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6" r:id="rId2"/>
    <p:sldId id="298" r:id="rId3"/>
    <p:sldId id="256" r:id="rId4"/>
    <p:sldId id="267" r:id="rId5"/>
    <p:sldId id="291" r:id="rId6"/>
    <p:sldId id="299" r:id="rId7"/>
    <p:sldId id="300" r:id="rId8"/>
    <p:sldId id="303" r:id="rId9"/>
    <p:sldId id="301" r:id="rId10"/>
    <p:sldId id="302" r:id="rId11"/>
    <p:sldId id="304" r:id="rId12"/>
    <p:sldId id="305" r:id="rId13"/>
    <p:sldId id="295" r:id="rId14"/>
    <p:sldId id="29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7A36A-30C0-411C-A06D-C9778BC7D6FF}" v="6" dt="2022-09-21T23:15:40.939"/>
    <p1510:client id="{EDA16F3F-611C-4112-81AF-DB84DC632A48}" v="1" dt="2022-09-22T22:50:29.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9/30/2022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cpedia.org/chalkboard/q/questions.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hank-you-stamp-template-red-1656195/"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rjkoZ8f0Se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F6EB0BEB-E9E7-23F5-4E3E-634A2B8BC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8" y="-19936"/>
            <a:ext cx="12393038" cy="6946030"/>
          </a:xfrm>
          <a:prstGeom prst="rect">
            <a:avLst/>
          </a:prstGeom>
        </p:spPr>
      </p:pic>
      <p:sp>
        <p:nvSpPr>
          <p:cNvPr id="4" name="TextBox 3">
            <a:extLst>
              <a:ext uri="{FF2B5EF4-FFF2-40B4-BE49-F238E27FC236}">
                <a16:creationId xmlns:a16="http://schemas.microsoft.com/office/drawing/2014/main" id="{08008CDE-2CE5-D483-352F-3ACE7D53B77B}"/>
              </a:ext>
            </a:extLst>
          </p:cNvPr>
          <p:cNvSpPr txBox="1"/>
          <p:nvPr/>
        </p:nvSpPr>
        <p:spPr>
          <a:xfrm>
            <a:off x="35441" y="329058"/>
            <a:ext cx="12028968"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w Cen MT" panose="020B0602020104020603"/>
                <a:ea typeface="+mn-ea"/>
                <a:cs typeface="+mn-cs"/>
              </a:rPr>
              <a:t>Building the “BELOVED COMMUNITY”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Tw Cen MT" panose="020B0602020104020603"/>
                <a:ea typeface="+mn-ea"/>
                <a:cs typeface="+mn-cs"/>
              </a:rPr>
              <a:t>The Vision </a:t>
            </a:r>
          </a:p>
        </p:txBody>
      </p:sp>
      <p:sp>
        <p:nvSpPr>
          <p:cNvPr id="7" name="TextBox 6">
            <a:extLst>
              <a:ext uri="{FF2B5EF4-FFF2-40B4-BE49-F238E27FC236}">
                <a16:creationId xmlns:a16="http://schemas.microsoft.com/office/drawing/2014/main" id="{21CDAB16-2120-BCC8-C198-EEB8218379AD}"/>
              </a:ext>
            </a:extLst>
          </p:cNvPr>
          <p:cNvSpPr txBox="1"/>
          <p:nvPr/>
        </p:nvSpPr>
        <p:spPr>
          <a:xfrm>
            <a:off x="461395" y="1857053"/>
            <a:ext cx="6698947"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Tw Cen MT" panose="020B0602020104020603"/>
                <a:ea typeface="+mn-ea"/>
                <a:cs typeface="+mn-cs"/>
              </a:rPr>
              <a:t>Reid Temple AME Church is a Bible Believing, Christ-centered, Family – Integrated, Multigenerational, Culturally aware church, spreading the gospel of Jesus Christ while “Building the Beloved Community”.  </a:t>
            </a:r>
          </a:p>
        </p:txBody>
      </p:sp>
      <p:pic>
        <p:nvPicPr>
          <p:cNvPr id="8" name="Picture 7">
            <a:extLst>
              <a:ext uri="{FF2B5EF4-FFF2-40B4-BE49-F238E27FC236}">
                <a16:creationId xmlns:a16="http://schemas.microsoft.com/office/drawing/2014/main" id="{568C468E-3812-0AE2-F3B9-A5113DA5A6C7}"/>
              </a:ext>
            </a:extLst>
          </p:cNvPr>
          <p:cNvPicPr>
            <a:picLocks noChangeAspect="1"/>
          </p:cNvPicPr>
          <p:nvPr/>
        </p:nvPicPr>
        <p:blipFill rotWithShape="1">
          <a:blip r:embed="rId3">
            <a:extLst>
              <a:ext uri="{28A0092B-C50C-407E-A947-70E740481C1C}">
                <a14:useLocalDpi xmlns:a14="http://schemas.microsoft.com/office/drawing/2010/main" val="0"/>
              </a:ext>
            </a:extLst>
          </a:blip>
          <a:srcRect l="31985" t="17757" r="31977" b="23451"/>
          <a:stretch/>
        </p:blipFill>
        <p:spPr>
          <a:xfrm>
            <a:off x="7406514" y="1175135"/>
            <a:ext cx="4269007" cy="3917562"/>
          </a:xfrm>
          <a:prstGeom prst="rect">
            <a:avLst/>
          </a:prstGeom>
        </p:spPr>
      </p:pic>
      <p:sp>
        <p:nvSpPr>
          <p:cNvPr id="2" name="Rectangle 1">
            <a:extLst>
              <a:ext uri="{FF2B5EF4-FFF2-40B4-BE49-F238E27FC236}">
                <a16:creationId xmlns:a16="http://schemas.microsoft.com/office/drawing/2014/main" id="{AE635BC7-9341-4A09-AF3F-F9EAEFB4405E}"/>
              </a:ext>
            </a:extLst>
          </p:cNvPr>
          <p:cNvSpPr/>
          <p:nvPr/>
        </p:nvSpPr>
        <p:spPr>
          <a:xfrm>
            <a:off x="1884458" y="5268639"/>
            <a:ext cx="9056536"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w Cen MT" panose="020B0602020104020603"/>
                <a:ea typeface="+mn-ea"/>
                <a:cs typeface="+mn-cs"/>
              </a:rPr>
              <a:t>Rom.8:38 For I am persuaded, that neither death, nor life, nor angels, nor principalities, nor powers, nor things present, nor things to come, Nor height, nor depth, nor any other creature, shall be able to separate us from the love of God, which is in Christ Jesus our Lord.</a:t>
            </a:r>
          </a:p>
        </p:txBody>
      </p:sp>
    </p:spTree>
    <p:extLst>
      <p:ext uri="{BB962C8B-B14F-4D97-AF65-F5344CB8AC3E}">
        <p14:creationId xmlns:p14="http://schemas.microsoft.com/office/powerpoint/2010/main" val="423576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D7FC-D11F-4FB9-886B-5718BA7FE3C1}"/>
              </a:ext>
            </a:extLst>
          </p:cNvPr>
          <p:cNvSpPr>
            <a:spLocks noGrp="1"/>
          </p:cNvSpPr>
          <p:nvPr>
            <p:ph type="title"/>
          </p:nvPr>
        </p:nvSpPr>
        <p:spPr>
          <a:xfrm>
            <a:off x="913775" y="618517"/>
            <a:ext cx="10364451" cy="915315"/>
          </a:xfrm>
        </p:spPr>
        <p:txBody>
          <a:bodyPr/>
          <a:lstStyle/>
          <a:p>
            <a:r>
              <a:rPr lang="en-US"/>
              <a:t>Study questions </a:t>
            </a:r>
          </a:p>
        </p:txBody>
      </p:sp>
      <p:sp>
        <p:nvSpPr>
          <p:cNvPr id="3" name="Content Placeholder 2">
            <a:extLst>
              <a:ext uri="{FF2B5EF4-FFF2-40B4-BE49-F238E27FC236}">
                <a16:creationId xmlns:a16="http://schemas.microsoft.com/office/drawing/2014/main" id="{A378082D-B4C4-4310-8612-B873801758FB}"/>
              </a:ext>
            </a:extLst>
          </p:cNvPr>
          <p:cNvSpPr>
            <a:spLocks noGrp="1"/>
          </p:cNvSpPr>
          <p:nvPr>
            <p:ph sz="quarter" idx="13"/>
          </p:nvPr>
        </p:nvSpPr>
        <p:spPr>
          <a:xfrm>
            <a:off x="913774" y="1850923"/>
            <a:ext cx="7669787" cy="4564625"/>
          </a:xfrm>
        </p:spPr>
        <p:txBody>
          <a:bodyPr>
            <a:normAutofit fontScale="77500" lnSpcReduction="20000"/>
          </a:bodyPr>
          <a:lstStyle/>
          <a:p>
            <a:pPr marL="0" indent="0">
              <a:buNone/>
            </a:pPr>
            <a:r>
              <a:rPr lang="en-US" b="1"/>
              <a:t>God wants to show that God does what God says: </a:t>
            </a:r>
          </a:p>
          <a:p>
            <a:pPr marL="0" indent="0">
              <a:buNone/>
            </a:pPr>
            <a:r>
              <a:rPr lang="en-US" b="1">
                <a:solidFill>
                  <a:srgbClr val="FF0000"/>
                </a:solidFill>
              </a:rPr>
              <a:t>Romans 10:11As Scripture says, “Anyone who believes in him will never be put to shame.”12 For there is no difference between Jew and Gentile—the same Lord is Lord of all and richly blesses all who call on him,</a:t>
            </a:r>
          </a:p>
          <a:p>
            <a:r>
              <a:rPr lang="en-US" b="1"/>
              <a:t>Who will not be disappointed? </a:t>
            </a:r>
          </a:p>
          <a:p>
            <a:r>
              <a:rPr lang="en-US" b="1"/>
              <a:t>Who does god favor Jew or Greek? </a:t>
            </a:r>
          </a:p>
          <a:p>
            <a:pPr marL="0" indent="0">
              <a:buNone/>
            </a:pPr>
            <a:endParaRPr lang="en-US" b="1"/>
          </a:p>
          <a:p>
            <a:pPr marL="0" indent="0">
              <a:buNone/>
            </a:pPr>
            <a:r>
              <a:rPr lang="en-US" b="1"/>
              <a:t>Unification:</a:t>
            </a:r>
          </a:p>
          <a:p>
            <a:pPr marL="0" indent="0">
              <a:buNone/>
            </a:pPr>
            <a:r>
              <a:rPr lang="en-US" b="1">
                <a:solidFill>
                  <a:srgbClr val="FF0000"/>
                </a:solidFill>
              </a:rPr>
              <a:t>2 Corinthians 8:13 Our desire is not that others might be relieved while you are hard pressed, but that there might be equality. 14 At the present time your plenty will supply what they need, so that in turn their plenty will supply what you need. The goal is equality,</a:t>
            </a:r>
          </a:p>
          <a:p>
            <a:r>
              <a:rPr lang="en-US" b="1"/>
              <a:t>What do we share from?</a:t>
            </a:r>
          </a:p>
          <a:p>
            <a:r>
              <a:rPr lang="en-US" b="1"/>
              <a:t>Why do we share it? </a:t>
            </a:r>
          </a:p>
        </p:txBody>
      </p:sp>
      <p:pic>
        <p:nvPicPr>
          <p:cNvPr id="4" name="Picture 3">
            <a:extLst>
              <a:ext uri="{FF2B5EF4-FFF2-40B4-BE49-F238E27FC236}">
                <a16:creationId xmlns:a16="http://schemas.microsoft.com/office/drawing/2014/main" id="{1727AEA5-ECAE-4EEA-B998-293BB1E5CC3E}"/>
              </a:ext>
            </a:extLst>
          </p:cNvPr>
          <p:cNvPicPr>
            <a:picLocks noChangeAspect="1"/>
          </p:cNvPicPr>
          <p:nvPr/>
        </p:nvPicPr>
        <p:blipFill>
          <a:blip r:embed="rId2"/>
          <a:stretch>
            <a:fillRect/>
          </a:stretch>
        </p:blipFill>
        <p:spPr>
          <a:xfrm>
            <a:off x="8522263" y="2069691"/>
            <a:ext cx="2905125" cy="3810000"/>
          </a:xfrm>
          <a:prstGeom prst="rect">
            <a:avLst/>
          </a:prstGeom>
        </p:spPr>
      </p:pic>
    </p:spTree>
    <p:extLst>
      <p:ext uri="{BB962C8B-B14F-4D97-AF65-F5344CB8AC3E}">
        <p14:creationId xmlns:p14="http://schemas.microsoft.com/office/powerpoint/2010/main" val="187556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1418-6D72-42E8-AAFF-F967AB350E7D}"/>
              </a:ext>
            </a:extLst>
          </p:cNvPr>
          <p:cNvSpPr>
            <a:spLocks noGrp="1"/>
          </p:cNvSpPr>
          <p:nvPr>
            <p:ph type="title"/>
          </p:nvPr>
        </p:nvSpPr>
        <p:spPr>
          <a:xfrm>
            <a:off x="913775" y="618518"/>
            <a:ext cx="10364451" cy="730960"/>
          </a:xfrm>
        </p:spPr>
        <p:txBody>
          <a:bodyPr/>
          <a:lstStyle/>
          <a:p>
            <a:r>
              <a:rPr lang="en-US"/>
              <a:t>Study questions </a:t>
            </a:r>
          </a:p>
        </p:txBody>
      </p:sp>
      <p:sp>
        <p:nvSpPr>
          <p:cNvPr id="3" name="Content Placeholder 2">
            <a:extLst>
              <a:ext uri="{FF2B5EF4-FFF2-40B4-BE49-F238E27FC236}">
                <a16:creationId xmlns:a16="http://schemas.microsoft.com/office/drawing/2014/main" id="{D1A5C20B-BACA-4643-AD3A-FE7B9D7FBBA6}"/>
              </a:ext>
            </a:extLst>
          </p:cNvPr>
          <p:cNvSpPr>
            <a:spLocks noGrp="1"/>
          </p:cNvSpPr>
          <p:nvPr>
            <p:ph sz="quarter" idx="13"/>
          </p:nvPr>
        </p:nvSpPr>
        <p:spPr>
          <a:xfrm>
            <a:off x="913774" y="2367092"/>
            <a:ext cx="7256832" cy="4129573"/>
          </a:xfrm>
        </p:spPr>
        <p:txBody>
          <a:bodyPr>
            <a:normAutofit/>
          </a:bodyPr>
          <a:lstStyle/>
          <a:p>
            <a:pPr marL="0" indent="0">
              <a:buNone/>
            </a:pPr>
            <a:r>
              <a:rPr lang="en-US" b="1"/>
              <a:t>Direction: </a:t>
            </a:r>
          </a:p>
          <a:p>
            <a:pPr marL="0" indent="0">
              <a:buNone/>
            </a:pPr>
            <a:r>
              <a:rPr lang="en-US" b="1">
                <a:solidFill>
                  <a:srgbClr val="FF0000"/>
                </a:solidFill>
              </a:rPr>
              <a:t>Proverbs 3:5 Trust in the Lord with all your heart and lean not on your own understanding; 6 in all your ways submit to him, and he will make your paths straight.</a:t>
            </a:r>
          </a:p>
          <a:p>
            <a:r>
              <a:rPr lang="en-US" b="1"/>
              <a:t>Who must we trust?</a:t>
            </a:r>
          </a:p>
          <a:p>
            <a:r>
              <a:rPr lang="en-US" b="1"/>
              <a:t>Who do we not lean on?</a:t>
            </a:r>
          </a:p>
          <a:p>
            <a:r>
              <a:rPr lang="en-US" b="1"/>
              <a:t>Then He will Make?  </a:t>
            </a:r>
          </a:p>
        </p:txBody>
      </p:sp>
      <p:pic>
        <p:nvPicPr>
          <p:cNvPr id="4" name="Picture 3">
            <a:extLst>
              <a:ext uri="{FF2B5EF4-FFF2-40B4-BE49-F238E27FC236}">
                <a16:creationId xmlns:a16="http://schemas.microsoft.com/office/drawing/2014/main" id="{09CDC283-DC06-4AFC-9859-E8121A89EEEB}"/>
              </a:ext>
            </a:extLst>
          </p:cNvPr>
          <p:cNvPicPr>
            <a:picLocks noChangeAspect="1"/>
          </p:cNvPicPr>
          <p:nvPr/>
        </p:nvPicPr>
        <p:blipFill>
          <a:blip r:embed="rId2"/>
          <a:stretch>
            <a:fillRect/>
          </a:stretch>
        </p:blipFill>
        <p:spPr>
          <a:xfrm>
            <a:off x="8522263" y="2069691"/>
            <a:ext cx="2905125" cy="3810000"/>
          </a:xfrm>
          <a:prstGeom prst="rect">
            <a:avLst/>
          </a:prstGeom>
        </p:spPr>
      </p:pic>
    </p:spTree>
    <p:extLst>
      <p:ext uri="{BB962C8B-B14F-4D97-AF65-F5344CB8AC3E}">
        <p14:creationId xmlns:p14="http://schemas.microsoft.com/office/powerpoint/2010/main" val="338130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E728-92C4-461F-A549-AE18AE5CEA89}"/>
              </a:ext>
            </a:extLst>
          </p:cNvPr>
          <p:cNvSpPr>
            <a:spLocks noGrp="1"/>
          </p:cNvSpPr>
          <p:nvPr>
            <p:ph type="title"/>
          </p:nvPr>
        </p:nvSpPr>
        <p:spPr>
          <a:xfrm>
            <a:off x="913775" y="618517"/>
            <a:ext cx="10364451" cy="1195535"/>
          </a:xfrm>
        </p:spPr>
        <p:txBody>
          <a:bodyPr/>
          <a:lstStyle/>
          <a:p>
            <a:r>
              <a:rPr lang="en-US"/>
              <a:t>Study questions</a:t>
            </a:r>
          </a:p>
        </p:txBody>
      </p:sp>
      <p:sp>
        <p:nvSpPr>
          <p:cNvPr id="3" name="Content Placeholder 2">
            <a:extLst>
              <a:ext uri="{FF2B5EF4-FFF2-40B4-BE49-F238E27FC236}">
                <a16:creationId xmlns:a16="http://schemas.microsoft.com/office/drawing/2014/main" id="{185B3703-7894-4EEB-A5AB-42AC1DFC63C1}"/>
              </a:ext>
            </a:extLst>
          </p:cNvPr>
          <p:cNvSpPr>
            <a:spLocks noGrp="1"/>
          </p:cNvSpPr>
          <p:nvPr>
            <p:ph sz="quarter" idx="13"/>
          </p:nvPr>
        </p:nvSpPr>
        <p:spPr>
          <a:xfrm>
            <a:off x="913774" y="1762432"/>
            <a:ext cx="7706658" cy="4477051"/>
          </a:xfrm>
        </p:spPr>
        <p:txBody>
          <a:bodyPr>
            <a:normAutofit/>
          </a:bodyPr>
          <a:lstStyle/>
          <a:p>
            <a:pPr marL="0" indent="0">
              <a:buNone/>
            </a:pPr>
            <a:r>
              <a:rPr lang="en-US" b="1"/>
              <a:t>Witness:</a:t>
            </a:r>
          </a:p>
          <a:p>
            <a:pPr marL="0" indent="0">
              <a:buNone/>
            </a:pPr>
            <a:r>
              <a:rPr lang="en-US" b="1">
                <a:solidFill>
                  <a:srgbClr val="FF0000"/>
                </a:solidFill>
              </a:rPr>
              <a:t>Deuteronomy 15:11 There will always be poor people in the land. Therefore I command you to be openhanded toward your fellow Israelites who are poor and needy in your land.</a:t>
            </a:r>
          </a:p>
          <a:p>
            <a:r>
              <a:rPr lang="en-US" b="1"/>
              <a:t>What does God command us to do? </a:t>
            </a:r>
          </a:p>
          <a:p>
            <a:pPr marL="0" indent="0">
              <a:buNone/>
            </a:pPr>
            <a:r>
              <a:rPr lang="en-US" b="1">
                <a:solidFill>
                  <a:srgbClr val="FF0000"/>
                </a:solidFill>
              </a:rPr>
              <a:t>Matthew 25:45 “He will reply, ‘Truly I tell you, whatever you did not do for one of the least of these, you did not do for me.</a:t>
            </a:r>
          </a:p>
          <a:p>
            <a:r>
              <a:rPr lang="en-US" b="1"/>
              <a:t>What basis for the judgement of God in Jesus Christ? </a:t>
            </a:r>
          </a:p>
        </p:txBody>
      </p:sp>
      <p:pic>
        <p:nvPicPr>
          <p:cNvPr id="4" name="Picture 3">
            <a:extLst>
              <a:ext uri="{FF2B5EF4-FFF2-40B4-BE49-F238E27FC236}">
                <a16:creationId xmlns:a16="http://schemas.microsoft.com/office/drawing/2014/main" id="{3735F162-248C-441A-8AF0-4599F25D3CC9}"/>
              </a:ext>
            </a:extLst>
          </p:cNvPr>
          <p:cNvPicPr>
            <a:picLocks noChangeAspect="1"/>
          </p:cNvPicPr>
          <p:nvPr/>
        </p:nvPicPr>
        <p:blipFill>
          <a:blip r:embed="rId2"/>
          <a:stretch>
            <a:fillRect/>
          </a:stretch>
        </p:blipFill>
        <p:spPr>
          <a:xfrm>
            <a:off x="8876224" y="2095957"/>
            <a:ext cx="2905125" cy="3810000"/>
          </a:xfrm>
          <a:prstGeom prst="rect">
            <a:avLst/>
          </a:prstGeom>
        </p:spPr>
      </p:pic>
    </p:spTree>
    <p:extLst>
      <p:ext uri="{BB962C8B-B14F-4D97-AF65-F5344CB8AC3E}">
        <p14:creationId xmlns:p14="http://schemas.microsoft.com/office/powerpoint/2010/main" val="57084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CCE3-4F01-4B6D-B740-6CCE4AE225C8}"/>
              </a:ext>
            </a:extLst>
          </p:cNvPr>
          <p:cNvSpPr>
            <a:spLocks noGrp="1"/>
          </p:cNvSpPr>
          <p:nvPr>
            <p:ph type="title"/>
          </p:nvPr>
        </p:nvSpPr>
        <p:spPr/>
        <p:txBody>
          <a:bodyPr/>
          <a:lstStyle/>
          <a:p>
            <a:r>
              <a:rPr lang="en-US"/>
              <a:t>Questions and answers</a:t>
            </a:r>
          </a:p>
        </p:txBody>
      </p:sp>
      <p:pic>
        <p:nvPicPr>
          <p:cNvPr id="5" name="Content Placeholder 4">
            <a:extLst>
              <a:ext uri="{FF2B5EF4-FFF2-40B4-BE49-F238E27FC236}">
                <a16:creationId xmlns:a16="http://schemas.microsoft.com/office/drawing/2014/main" id="{2FA36E13-39EE-429D-877C-FB797C2B9602}"/>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3492017" y="2366963"/>
            <a:ext cx="5207965" cy="3424237"/>
          </a:xfrm>
        </p:spPr>
      </p:pic>
      <p:sp>
        <p:nvSpPr>
          <p:cNvPr id="6" name="TextBox 5">
            <a:extLst>
              <a:ext uri="{FF2B5EF4-FFF2-40B4-BE49-F238E27FC236}">
                <a16:creationId xmlns:a16="http://schemas.microsoft.com/office/drawing/2014/main" id="{E37877CF-BC12-4AE4-9A40-2CB27AED8480}"/>
              </a:ext>
            </a:extLst>
          </p:cNvPr>
          <p:cNvSpPr txBox="1"/>
          <p:nvPr/>
        </p:nvSpPr>
        <p:spPr>
          <a:xfrm>
            <a:off x="3492017" y="5791200"/>
            <a:ext cx="5207965" cy="230832"/>
          </a:xfrm>
          <a:prstGeom prst="rect">
            <a:avLst/>
          </a:prstGeom>
          <a:noFill/>
        </p:spPr>
        <p:txBody>
          <a:bodyPr wrap="square" rtlCol="0">
            <a:spAutoFit/>
          </a:bodyPr>
          <a:lstStyle/>
          <a:p>
            <a:r>
              <a:rPr lang="en-US" sz="900">
                <a:hlinkClick r:id="rId3" tooltip="https://www.picpedia.org/chalkboard/q/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56513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98AF87-0AC1-47E5-9528-D9AB8AF1E7DE}"/>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391265" y="2265184"/>
            <a:ext cx="9144000" cy="2447925"/>
          </a:xfrm>
        </p:spPr>
      </p:pic>
    </p:spTree>
    <p:extLst>
      <p:ext uri="{BB962C8B-B14F-4D97-AF65-F5344CB8AC3E}">
        <p14:creationId xmlns:p14="http://schemas.microsoft.com/office/powerpoint/2010/main" val="180059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CCB9F50-F6EF-42F3-86CD-8D9DBC288203}"/>
              </a:ext>
            </a:extLst>
          </p:cNvPr>
          <p:cNvPicPr>
            <a:picLocks noGrp="1" noChangeAspect="1"/>
          </p:cNvPicPr>
          <p:nvPr>
            <p:ph sz="quarter" idx="13"/>
          </p:nvPr>
        </p:nvPicPr>
        <p:blipFill>
          <a:blip r:embed="rId2"/>
          <a:stretch>
            <a:fillRect/>
          </a:stretch>
        </p:blipFill>
        <p:spPr>
          <a:xfrm>
            <a:off x="-8226831" y="848436"/>
            <a:ext cx="5687961" cy="4240161"/>
          </a:xfrm>
        </p:spPr>
      </p:pic>
      <p:sp>
        <p:nvSpPr>
          <p:cNvPr id="5" name="Text Placeholder 4">
            <a:extLst>
              <a:ext uri="{FF2B5EF4-FFF2-40B4-BE49-F238E27FC236}">
                <a16:creationId xmlns:a16="http://schemas.microsoft.com/office/drawing/2014/main" id="{1CF87050-C8F8-42CB-B601-991CBFCCA1E8}"/>
              </a:ext>
            </a:extLst>
          </p:cNvPr>
          <p:cNvSpPr>
            <a:spLocks noGrp="1"/>
          </p:cNvSpPr>
          <p:nvPr>
            <p:ph type="body" sz="half" idx="2"/>
          </p:nvPr>
        </p:nvSpPr>
        <p:spPr>
          <a:xfrm>
            <a:off x="2011848" y="1360795"/>
            <a:ext cx="6190029" cy="3940006"/>
          </a:xfrm>
        </p:spPr>
        <p:txBody>
          <a:bodyPr>
            <a:normAutofit lnSpcReduction="10000"/>
          </a:bodyPr>
          <a:lstStyle/>
          <a:p>
            <a:r>
              <a:rPr lang="en-US" sz="1900" b="1"/>
              <a:t>1. The Widow’s Wealth - 9/14</a:t>
            </a:r>
          </a:p>
          <a:p>
            <a:r>
              <a:rPr lang="en-US" sz="1900" b="1"/>
              <a:t>2. God's Will in Finances - 9-21</a:t>
            </a:r>
          </a:p>
          <a:p>
            <a:r>
              <a:rPr lang="en-US" sz="1900" b="1"/>
              <a:t>3. The Perils of Money- 9/28</a:t>
            </a:r>
          </a:p>
          <a:p>
            <a:r>
              <a:rPr lang="en-US" sz="1900" b="1"/>
              <a:t>4. Release from Financial Slavery - 10/5</a:t>
            </a:r>
          </a:p>
          <a:p>
            <a:r>
              <a:rPr lang="en-US" sz="1900" b="1"/>
              <a:t>5. Financial Planning - God's Way (Part 1)- 10/12</a:t>
            </a:r>
          </a:p>
          <a:p>
            <a:r>
              <a:rPr lang="en-US" sz="1900" b="1"/>
              <a:t>6. Financial Planning - God's Way (Part 2) - 10/19</a:t>
            </a:r>
          </a:p>
          <a:p>
            <a:r>
              <a:rPr lang="en-US" sz="1900" b="1"/>
              <a:t>7. God's Wants You to Prosper - 10/26</a:t>
            </a:r>
          </a:p>
          <a:p>
            <a:r>
              <a:rPr lang="en-US" sz="1900" b="1"/>
              <a:t>8. Sharing God's Plan with the Next Generation- 11/2</a:t>
            </a:r>
          </a:p>
          <a:p>
            <a:endParaRPr lang="en-US"/>
          </a:p>
        </p:txBody>
      </p:sp>
    </p:spTree>
    <p:extLst>
      <p:ext uri="{BB962C8B-B14F-4D97-AF65-F5344CB8AC3E}">
        <p14:creationId xmlns:p14="http://schemas.microsoft.com/office/powerpoint/2010/main" val="256705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F2368-BA01-4B3B-829B-6118D1B8A82B}"/>
              </a:ext>
            </a:extLst>
          </p:cNvPr>
          <p:cNvSpPr>
            <a:spLocks noGrp="1"/>
          </p:cNvSpPr>
          <p:nvPr>
            <p:ph type="ctrTitle"/>
          </p:nvPr>
        </p:nvSpPr>
        <p:spPr/>
        <p:txBody>
          <a:bodyPr/>
          <a:lstStyle/>
          <a:p>
            <a:r>
              <a:rPr lang="en-US"/>
              <a:t>God’s Will in  Finances:</a:t>
            </a:r>
            <a:br>
              <a:rPr lang="en-US"/>
            </a:br>
            <a:r>
              <a:rPr lang="en-US"/>
              <a:t>the parable of the talents</a:t>
            </a:r>
          </a:p>
        </p:txBody>
      </p:sp>
      <p:sp>
        <p:nvSpPr>
          <p:cNvPr id="3" name="Subtitle 2">
            <a:extLst>
              <a:ext uri="{FF2B5EF4-FFF2-40B4-BE49-F238E27FC236}">
                <a16:creationId xmlns:a16="http://schemas.microsoft.com/office/drawing/2014/main" id="{4FBE163F-2CFF-4D5E-9A2B-38F37B312999}"/>
              </a:ext>
            </a:extLst>
          </p:cNvPr>
          <p:cNvSpPr>
            <a:spLocks noGrp="1"/>
          </p:cNvSpPr>
          <p:nvPr>
            <p:ph type="subTitle" idx="1"/>
          </p:nvPr>
        </p:nvSpPr>
        <p:spPr/>
        <p:txBody>
          <a:bodyPr/>
          <a:lstStyle/>
          <a:p>
            <a:r>
              <a:rPr lang="en-US"/>
              <a:t>Dr. Mark E. Whitlock, Jr. </a:t>
            </a:r>
          </a:p>
          <a:p>
            <a:r>
              <a:rPr lang="en-US"/>
              <a:t>Reid Temple AME church</a:t>
            </a:r>
          </a:p>
        </p:txBody>
      </p:sp>
    </p:spTree>
    <p:extLst>
      <p:ext uri="{BB962C8B-B14F-4D97-AF65-F5344CB8AC3E}">
        <p14:creationId xmlns:p14="http://schemas.microsoft.com/office/powerpoint/2010/main" val="109334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F263-9BDF-4574-ADF8-A5DD3AA18B36}"/>
              </a:ext>
            </a:extLst>
          </p:cNvPr>
          <p:cNvSpPr>
            <a:spLocks noGrp="1"/>
          </p:cNvSpPr>
          <p:nvPr>
            <p:ph type="title"/>
          </p:nvPr>
        </p:nvSpPr>
        <p:spPr/>
        <p:txBody>
          <a:bodyPr/>
          <a:lstStyle/>
          <a:p>
            <a:r>
              <a:rPr lang="en-US"/>
              <a:t>Course objectives: </a:t>
            </a:r>
            <a:br>
              <a:rPr lang="en-US"/>
            </a:br>
            <a:r>
              <a:rPr lang="en-US"/>
              <a:t>God’s will in Finances:</a:t>
            </a:r>
            <a:br>
              <a:rPr lang="en-US"/>
            </a:br>
            <a:r>
              <a:rPr lang="en-US"/>
              <a:t>the parable of the talents! </a:t>
            </a:r>
          </a:p>
        </p:txBody>
      </p:sp>
      <p:sp>
        <p:nvSpPr>
          <p:cNvPr id="3" name="Content Placeholder 2">
            <a:extLst>
              <a:ext uri="{FF2B5EF4-FFF2-40B4-BE49-F238E27FC236}">
                <a16:creationId xmlns:a16="http://schemas.microsoft.com/office/drawing/2014/main" id="{76B5E698-64FC-4B51-998D-078E0AA8A574}"/>
              </a:ext>
            </a:extLst>
          </p:cNvPr>
          <p:cNvSpPr>
            <a:spLocks noGrp="1"/>
          </p:cNvSpPr>
          <p:nvPr>
            <p:ph sz="quarter" idx="13"/>
          </p:nvPr>
        </p:nvSpPr>
        <p:spPr/>
        <p:txBody>
          <a:bodyPr>
            <a:normAutofit/>
          </a:bodyPr>
          <a:lstStyle/>
          <a:p>
            <a:pPr marL="514350" indent="-514350">
              <a:buAutoNum type="romanUcPeriod"/>
            </a:pPr>
            <a:r>
              <a:rPr lang="en-US"/>
              <a:t>Prayer </a:t>
            </a:r>
          </a:p>
          <a:p>
            <a:pPr marL="514350" indent="-514350">
              <a:buAutoNum type="romanUcPeriod"/>
            </a:pPr>
            <a:r>
              <a:rPr lang="en-US"/>
              <a:t>introduction to the lesson and video</a:t>
            </a:r>
          </a:p>
          <a:p>
            <a:pPr marL="514350" indent="-514350">
              <a:buAutoNum type="romanUcPeriod"/>
            </a:pPr>
            <a:r>
              <a:rPr lang="en-US" b="1" i="1">
                <a:solidFill>
                  <a:srgbClr val="FF0000"/>
                </a:solidFill>
              </a:rPr>
              <a:t>Scriptures – Matthew 25: 14-30</a:t>
            </a:r>
          </a:p>
          <a:p>
            <a:pPr marL="514350" indent="-514350">
              <a:buAutoNum type="romanUcPeriod"/>
            </a:pPr>
            <a:r>
              <a:rPr lang="en-US"/>
              <a:t>The Parable of the talents - Commentary</a:t>
            </a:r>
          </a:p>
          <a:p>
            <a:pPr marL="514350" indent="-514350">
              <a:buAutoNum type="romanUcPeriod"/>
            </a:pPr>
            <a:r>
              <a:rPr lang="en-US"/>
              <a:t>Study Questions </a:t>
            </a:r>
          </a:p>
          <a:p>
            <a:pPr marL="514350" indent="-514350">
              <a:buAutoNum type="romanUcPeriod"/>
            </a:pPr>
            <a:r>
              <a:rPr lang="en-US"/>
              <a:t>Questions, comments, and answers</a:t>
            </a:r>
          </a:p>
          <a:p>
            <a:pPr marL="514350" indent="-514350">
              <a:buAutoNum type="romanUcPeriod"/>
            </a:pPr>
            <a:r>
              <a:rPr lang="en-US"/>
              <a:t>Thank you….</a:t>
            </a:r>
          </a:p>
          <a:p>
            <a:pPr marL="0" indent="0">
              <a:buNone/>
            </a:pPr>
            <a:endParaRPr lang="en-US"/>
          </a:p>
        </p:txBody>
      </p:sp>
      <p:pic>
        <p:nvPicPr>
          <p:cNvPr id="3074" name="Picture 2" descr="Creating a Productive Meeting Agenda | Virtual Meeting Management">
            <a:extLst>
              <a:ext uri="{FF2B5EF4-FFF2-40B4-BE49-F238E27FC236}">
                <a16:creationId xmlns:a16="http://schemas.microsoft.com/office/drawing/2014/main" id="{ED55BD85-F295-47BA-B2CB-7CED1EC03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320" y="2045615"/>
            <a:ext cx="4696387" cy="428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5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B4F-EE00-413A-808F-412F1163AACE}"/>
              </a:ext>
            </a:extLst>
          </p:cNvPr>
          <p:cNvSpPr>
            <a:spLocks noGrp="1"/>
          </p:cNvSpPr>
          <p:nvPr>
            <p:ph type="title"/>
          </p:nvPr>
        </p:nvSpPr>
        <p:spPr/>
        <p:txBody>
          <a:bodyPr/>
          <a:lstStyle/>
          <a:p>
            <a:r>
              <a:rPr lang="en-US"/>
              <a:t>Introduction to the lesson and video!</a:t>
            </a:r>
          </a:p>
        </p:txBody>
      </p:sp>
      <p:sp>
        <p:nvSpPr>
          <p:cNvPr id="3" name="Content Placeholder 2">
            <a:extLst>
              <a:ext uri="{FF2B5EF4-FFF2-40B4-BE49-F238E27FC236}">
                <a16:creationId xmlns:a16="http://schemas.microsoft.com/office/drawing/2014/main" id="{2FA67AE8-B968-420E-8D38-5D701438925A}"/>
              </a:ext>
            </a:extLst>
          </p:cNvPr>
          <p:cNvSpPr>
            <a:spLocks noGrp="1"/>
          </p:cNvSpPr>
          <p:nvPr>
            <p:ph sz="quarter" idx="13"/>
          </p:nvPr>
        </p:nvSpPr>
        <p:spPr>
          <a:xfrm>
            <a:off x="913775" y="1946033"/>
            <a:ext cx="6202322" cy="4293450"/>
          </a:xfrm>
        </p:spPr>
        <p:txBody>
          <a:bodyPr>
            <a:normAutofit/>
          </a:bodyPr>
          <a:lstStyle/>
          <a:p>
            <a:pPr marL="514350" indent="-514350">
              <a:buAutoNum type="romanLcPeriod"/>
            </a:pPr>
            <a:r>
              <a:rPr lang="en-US" sz="2400"/>
              <a:t>What Is Stewardship?</a:t>
            </a:r>
          </a:p>
          <a:p>
            <a:pPr marL="514350" indent="-514350">
              <a:buAutoNum type="romanLcPeriod"/>
            </a:pPr>
            <a:r>
              <a:rPr lang="en-US" sz="2400"/>
              <a:t> eschatological discourse on the second coming of Christ!</a:t>
            </a:r>
          </a:p>
          <a:p>
            <a:pPr marL="514350" indent="-514350">
              <a:buAutoNum type="romanLcPeriod"/>
            </a:pPr>
            <a:r>
              <a:rPr lang="en-US" sz="2400"/>
              <a:t>The Parable of the talents</a:t>
            </a:r>
          </a:p>
          <a:p>
            <a:pPr marL="514350" indent="-514350">
              <a:buAutoNum type="romanLcPeriod"/>
            </a:pPr>
            <a:r>
              <a:rPr lang="en-US" sz="2400"/>
              <a:t>Video: </a:t>
            </a:r>
            <a:r>
              <a:rPr lang="en-US" sz="2400">
                <a:hlinkClick r:id="rId2"/>
              </a:rPr>
              <a:t>https://youtu.be/rjkoZ8f0SeY</a:t>
            </a: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514350" indent="-514350">
              <a:buAutoNum type="romanLcPeriod"/>
            </a:pPr>
            <a:endParaRPr lang="en-US" sz="2400"/>
          </a:p>
          <a:p>
            <a:pPr marL="0" indent="0">
              <a:buNone/>
            </a:pPr>
            <a:endParaRPr lang="en-US" sz="2400"/>
          </a:p>
          <a:p>
            <a:pPr marL="514350" indent="-514350">
              <a:buAutoNum type="romanLcPeriod"/>
            </a:pPr>
            <a:endParaRPr lang="en-US" sz="2400"/>
          </a:p>
          <a:p>
            <a:pPr marL="514350" indent="-514350">
              <a:buAutoNum type="romanLcPeriod"/>
            </a:pPr>
            <a:endParaRPr lang="en-US"/>
          </a:p>
        </p:txBody>
      </p:sp>
      <p:pic>
        <p:nvPicPr>
          <p:cNvPr id="4" name="Picture 3">
            <a:extLst>
              <a:ext uri="{FF2B5EF4-FFF2-40B4-BE49-F238E27FC236}">
                <a16:creationId xmlns:a16="http://schemas.microsoft.com/office/drawing/2014/main" id="{53D86936-7FE0-451E-9ABC-0287A1FAF155}"/>
              </a:ext>
            </a:extLst>
          </p:cNvPr>
          <p:cNvPicPr>
            <a:picLocks noChangeAspect="1"/>
          </p:cNvPicPr>
          <p:nvPr/>
        </p:nvPicPr>
        <p:blipFill>
          <a:blip r:embed="rId3"/>
          <a:stretch>
            <a:fillRect/>
          </a:stretch>
        </p:blipFill>
        <p:spPr>
          <a:xfrm>
            <a:off x="7116097" y="2437956"/>
            <a:ext cx="4987462" cy="4237087"/>
          </a:xfrm>
          <a:prstGeom prst="rect">
            <a:avLst/>
          </a:prstGeom>
        </p:spPr>
      </p:pic>
    </p:spTree>
    <p:extLst>
      <p:ext uri="{BB962C8B-B14F-4D97-AF65-F5344CB8AC3E}">
        <p14:creationId xmlns:p14="http://schemas.microsoft.com/office/powerpoint/2010/main" val="32532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D227-C8B3-47A3-BD6B-898DE51B2BE4}"/>
              </a:ext>
            </a:extLst>
          </p:cNvPr>
          <p:cNvSpPr>
            <a:spLocks noGrp="1"/>
          </p:cNvSpPr>
          <p:nvPr>
            <p:ph type="title"/>
          </p:nvPr>
        </p:nvSpPr>
        <p:spPr>
          <a:xfrm>
            <a:off x="913775" y="618517"/>
            <a:ext cx="10364451" cy="893193"/>
          </a:xfrm>
        </p:spPr>
        <p:txBody>
          <a:bodyPr/>
          <a:lstStyle/>
          <a:p>
            <a:r>
              <a:rPr lang="en-US"/>
              <a:t>The parable of the talents</a:t>
            </a:r>
          </a:p>
        </p:txBody>
      </p:sp>
      <p:sp>
        <p:nvSpPr>
          <p:cNvPr id="3" name="Content Placeholder 2">
            <a:extLst>
              <a:ext uri="{FF2B5EF4-FFF2-40B4-BE49-F238E27FC236}">
                <a16:creationId xmlns:a16="http://schemas.microsoft.com/office/drawing/2014/main" id="{A58D1F56-7104-42A1-BF93-DF6B8962983D}"/>
              </a:ext>
            </a:extLst>
          </p:cNvPr>
          <p:cNvSpPr>
            <a:spLocks noGrp="1"/>
          </p:cNvSpPr>
          <p:nvPr>
            <p:ph sz="quarter" idx="13"/>
          </p:nvPr>
        </p:nvSpPr>
        <p:spPr>
          <a:xfrm>
            <a:off x="420330" y="1644445"/>
            <a:ext cx="6990736" cy="4962833"/>
          </a:xfrm>
        </p:spPr>
        <p:txBody>
          <a:bodyPr>
            <a:normAutofit fontScale="70000" lnSpcReduction="20000"/>
          </a:bodyPr>
          <a:lstStyle/>
          <a:p>
            <a:pPr marL="0" indent="0">
              <a:buNone/>
            </a:pPr>
            <a:r>
              <a:rPr lang="en-US"/>
              <a:t>Matt. 25:14 “Again, it will be like a man going on a journey, who called his servants and entrusted his wealth to them. 15 To one he gave five bags of gold, to another two bags, and to another one bag,[a] each according to his ability. Then he went on his journey. 16 The man who had received five bags of gold went at once and put his money to work and gained five bags more. 17 So also, the one with two bags of gold gained two more. 18 But the man who had received one bag went off, dug a hole in the ground and hid his master’s money.</a:t>
            </a:r>
          </a:p>
          <a:p>
            <a:pPr marL="0" indent="0">
              <a:buNone/>
            </a:pPr>
            <a:r>
              <a:rPr lang="en-US"/>
              <a:t>19 “After a long time the master of those servants returned and settled accounts with them. 20 The man who had received five bags of gold brought the other five. ‘Master,’ he said, ‘you entrusted me with five bags of gold. See, I have gained five more.’</a:t>
            </a:r>
          </a:p>
          <a:p>
            <a:pPr marL="0" indent="0">
              <a:buNone/>
            </a:pPr>
            <a:r>
              <a:rPr lang="en-US"/>
              <a:t>21 “His master replied, ‘Well done, good and faithful servant! You have been faithful with a few things; I will put you in charge of many things. Come and share your master’s happiness!’</a:t>
            </a:r>
          </a:p>
          <a:p>
            <a:pPr marL="0" indent="0">
              <a:buNone/>
            </a:pPr>
            <a:r>
              <a:rPr lang="en-US"/>
              <a:t>22 “The man with two bags of gold also came. ‘Master,’ he said, ‘you entrusted me with two bags of gold; see, I have gained two more.’ </a:t>
            </a:r>
          </a:p>
          <a:p>
            <a:pPr marL="0" indent="0">
              <a:buNone/>
            </a:pPr>
            <a:r>
              <a:rPr lang="en-US"/>
              <a:t>23 “His master replied, ‘Well done, good and faithful servant! You have been faithful with a few things; I will put you in charge of many things. Come and share your master’s happiness!’</a:t>
            </a:r>
          </a:p>
        </p:txBody>
      </p:sp>
      <p:pic>
        <p:nvPicPr>
          <p:cNvPr id="4" name="Picture 3">
            <a:extLst>
              <a:ext uri="{FF2B5EF4-FFF2-40B4-BE49-F238E27FC236}">
                <a16:creationId xmlns:a16="http://schemas.microsoft.com/office/drawing/2014/main" id="{B84AD98D-05CD-403C-AF21-223CBDD83682}"/>
              </a:ext>
            </a:extLst>
          </p:cNvPr>
          <p:cNvPicPr>
            <a:picLocks noChangeAspect="1"/>
          </p:cNvPicPr>
          <p:nvPr/>
        </p:nvPicPr>
        <p:blipFill>
          <a:blip r:embed="rId2"/>
          <a:stretch>
            <a:fillRect/>
          </a:stretch>
        </p:blipFill>
        <p:spPr>
          <a:xfrm>
            <a:off x="7602793" y="2011311"/>
            <a:ext cx="4430969" cy="4000500"/>
          </a:xfrm>
          <a:prstGeom prst="rect">
            <a:avLst/>
          </a:prstGeom>
        </p:spPr>
      </p:pic>
    </p:spTree>
    <p:extLst>
      <p:ext uri="{BB962C8B-B14F-4D97-AF65-F5344CB8AC3E}">
        <p14:creationId xmlns:p14="http://schemas.microsoft.com/office/powerpoint/2010/main" val="49671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87D2-3922-4909-BECA-1FCD7F512974}"/>
              </a:ext>
            </a:extLst>
          </p:cNvPr>
          <p:cNvSpPr>
            <a:spLocks noGrp="1"/>
          </p:cNvSpPr>
          <p:nvPr>
            <p:ph type="title"/>
          </p:nvPr>
        </p:nvSpPr>
        <p:spPr>
          <a:xfrm>
            <a:off x="913775" y="618517"/>
            <a:ext cx="10364451" cy="1055425"/>
          </a:xfrm>
        </p:spPr>
        <p:txBody>
          <a:bodyPr/>
          <a:lstStyle/>
          <a:p>
            <a:r>
              <a:rPr lang="en-US"/>
              <a:t>The parable of the talents</a:t>
            </a:r>
          </a:p>
        </p:txBody>
      </p:sp>
      <p:sp>
        <p:nvSpPr>
          <p:cNvPr id="3" name="Content Placeholder 2">
            <a:extLst>
              <a:ext uri="{FF2B5EF4-FFF2-40B4-BE49-F238E27FC236}">
                <a16:creationId xmlns:a16="http://schemas.microsoft.com/office/drawing/2014/main" id="{3E5281D0-B95A-47BF-B1FA-5754BA33D4CA}"/>
              </a:ext>
            </a:extLst>
          </p:cNvPr>
          <p:cNvSpPr>
            <a:spLocks noGrp="1"/>
          </p:cNvSpPr>
          <p:nvPr>
            <p:ph sz="quarter" idx="13"/>
          </p:nvPr>
        </p:nvSpPr>
        <p:spPr>
          <a:xfrm>
            <a:off x="412329" y="1828800"/>
            <a:ext cx="7411690" cy="4705979"/>
          </a:xfrm>
        </p:spPr>
        <p:txBody>
          <a:bodyPr>
            <a:normAutofit fontScale="85000" lnSpcReduction="20000"/>
          </a:bodyPr>
          <a:lstStyle/>
          <a:p>
            <a:pPr marL="0" indent="0">
              <a:buNone/>
            </a:pPr>
            <a:r>
              <a:rPr lang="en-US"/>
              <a:t>24 “Then the man who had received one bag of gold came. ‘Master,’ he said, ‘I knew that you are a hard man, harvesting where you have not sown and gathering where you have not scattered seed. 25 So I was afraid and went out and hid your gold in the ground. See, here is what belongs to you.’ </a:t>
            </a:r>
          </a:p>
          <a:p>
            <a:pPr marL="0" indent="0">
              <a:buNone/>
            </a:pPr>
            <a:r>
              <a:rPr lang="en-US"/>
              <a:t>26 “His master replied, ‘You wicked, lazy servant! So you knew that I harvest where I have not sown and gather where I have not scattered seed? 27 Well then, you should have put my money on deposit with the bankers, so that when I returned I would have received it back with interest. </a:t>
            </a:r>
          </a:p>
          <a:p>
            <a:pPr marL="0" indent="0">
              <a:buNone/>
            </a:pPr>
            <a:r>
              <a:rPr lang="en-US"/>
              <a:t>28 “‘So take the bag of gold from him and give it to the one who has ten bags. 29 For whoever has will be given more, and they will have an abundance. Whoever does not have, even what they have will be taken from them. 30 And throw that worthless servant outside, into the darkness, where there will be weeping and gnashing of teeth.’</a:t>
            </a:r>
          </a:p>
          <a:p>
            <a:pPr marL="0" indent="0">
              <a:buNone/>
            </a:pPr>
            <a:endParaRPr lang="en-US"/>
          </a:p>
        </p:txBody>
      </p:sp>
      <p:pic>
        <p:nvPicPr>
          <p:cNvPr id="4" name="Picture 3">
            <a:extLst>
              <a:ext uri="{FF2B5EF4-FFF2-40B4-BE49-F238E27FC236}">
                <a16:creationId xmlns:a16="http://schemas.microsoft.com/office/drawing/2014/main" id="{22893569-476F-4566-84F8-CF299355E595}"/>
              </a:ext>
            </a:extLst>
          </p:cNvPr>
          <p:cNvPicPr>
            <a:picLocks noChangeAspect="1"/>
          </p:cNvPicPr>
          <p:nvPr/>
        </p:nvPicPr>
        <p:blipFill>
          <a:blip r:embed="rId2"/>
          <a:stretch>
            <a:fillRect/>
          </a:stretch>
        </p:blipFill>
        <p:spPr>
          <a:xfrm>
            <a:off x="7824019" y="2182127"/>
            <a:ext cx="4160416" cy="3999323"/>
          </a:xfrm>
          <a:prstGeom prst="rect">
            <a:avLst/>
          </a:prstGeom>
        </p:spPr>
      </p:pic>
    </p:spTree>
    <p:extLst>
      <p:ext uri="{BB962C8B-B14F-4D97-AF65-F5344CB8AC3E}">
        <p14:creationId xmlns:p14="http://schemas.microsoft.com/office/powerpoint/2010/main" val="85565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3B64-3BF5-4114-B2EE-CF7B22EAE51D}"/>
              </a:ext>
            </a:extLst>
          </p:cNvPr>
          <p:cNvSpPr>
            <a:spLocks noGrp="1"/>
          </p:cNvSpPr>
          <p:nvPr>
            <p:ph type="title"/>
          </p:nvPr>
        </p:nvSpPr>
        <p:spPr/>
        <p:txBody>
          <a:bodyPr/>
          <a:lstStyle/>
          <a:p>
            <a:r>
              <a:rPr lang="en-US"/>
              <a:t>Biblical commentary;</a:t>
            </a:r>
            <a:br>
              <a:rPr lang="en-US"/>
            </a:br>
            <a:r>
              <a:rPr lang="en-US"/>
              <a:t>the parable of the talents</a:t>
            </a:r>
          </a:p>
        </p:txBody>
      </p:sp>
      <p:sp>
        <p:nvSpPr>
          <p:cNvPr id="3" name="Content Placeholder 2">
            <a:extLst>
              <a:ext uri="{FF2B5EF4-FFF2-40B4-BE49-F238E27FC236}">
                <a16:creationId xmlns:a16="http://schemas.microsoft.com/office/drawing/2014/main" id="{BB70E23B-5989-43FE-95E4-1ABC8389574C}"/>
              </a:ext>
            </a:extLst>
          </p:cNvPr>
          <p:cNvSpPr>
            <a:spLocks noGrp="1"/>
          </p:cNvSpPr>
          <p:nvPr>
            <p:ph sz="quarter" idx="13"/>
          </p:nvPr>
        </p:nvSpPr>
        <p:spPr>
          <a:xfrm>
            <a:off x="913774" y="2367092"/>
            <a:ext cx="7969724" cy="4224823"/>
          </a:xfrm>
        </p:spPr>
        <p:txBody>
          <a:bodyPr>
            <a:normAutofit fontScale="92500" lnSpcReduction="20000"/>
          </a:bodyPr>
          <a:lstStyle/>
          <a:p>
            <a:pPr marL="0" indent="0" algn="ctr">
              <a:buNone/>
            </a:pPr>
            <a:r>
              <a:rPr lang="en-US" b="1">
                <a:solidFill>
                  <a:srgbClr val="FF0000"/>
                </a:solidFill>
              </a:rPr>
              <a:t>This parable has certain allegorical elements. So does this parable:</a:t>
            </a:r>
          </a:p>
          <a:p>
            <a:pPr algn="ctr"/>
            <a:r>
              <a:rPr lang="en-US" b="1"/>
              <a:t>The man going on a journey represents Jesus.</a:t>
            </a:r>
          </a:p>
          <a:p>
            <a:pPr algn="ctr"/>
            <a:r>
              <a:rPr lang="en-US" b="1"/>
              <a:t>His going on a journey represents Jesus’ ascension. </a:t>
            </a:r>
          </a:p>
          <a:p>
            <a:pPr algn="ctr"/>
            <a:r>
              <a:rPr lang="en-US" b="1"/>
              <a:t>The three slaves represent Christians who are awaiting the Second Coming. </a:t>
            </a:r>
          </a:p>
          <a:p>
            <a:pPr algn="ctr"/>
            <a:r>
              <a:rPr lang="en-US" b="1"/>
              <a:t>The talents represent the blessings (financial, social, intellectual, creative, etc.) with which God has bestowed us.</a:t>
            </a:r>
          </a:p>
          <a:p>
            <a:pPr algn="ctr"/>
            <a:r>
              <a:rPr lang="en-US" b="1"/>
              <a:t>The man’s return represents Jesus’ Second Coming.</a:t>
            </a:r>
          </a:p>
          <a:p>
            <a:pPr algn="ctr"/>
            <a:r>
              <a:rPr lang="en-US" b="1"/>
              <a:t>The master’s assessment of the faithfulness of the slaves represents Jesus’ judgment of us on Judgment Day.</a:t>
            </a:r>
          </a:p>
        </p:txBody>
      </p:sp>
      <p:pic>
        <p:nvPicPr>
          <p:cNvPr id="4" name="Picture 3">
            <a:extLst>
              <a:ext uri="{FF2B5EF4-FFF2-40B4-BE49-F238E27FC236}">
                <a16:creationId xmlns:a16="http://schemas.microsoft.com/office/drawing/2014/main" id="{B1C16A62-8DCB-4617-BFBD-BDA0D0F003AA}"/>
              </a:ext>
            </a:extLst>
          </p:cNvPr>
          <p:cNvPicPr>
            <a:picLocks noChangeAspect="1"/>
          </p:cNvPicPr>
          <p:nvPr/>
        </p:nvPicPr>
        <p:blipFill>
          <a:blip r:embed="rId2"/>
          <a:stretch>
            <a:fillRect/>
          </a:stretch>
        </p:blipFill>
        <p:spPr>
          <a:xfrm>
            <a:off x="8883498" y="2214694"/>
            <a:ext cx="3072527" cy="4377221"/>
          </a:xfrm>
          <a:prstGeom prst="rect">
            <a:avLst/>
          </a:prstGeom>
        </p:spPr>
      </p:pic>
    </p:spTree>
    <p:extLst>
      <p:ext uri="{BB962C8B-B14F-4D97-AF65-F5344CB8AC3E}">
        <p14:creationId xmlns:p14="http://schemas.microsoft.com/office/powerpoint/2010/main" val="1580610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F8AC-A97F-4B06-9E9E-1D8CF3D804F3}"/>
              </a:ext>
            </a:extLst>
          </p:cNvPr>
          <p:cNvSpPr>
            <a:spLocks noGrp="1"/>
          </p:cNvSpPr>
          <p:nvPr>
            <p:ph type="title"/>
          </p:nvPr>
        </p:nvSpPr>
        <p:spPr/>
        <p:txBody>
          <a:bodyPr/>
          <a:lstStyle/>
          <a:p>
            <a:r>
              <a:rPr lang="en-US"/>
              <a:t>Study Questions</a:t>
            </a:r>
          </a:p>
        </p:txBody>
      </p:sp>
      <p:sp>
        <p:nvSpPr>
          <p:cNvPr id="3" name="Content Placeholder 2">
            <a:extLst>
              <a:ext uri="{FF2B5EF4-FFF2-40B4-BE49-F238E27FC236}">
                <a16:creationId xmlns:a16="http://schemas.microsoft.com/office/drawing/2014/main" id="{08E93DB6-EBA2-44A1-99C6-8CC113730E7A}"/>
              </a:ext>
            </a:extLst>
          </p:cNvPr>
          <p:cNvSpPr>
            <a:spLocks noGrp="1"/>
          </p:cNvSpPr>
          <p:nvPr>
            <p:ph sz="quarter" idx="13"/>
          </p:nvPr>
        </p:nvSpPr>
        <p:spPr>
          <a:xfrm>
            <a:off x="913774" y="1998406"/>
            <a:ext cx="7138845" cy="4572000"/>
          </a:xfrm>
        </p:spPr>
        <p:txBody>
          <a:bodyPr>
            <a:normAutofit fontScale="85000" lnSpcReduction="10000"/>
          </a:bodyPr>
          <a:lstStyle/>
          <a:p>
            <a:pPr marL="0" indent="0">
              <a:buNone/>
            </a:pPr>
            <a:r>
              <a:rPr lang="en-US" b="1"/>
              <a:t>Trust:</a:t>
            </a:r>
          </a:p>
          <a:p>
            <a:pPr marL="0" indent="0">
              <a:buNone/>
            </a:pPr>
            <a:r>
              <a:rPr lang="en-US" b="1">
                <a:solidFill>
                  <a:srgbClr val="FF0000"/>
                </a:solidFill>
              </a:rPr>
              <a:t>Matthew 6:32 For the pagans run after all these things, and your heavenly Father knows that you need them. 33 But seek first his kingdom and his righteousness, and all these things will be given to you as well.</a:t>
            </a:r>
          </a:p>
          <a:p>
            <a:r>
              <a:rPr lang="en-US" b="1"/>
              <a:t>What is God’s promise? </a:t>
            </a:r>
          </a:p>
          <a:p>
            <a:r>
              <a:rPr lang="en-US" b="1"/>
              <a:t>What is God’s prerequisites? </a:t>
            </a:r>
          </a:p>
          <a:p>
            <a:pPr marL="0" indent="0">
              <a:buNone/>
            </a:pPr>
            <a:endParaRPr lang="en-US" b="1"/>
          </a:p>
          <a:p>
            <a:pPr marL="0" indent="0">
              <a:buNone/>
            </a:pPr>
            <a:r>
              <a:rPr lang="en-US" b="1"/>
              <a:t>Trustworthiness:</a:t>
            </a:r>
          </a:p>
          <a:p>
            <a:pPr marL="0" indent="0">
              <a:buNone/>
            </a:pPr>
            <a:r>
              <a:rPr lang="en-US" b="1">
                <a:solidFill>
                  <a:srgbClr val="FF0000"/>
                </a:solidFill>
              </a:rPr>
              <a:t>Luke 16:11 So if you have not been trustworthy in handling worldly wealth, who will trust you with true riches?</a:t>
            </a:r>
          </a:p>
          <a:p>
            <a:pPr marL="0" indent="0">
              <a:buNone/>
            </a:pPr>
            <a:r>
              <a:rPr lang="en-US" b="1"/>
              <a:t>How do we earn God’s trust? </a:t>
            </a:r>
          </a:p>
        </p:txBody>
      </p:sp>
      <p:pic>
        <p:nvPicPr>
          <p:cNvPr id="4" name="Picture 3">
            <a:extLst>
              <a:ext uri="{FF2B5EF4-FFF2-40B4-BE49-F238E27FC236}">
                <a16:creationId xmlns:a16="http://schemas.microsoft.com/office/drawing/2014/main" id="{75048CDE-3241-40AB-A552-2D0C9E8E6383}"/>
              </a:ext>
            </a:extLst>
          </p:cNvPr>
          <p:cNvPicPr>
            <a:picLocks noChangeAspect="1"/>
          </p:cNvPicPr>
          <p:nvPr/>
        </p:nvPicPr>
        <p:blipFill>
          <a:blip r:embed="rId2"/>
          <a:stretch>
            <a:fillRect/>
          </a:stretch>
        </p:blipFill>
        <p:spPr>
          <a:xfrm>
            <a:off x="8522263" y="2069691"/>
            <a:ext cx="2905125" cy="3810000"/>
          </a:xfrm>
          <a:prstGeom prst="rect">
            <a:avLst/>
          </a:prstGeom>
        </p:spPr>
      </p:pic>
    </p:spTree>
    <p:extLst>
      <p:ext uri="{BB962C8B-B14F-4D97-AF65-F5344CB8AC3E}">
        <p14:creationId xmlns:p14="http://schemas.microsoft.com/office/powerpoint/2010/main" val="56513120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PowerPoint Presentation</vt:lpstr>
      <vt:lpstr>PowerPoint Presentation</vt:lpstr>
      <vt:lpstr>God’s Will in  Finances: the parable of the talents</vt:lpstr>
      <vt:lpstr>Course objectives:  God’s will in Finances: the parable of the talents! </vt:lpstr>
      <vt:lpstr>Introduction to the lesson and video!</vt:lpstr>
      <vt:lpstr>The parable of the talents</vt:lpstr>
      <vt:lpstr>The parable of the talents</vt:lpstr>
      <vt:lpstr>Biblical commentary; the parable of the talents</vt:lpstr>
      <vt:lpstr>Study Questions</vt:lpstr>
      <vt:lpstr>Study questions </vt:lpstr>
      <vt:lpstr>Study questions </vt:lpstr>
      <vt:lpstr>Study questions</vt:lpstr>
      <vt:lpstr>Questions and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Whitlock</dc:creator>
  <cp:revision>3</cp:revision>
  <dcterms:created xsi:type="dcterms:W3CDTF">2022-09-20T15:30:39Z</dcterms:created>
  <dcterms:modified xsi:type="dcterms:W3CDTF">2022-09-30T16:42:03Z</dcterms:modified>
</cp:coreProperties>
</file>