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1"/>
  </p:sldMasterIdLst>
  <p:sldIdLst>
    <p:sldId id="276" r:id="rId2"/>
    <p:sldId id="309" r:id="rId3"/>
    <p:sldId id="277" r:id="rId4"/>
    <p:sldId id="303" r:id="rId5"/>
    <p:sldId id="256" r:id="rId6"/>
    <p:sldId id="300" r:id="rId7"/>
    <p:sldId id="306" r:id="rId8"/>
    <p:sldId id="310" r:id="rId9"/>
    <p:sldId id="311" r:id="rId10"/>
    <p:sldId id="312" r:id="rId11"/>
    <p:sldId id="313" r:id="rId12"/>
    <p:sldId id="314" r:id="rId13"/>
    <p:sldId id="307" r:id="rId14"/>
    <p:sldId id="308" r:id="rId15"/>
    <p:sldId id="29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DEA461-FA0F-51FB-99BE-963D7D4595B7}" v="7" dt="2023-01-18T17:00:32.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14" d="100"/>
          <a:sy n="114" d="100"/>
        </p:scale>
        <p:origin x="4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950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847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14943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7062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0174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1271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7732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20839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438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1798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226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1676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95390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212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1/18/2023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37031345"/>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en/thank-you-stamp-template-red-1656195/" TargetMode="Externa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jkwee/5509905693" TargetMode="External"/><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F6EB0BEB-E9E7-23F5-4E3E-634A2B8BC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8" y="-19936"/>
            <a:ext cx="12393038" cy="6946030"/>
          </a:xfrm>
          <a:prstGeom prst="rect">
            <a:avLst/>
          </a:prstGeom>
        </p:spPr>
      </p:pic>
      <p:sp>
        <p:nvSpPr>
          <p:cNvPr id="4" name="TextBox 3">
            <a:extLst>
              <a:ext uri="{FF2B5EF4-FFF2-40B4-BE49-F238E27FC236}">
                <a16:creationId xmlns:a16="http://schemas.microsoft.com/office/drawing/2014/main" id="{08008CDE-2CE5-D483-352F-3ACE7D53B77B}"/>
              </a:ext>
            </a:extLst>
          </p:cNvPr>
          <p:cNvSpPr txBox="1"/>
          <p:nvPr/>
        </p:nvSpPr>
        <p:spPr>
          <a:xfrm>
            <a:off x="35441" y="329058"/>
            <a:ext cx="12028968"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w Cen MT" panose="020B0602020104020603"/>
                <a:ea typeface="+mn-ea"/>
                <a:cs typeface="+mn-cs"/>
              </a:rPr>
              <a:t>Building the “BELOVED COMMUNITY”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w Cen MT" panose="020B0602020104020603"/>
                <a:ea typeface="+mn-ea"/>
                <a:cs typeface="+mn-cs"/>
              </a:rPr>
              <a:t>The Vision </a:t>
            </a:r>
          </a:p>
        </p:txBody>
      </p:sp>
      <p:sp>
        <p:nvSpPr>
          <p:cNvPr id="7" name="TextBox 6">
            <a:extLst>
              <a:ext uri="{FF2B5EF4-FFF2-40B4-BE49-F238E27FC236}">
                <a16:creationId xmlns:a16="http://schemas.microsoft.com/office/drawing/2014/main" id="{21CDAB16-2120-BCC8-C198-EEB8218379AD}"/>
              </a:ext>
            </a:extLst>
          </p:cNvPr>
          <p:cNvSpPr txBox="1"/>
          <p:nvPr/>
        </p:nvSpPr>
        <p:spPr>
          <a:xfrm>
            <a:off x="461395" y="1857053"/>
            <a:ext cx="669894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rPr>
              <a:t>Reid Temple AME Church is a Bible Believing, Christ-centered, Family – Integrated, Multigenerational, Culturally aware church, spreading the gospel of Jesus Christ while “Building the Beloved Community”.  </a:t>
            </a:r>
          </a:p>
        </p:txBody>
      </p:sp>
      <p:pic>
        <p:nvPicPr>
          <p:cNvPr id="8" name="Picture 7">
            <a:extLst>
              <a:ext uri="{FF2B5EF4-FFF2-40B4-BE49-F238E27FC236}">
                <a16:creationId xmlns:a16="http://schemas.microsoft.com/office/drawing/2014/main" id="{568C468E-3812-0AE2-F3B9-A5113DA5A6C7}"/>
              </a:ext>
            </a:extLst>
          </p:cNvPr>
          <p:cNvPicPr>
            <a:picLocks noChangeAspect="1"/>
          </p:cNvPicPr>
          <p:nvPr/>
        </p:nvPicPr>
        <p:blipFill rotWithShape="1">
          <a:blip r:embed="rId3">
            <a:extLst>
              <a:ext uri="{28A0092B-C50C-407E-A947-70E740481C1C}">
                <a14:useLocalDpi xmlns:a14="http://schemas.microsoft.com/office/drawing/2010/main" val="0"/>
              </a:ext>
            </a:extLst>
          </a:blip>
          <a:srcRect l="31985" t="17757" r="31977" b="23451"/>
          <a:stretch/>
        </p:blipFill>
        <p:spPr>
          <a:xfrm>
            <a:off x="7461598" y="1184316"/>
            <a:ext cx="4269007" cy="3917562"/>
          </a:xfrm>
          <a:prstGeom prst="rect">
            <a:avLst/>
          </a:prstGeom>
        </p:spPr>
      </p:pic>
      <p:sp>
        <p:nvSpPr>
          <p:cNvPr id="2" name="Rectangle 1">
            <a:extLst>
              <a:ext uri="{FF2B5EF4-FFF2-40B4-BE49-F238E27FC236}">
                <a16:creationId xmlns:a16="http://schemas.microsoft.com/office/drawing/2014/main" id="{AE635BC7-9341-4A09-AF3F-F9EAEFB4405E}"/>
              </a:ext>
            </a:extLst>
          </p:cNvPr>
          <p:cNvSpPr/>
          <p:nvPr/>
        </p:nvSpPr>
        <p:spPr>
          <a:xfrm>
            <a:off x="1884458" y="5268639"/>
            <a:ext cx="9056536"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a:ea typeface="+mn-ea"/>
                <a:cs typeface="+mn-cs"/>
              </a:rPr>
              <a:t>Rom.8:38 For I am persuaded, that neither death, nor life, nor angels, nor principalities, nor powers, nor things present, nor things to come, Nor height, nor depth, nor any other creature, shall be able to separate us from the love of God, which is in Christ Jesus our Lord.</a:t>
            </a:r>
          </a:p>
        </p:txBody>
      </p:sp>
    </p:spTree>
    <p:extLst>
      <p:ext uri="{BB962C8B-B14F-4D97-AF65-F5344CB8AC3E}">
        <p14:creationId xmlns:p14="http://schemas.microsoft.com/office/powerpoint/2010/main" val="423576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6599-9212-4EC0-AFAC-486416102616}"/>
              </a:ext>
            </a:extLst>
          </p:cNvPr>
          <p:cNvSpPr>
            <a:spLocks noGrp="1"/>
          </p:cNvSpPr>
          <p:nvPr>
            <p:ph type="title"/>
          </p:nvPr>
        </p:nvSpPr>
        <p:spPr>
          <a:xfrm>
            <a:off x="838200" y="365125"/>
            <a:ext cx="10515600" cy="925359"/>
          </a:xfrm>
        </p:spPr>
        <p:txBody>
          <a:bodyPr>
            <a:normAutofit fontScale="90000"/>
          </a:bodyPr>
          <a:lstStyle/>
          <a:p>
            <a:r>
              <a:rPr lang="en-US" dirty="0"/>
              <a:t>The Kingdom of Priest</a:t>
            </a:r>
            <a:br>
              <a:rPr lang="en-US" dirty="0"/>
            </a:br>
            <a:endParaRPr lang="en-US" dirty="0"/>
          </a:p>
        </p:txBody>
      </p:sp>
      <p:sp>
        <p:nvSpPr>
          <p:cNvPr id="3" name="Content Placeholder 2">
            <a:extLst>
              <a:ext uri="{FF2B5EF4-FFF2-40B4-BE49-F238E27FC236}">
                <a16:creationId xmlns:a16="http://schemas.microsoft.com/office/drawing/2014/main" id="{293B1E72-0971-45F4-99CB-86508EC17D29}"/>
              </a:ext>
            </a:extLst>
          </p:cNvPr>
          <p:cNvSpPr>
            <a:spLocks noGrp="1"/>
          </p:cNvSpPr>
          <p:nvPr>
            <p:ph sz="quarter" idx="13"/>
          </p:nvPr>
        </p:nvSpPr>
        <p:spPr>
          <a:xfrm>
            <a:off x="560439" y="943897"/>
            <a:ext cx="8067367" cy="5361039"/>
          </a:xfrm>
        </p:spPr>
        <p:txBody>
          <a:bodyPr>
            <a:normAutofit fontScale="92500" lnSpcReduction="10000"/>
          </a:bodyPr>
          <a:lstStyle/>
          <a:p>
            <a:pPr marL="0" indent="0">
              <a:buNone/>
            </a:pPr>
            <a:r>
              <a:rPr lang="en-US" b="1" dirty="0">
                <a:solidFill>
                  <a:srgbClr val="FF0000"/>
                </a:solidFill>
              </a:rPr>
              <a:t>1 Peter 2:9 But ye are a chosen generation, a royal priesthood, an holy nation, a peculiar people; that ye should shew forth the praises of him who hath called you out of darkness into his marvelous light.</a:t>
            </a:r>
          </a:p>
          <a:p>
            <a:pPr marL="0" indent="0">
              <a:buNone/>
            </a:pPr>
            <a:endParaRPr lang="en-US" dirty="0"/>
          </a:p>
          <a:p>
            <a:r>
              <a:rPr lang="en-US" dirty="0"/>
              <a:t>The first Adam failed.</a:t>
            </a:r>
          </a:p>
          <a:p>
            <a:r>
              <a:rPr lang="en-US" dirty="0"/>
              <a:t>The National of Israel failed.</a:t>
            </a:r>
          </a:p>
          <a:p>
            <a:r>
              <a:rPr lang="en-US" dirty="0"/>
              <a:t>The Levitical Priest failed. </a:t>
            </a:r>
          </a:p>
          <a:p>
            <a:r>
              <a:rPr lang="en-US" dirty="0"/>
              <a:t>The Prophets failed or were killed. </a:t>
            </a:r>
          </a:p>
          <a:p>
            <a:r>
              <a:rPr lang="en-US" b="1" dirty="0">
                <a:solidFill>
                  <a:srgbClr val="FF0000"/>
                </a:solidFill>
              </a:rPr>
              <a:t>Then God sent the second Adam….Jesus!!!</a:t>
            </a:r>
          </a:p>
          <a:p>
            <a:pPr marL="0" indent="0">
              <a:buNone/>
            </a:pPr>
            <a:r>
              <a:rPr lang="en-US" dirty="0"/>
              <a:t>We are chosen priesthood of believers. As God’s priests, we are to intercede/pray for others so they will return to God and be coworkers in His presence. </a:t>
            </a:r>
          </a:p>
        </p:txBody>
      </p:sp>
      <p:pic>
        <p:nvPicPr>
          <p:cNvPr id="3074" name="Picture 2" descr="17 Bible verses about Royal Priesthood">
            <a:extLst>
              <a:ext uri="{FF2B5EF4-FFF2-40B4-BE49-F238E27FC236}">
                <a16:creationId xmlns:a16="http://schemas.microsoft.com/office/drawing/2014/main" id="{CBAB6734-3049-44D2-BEFC-BA4D5CC3E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7806" y="1002891"/>
            <a:ext cx="3419782" cy="521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761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5D99-755B-40FC-BFF7-D1A9ED652B66}"/>
              </a:ext>
            </a:extLst>
          </p:cNvPr>
          <p:cNvSpPr>
            <a:spLocks noGrp="1"/>
          </p:cNvSpPr>
          <p:nvPr>
            <p:ph type="title"/>
          </p:nvPr>
        </p:nvSpPr>
        <p:spPr>
          <a:xfrm>
            <a:off x="913775" y="618518"/>
            <a:ext cx="10364451" cy="863696"/>
          </a:xfrm>
        </p:spPr>
        <p:txBody>
          <a:bodyPr/>
          <a:lstStyle/>
          <a:p>
            <a:r>
              <a:rPr lang="en-US" dirty="0"/>
              <a:t>Ten Steps to Preparedness in Prayer</a:t>
            </a:r>
          </a:p>
        </p:txBody>
      </p:sp>
      <p:sp>
        <p:nvSpPr>
          <p:cNvPr id="3" name="Content Placeholder 2">
            <a:extLst>
              <a:ext uri="{FF2B5EF4-FFF2-40B4-BE49-F238E27FC236}">
                <a16:creationId xmlns:a16="http://schemas.microsoft.com/office/drawing/2014/main" id="{11DC45F1-21A0-450A-A839-25CD84249685}"/>
              </a:ext>
            </a:extLst>
          </p:cNvPr>
          <p:cNvSpPr>
            <a:spLocks noGrp="1"/>
          </p:cNvSpPr>
          <p:nvPr>
            <p:ph sz="quarter" idx="13"/>
          </p:nvPr>
        </p:nvSpPr>
        <p:spPr>
          <a:xfrm>
            <a:off x="345961" y="2094247"/>
            <a:ext cx="4285032" cy="4033708"/>
          </a:xfrm>
        </p:spPr>
        <p:txBody>
          <a:bodyPr>
            <a:normAutofit fontScale="77500" lnSpcReduction="20000"/>
          </a:bodyPr>
          <a:lstStyle/>
          <a:p>
            <a:pPr marL="457200" indent="-457200">
              <a:buFont typeface="+mj-lt"/>
              <a:buAutoNum type="arabicPeriod"/>
            </a:pPr>
            <a:r>
              <a:rPr lang="en-US" dirty="0"/>
              <a:t>Appropriate God’s grace – </a:t>
            </a:r>
            <a:r>
              <a:rPr lang="en-US" b="1" dirty="0">
                <a:solidFill>
                  <a:srgbClr val="FF0000"/>
                </a:solidFill>
              </a:rPr>
              <a:t>Turn from sin and to Holiness.</a:t>
            </a:r>
          </a:p>
          <a:p>
            <a:pPr marL="457200" indent="-457200">
              <a:buFont typeface="+mj-lt"/>
              <a:buAutoNum type="arabicPeriod"/>
            </a:pPr>
            <a:r>
              <a:rPr lang="en-US" dirty="0"/>
              <a:t>Put on righteousness – </a:t>
            </a:r>
            <a:r>
              <a:rPr lang="en-US" b="1" dirty="0">
                <a:solidFill>
                  <a:srgbClr val="FF0000"/>
                </a:solidFill>
              </a:rPr>
              <a:t>Live in the righteousness of God. </a:t>
            </a:r>
          </a:p>
          <a:p>
            <a:pPr marL="457200" indent="-457200">
              <a:buFont typeface="+mj-lt"/>
              <a:buAutoNum type="arabicPeriod"/>
            </a:pPr>
            <a:r>
              <a:rPr lang="en-US" dirty="0"/>
              <a:t>Put on truth and honesty – </a:t>
            </a:r>
            <a:r>
              <a:rPr lang="en-US" b="1" dirty="0">
                <a:solidFill>
                  <a:srgbClr val="FF0000"/>
                </a:solidFill>
              </a:rPr>
              <a:t>Speak</a:t>
            </a:r>
            <a:r>
              <a:rPr lang="en-US" dirty="0"/>
              <a:t> </a:t>
            </a:r>
            <a:r>
              <a:rPr lang="en-US" b="1" dirty="0">
                <a:solidFill>
                  <a:srgbClr val="FF0000"/>
                </a:solidFill>
              </a:rPr>
              <a:t>truth and integrity.</a:t>
            </a:r>
          </a:p>
          <a:p>
            <a:pPr marL="457200" indent="-457200">
              <a:buFont typeface="+mj-lt"/>
              <a:buAutoNum type="arabicPeriod"/>
            </a:pPr>
            <a:r>
              <a:rPr lang="en-US" dirty="0"/>
              <a:t>Cleanse with the word – </a:t>
            </a:r>
            <a:r>
              <a:rPr lang="en-US" b="1" dirty="0">
                <a:solidFill>
                  <a:srgbClr val="FF0000"/>
                </a:solidFill>
              </a:rPr>
              <a:t>Saturate yourself in the word before coming to worship. </a:t>
            </a:r>
          </a:p>
          <a:p>
            <a:pPr marL="457200" indent="-457200">
              <a:buFont typeface="+mj-lt"/>
              <a:buAutoNum type="arabicPeriod"/>
            </a:pPr>
            <a:r>
              <a:rPr lang="en-US" dirty="0"/>
              <a:t>Worship and praise God - </a:t>
            </a:r>
            <a:r>
              <a:rPr lang="en-US" b="1" dirty="0">
                <a:solidFill>
                  <a:srgbClr val="FF0000"/>
                </a:solidFill>
              </a:rPr>
              <a:t>Honor God in spirit and in truth with authentic worship.  </a:t>
            </a:r>
          </a:p>
          <a:p>
            <a:pPr marL="0" indent="0">
              <a:buNone/>
            </a:pPr>
            <a:endParaRPr lang="en-US" dirty="0"/>
          </a:p>
        </p:txBody>
      </p:sp>
      <p:sp>
        <p:nvSpPr>
          <p:cNvPr id="4" name="Content Placeholder 3">
            <a:extLst>
              <a:ext uri="{FF2B5EF4-FFF2-40B4-BE49-F238E27FC236}">
                <a16:creationId xmlns:a16="http://schemas.microsoft.com/office/drawing/2014/main" id="{17EA936A-23B2-493E-8096-F3BF3424FF0E}"/>
              </a:ext>
            </a:extLst>
          </p:cNvPr>
          <p:cNvSpPr>
            <a:spLocks noGrp="1"/>
          </p:cNvSpPr>
          <p:nvPr>
            <p:ph sz="quarter" idx="14"/>
          </p:nvPr>
        </p:nvSpPr>
        <p:spPr>
          <a:xfrm>
            <a:off x="4874342" y="2094246"/>
            <a:ext cx="4601497" cy="4033708"/>
          </a:xfrm>
        </p:spPr>
        <p:txBody>
          <a:bodyPr>
            <a:normAutofit fontScale="77500" lnSpcReduction="20000"/>
          </a:bodyPr>
          <a:lstStyle/>
          <a:p>
            <a:pPr marL="0" indent="0">
              <a:buNone/>
            </a:pPr>
            <a:r>
              <a:rPr lang="en-US" sz="2900" dirty="0"/>
              <a:t>6. Separate </a:t>
            </a:r>
            <a:r>
              <a:rPr lang="en-US" sz="2900" b="1" dirty="0"/>
              <a:t>yourself-</a:t>
            </a:r>
            <a:r>
              <a:rPr lang="en-US" sz="2900" b="1" dirty="0">
                <a:solidFill>
                  <a:srgbClr val="FF0000"/>
                </a:solidFill>
              </a:rPr>
              <a:t>Remove yourself from sinful people/relationships, and places.  </a:t>
            </a:r>
          </a:p>
          <a:p>
            <a:pPr marL="0" indent="0">
              <a:buNone/>
            </a:pPr>
            <a:r>
              <a:rPr lang="en-US" sz="2900" dirty="0"/>
              <a:t>7. Believe – </a:t>
            </a:r>
            <a:r>
              <a:rPr lang="en-US" sz="2900" b="1" dirty="0">
                <a:solidFill>
                  <a:srgbClr val="FF0000"/>
                </a:solidFill>
              </a:rPr>
              <a:t>Have faith in God’s power to fulfill promises.</a:t>
            </a:r>
          </a:p>
          <a:p>
            <a:pPr marL="0" indent="0">
              <a:buNone/>
            </a:pPr>
            <a:r>
              <a:rPr lang="en-US" sz="2900" dirty="0"/>
              <a:t>8. Give glory to God – </a:t>
            </a:r>
            <a:r>
              <a:rPr lang="en-US" sz="2900" b="1" dirty="0">
                <a:solidFill>
                  <a:srgbClr val="FF0000"/>
                </a:solidFill>
              </a:rPr>
              <a:t>Confess it was God who delivered you from sin. </a:t>
            </a:r>
          </a:p>
          <a:p>
            <a:pPr marL="0" indent="0">
              <a:buNone/>
            </a:pPr>
            <a:r>
              <a:rPr lang="en-US" sz="2900" dirty="0"/>
              <a:t>9. Wash in the word – </a:t>
            </a:r>
            <a:r>
              <a:rPr lang="en-US" sz="2900" b="1" dirty="0">
                <a:solidFill>
                  <a:srgbClr val="FF0000"/>
                </a:solidFill>
              </a:rPr>
              <a:t>Ask God to fulfill His purpose and promises for you. </a:t>
            </a:r>
          </a:p>
          <a:p>
            <a:pPr marL="0" indent="0">
              <a:buNone/>
            </a:pPr>
            <a:r>
              <a:rPr lang="en-US" sz="2900" dirty="0"/>
              <a:t>10. Remain in the Anointing – </a:t>
            </a:r>
            <a:r>
              <a:rPr lang="en-US" sz="2900" b="1" dirty="0">
                <a:solidFill>
                  <a:srgbClr val="FF0000"/>
                </a:solidFill>
              </a:rPr>
              <a:t>Remain in a state of preparedness for prayer. You don’t have to get ready if you stay ready….. </a:t>
            </a:r>
          </a:p>
          <a:p>
            <a:pPr marL="0" indent="0">
              <a:buNone/>
            </a:pPr>
            <a:endParaRPr lang="en-US" dirty="0"/>
          </a:p>
        </p:txBody>
      </p:sp>
      <p:pic>
        <p:nvPicPr>
          <p:cNvPr id="5" name="Picture 4">
            <a:extLst>
              <a:ext uri="{FF2B5EF4-FFF2-40B4-BE49-F238E27FC236}">
                <a16:creationId xmlns:a16="http://schemas.microsoft.com/office/drawing/2014/main" id="{B16AC35D-1687-4AFA-9033-3B55B201AD41}"/>
              </a:ext>
            </a:extLst>
          </p:cNvPr>
          <p:cNvPicPr>
            <a:picLocks noChangeAspect="1"/>
          </p:cNvPicPr>
          <p:nvPr/>
        </p:nvPicPr>
        <p:blipFill>
          <a:blip r:embed="rId2"/>
          <a:stretch>
            <a:fillRect/>
          </a:stretch>
        </p:blipFill>
        <p:spPr>
          <a:xfrm>
            <a:off x="9822426" y="2094246"/>
            <a:ext cx="2274938" cy="3311014"/>
          </a:xfrm>
          <a:prstGeom prst="rect">
            <a:avLst/>
          </a:prstGeom>
        </p:spPr>
      </p:pic>
    </p:spTree>
    <p:extLst>
      <p:ext uri="{BB962C8B-B14F-4D97-AF65-F5344CB8AC3E}">
        <p14:creationId xmlns:p14="http://schemas.microsoft.com/office/powerpoint/2010/main" val="3011189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6D6762-E17D-469A-93BD-BED26D0A78E6}"/>
              </a:ext>
            </a:extLst>
          </p:cNvPr>
          <p:cNvSpPr>
            <a:spLocks noGrp="1"/>
          </p:cNvSpPr>
          <p:nvPr>
            <p:ph type="title"/>
          </p:nvPr>
        </p:nvSpPr>
        <p:spPr/>
        <p:txBody>
          <a:bodyPr>
            <a:normAutofit/>
          </a:bodyPr>
          <a:lstStyle/>
          <a:p>
            <a:r>
              <a:rPr lang="en-US" sz="4000" dirty="0"/>
              <a:t>Let’s pray at the altar together for Leadership…</a:t>
            </a:r>
          </a:p>
        </p:txBody>
      </p:sp>
      <p:sp>
        <p:nvSpPr>
          <p:cNvPr id="12" name="Text Placeholder 11">
            <a:extLst>
              <a:ext uri="{FF2B5EF4-FFF2-40B4-BE49-F238E27FC236}">
                <a16:creationId xmlns:a16="http://schemas.microsoft.com/office/drawing/2014/main" id="{85401C44-93F7-45A3-94EE-4CF8CCC65C76}"/>
              </a:ext>
            </a:extLst>
          </p:cNvPr>
          <p:cNvSpPr>
            <a:spLocks noGrp="1"/>
          </p:cNvSpPr>
          <p:nvPr>
            <p:ph type="body" idx="1"/>
          </p:nvPr>
        </p:nvSpPr>
        <p:spPr/>
        <p:txBody>
          <a:bodyPr/>
          <a:lstStyle/>
          <a:p>
            <a:r>
              <a:rPr lang="en-US" sz="2000" dirty="0"/>
              <a:t>Church</a:t>
            </a:r>
          </a:p>
        </p:txBody>
      </p:sp>
      <p:sp>
        <p:nvSpPr>
          <p:cNvPr id="15" name="Text Placeholder 14">
            <a:extLst>
              <a:ext uri="{FF2B5EF4-FFF2-40B4-BE49-F238E27FC236}">
                <a16:creationId xmlns:a16="http://schemas.microsoft.com/office/drawing/2014/main" id="{104B2BBC-329F-4DF9-BAD4-B83D38EC92F0}"/>
              </a:ext>
            </a:extLst>
          </p:cNvPr>
          <p:cNvSpPr>
            <a:spLocks noGrp="1"/>
          </p:cNvSpPr>
          <p:nvPr>
            <p:ph type="body" sz="half" idx="15"/>
          </p:nvPr>
        </p:nvSpPr>
        <p:spPr>
          <a:xfrm>
            <a:off x="243348" y="2943355"/>
            <a:ext cx="4336026" cy="3781910"/>
          </a:xfrm>
        </p:spPr>
        <p:txBody>
          <a:bodyPr>
            <a:normAutofit/>
          </a:bodyPr>
          <a:lstStyle/>
          <a:p>
            <a:r>
              <a:rPr lang="en-US" sz="1800" dirty="0"/>
              <a:t>Pastor and First lady</a:t>
            </a:r>
          </a:p>
          <a:p>
            <a:r>
              <a:rPr lang="en-US" sz="1800" dirty="0"/>
              <a:t>Ministerial team</a:t>
            </a:r>
          </a:p>
          <a:p>
            <a:r>
              <a:rPr lang="en-US" sz="1800" dirty="0"/>
              <a:t>Music Department</a:t>
            </a:r>
          </a:p>
          <a:p>
            <a:r>
              <a:rPr lang="en-US" sz="1800" dirty="0"/>
              <a:t>Staff</a:t>
            </a:r>
          </a:p>
          <a:p>
            <a:r>
              <a:rPr lang="en-US" sz="1800" dirty="0"/>
              <a:t>Stewards </a:t>
            </a:r>
          </a:p>
          <a:p>
            <a:r>
              <a:rPr lang="en-US" sz="1800" dirty="0"/>
              <a:t>Trustees</a:t>
            </a:r>
          </a:p>
          <a:p>
            <a:r>
              <a:rPr lang="en-US" sz="1800" dirty="0"/>
              <a:t>Commissioners</a:t>
            </a:r>
          </a:p>
          <a:p>
            <a:r>
              <a:rPr lang="en-US" sz="1800" dirty="0"/>
              <a:t>Ministry leaders</a:t>
            </a:r>
          </a:p>
          <a:p>
            <a:r>
              <a:rPr lang="en-US" sz="1800" dirty="0"/>
              <a:t>Auxiliaries</a:t>
            </a:r>
            <a:endParaRPr lang="en-US" sz="1600" dirty="0"/>
          </a:p>
        </p:txBody>
      </p:sp>
      <p:sp>
        <p:nvSpPr>
          <p:cNvPr id="13" name="Text Placeholder 12">
            <a:extLst>
              <a:ext uri="{FF2B5EF4-FFF2-40B4-BE49-F238E27FC236}">
                <a16:creationId xmlns:a16="http://schemas.microsoft.com/office/drawing/2014/main" id="{2747BF08-3D23-4D61-9BED-6381306A96A3}"/>
              </a:ext>
            </a:extLst>
          </p:cNvPr>
          <p:cNvSpPr>
            <a:spLocks noGrp="1"/>
          </p:cNvSpPr>
          <p:nvPr>
            <p:ph type="body" sz="quarter" idx="3"/>
          </p:nvPr>
        </p:nvSpPr>
        <p:spPr/>
        <p:txBody>
          <a:bodyPr/>
          <a:lstStyle/>
          <a:p>
            <a:r>
              <a:rPr lang="en-US" dirty="0"/>
              <a:t>Family</a:t>
            </a:r>
          </a:p>
        </p:txBody>
      </p:sp>
      <p:sp>
        <p:nvSpPr>
          <p:cNvPr id="16" name="Text Placeholder 15">
            <a:extLst>
              <a:ext uri="{FF2B5EF4-FFF2-40B4-BE49-F238E27FC236}">
                <a16:creationId xmlns:a16="http://schemas.microsoft.com/office/drawing/2014/main" id="{35025490-D9C3-47D0-8637-83393E31E310}"/>
              </a:ext>
            </a:extLst>
          </p:cNvPr>
          <p:cNvSpPr>
            <a:spLocks noGrp="1"/>
          </p:cNvSpPr>
          <p:nvPr>
            <p:ph type="body" sz="half" idx="16"/>
          </p:nvPr>
        </p:nvSpPr>
        <p:spPr>
          <a:xfrm>
            <a:off x="4441348" y="2943355"/>
            <a:ext cx="3303351" cy="3649174"/>
          </a:xfrm>
        </p:spPr>
        <p:txBody>
          <a:bodyPr/>
          <a:lstStyle/>
          <a:p>
            <a:r>
              <a:rPr lang="en-US" sz="2000" dirty="0"/>
              <a:t>Great/Grandparents</a:t>
            </a:r>
          </a:p>
          <a:p>
            <a:r>
              <a:rPr lang="en-US" sz="2000" dirty="0"/>
              <a:t>Parent(s)</a:t>
            </a:r>
          </a:p>
          <a:p>
            <a:r>
              <a:rPr lang="en-US" sz="2000" dirty="0"/>
              <a:t>Sisters and Brothers </a:t>
            </a:r>
          </a:p>
          <a:p>
            <a:r>
              <a:rPr lang="en-US" sz="2000" dirty="0"/>
              <a:t>Aunts and Uncles</a:t>
            </a:r>
          </a:p>
          <a:p>
            <a:r>
              <a:rPr lang="en-US" sz="2000" dirty="0"/>
              <a:t>Nephews and Nieces</a:t>
            </a:r>
          </a:p>
          <a:p>
            <a:r>
              <a:rPr lang="en-US" sz="2000" dirty="0"/>
              <a:t>Cousins</a:t>
            </a:r>
          </a:p>
          <a:p>
            <a:r>
              <a:rPr lang="en-US" sz="2000" dirty="0"/>
              <a:t>Adopted family</a:t>
            </a:r>
          </a:p>
          <a:p>
            <a:endParaRPr lang="en-US" dirty="0"/>
          </a:p>
        </p:txBody>
      </p:sp>
      <p:sp>
        <p:nvSpPr>
          <p:cNvPr id="14" name="Text Placeholder 13">
            <a:extLst>
              <a:ext uri="{FF2B5EF4-FFF2-40B4-BE49-F238E27FC236}">
                <a16:creationId xmlns:a16="http://schemas.microsoft.com/office/drawing/2014/main" id="{730B265C-9127-4D3A-B7C4-9E6884E9CF63}"/>
              </a:ext>
            </a:extLst>
          </p:cNvPr>
          <p:cNvSpPr>
            <a:spLocks noGrp="1"/>
          </p:cNvSpPr>
          <p:nvPr>
            <p:ph type="body" sz="quarter" idx="13"/>
          </p:nvPr>
        </p:nvSpPr>
        <p:spPr/>
        <p:txBody>
          <a:bodyPr/>
          <a:lstStyle/>
          <a:p>
            <a:r>
              <a:rPr lang="en-US" dirty="0"/>
              <a:t>Government </a:t>
            </a:r>
          </a:p>
        </p:txBody>
      </p:sp>
      <p:sp>
        <p:nvSpPr>
          <p:cNvPr id="17" name="Text Placeholder 16">
            <a:extLst>
              <a:ext uri="{FF2B5EF4-FFF2-40B4-BE49-F238E27FC236}">
                <a16:creationId xmlns:a16="http://schemas.microsoft.com/office/drawing/2014/main" id="{AEEFCE25-2E72-4EAE-AA3F-2D37129B19D8}"/>
              </a:ext>
            </a:extLst>
          </p:cNvPr>
          <p:cNvSpPr>
            <a:spLocks noGrp="1"/>
          </p:cNvSpPr>
          <p:nvPr>
            <p:ph type="body" sz="half" idx="17"/>
          </p:nvPr>
        </p:nvSpPr>
        <p:spPr>
          <a:xfrm>
            <a:off x="7973297" y="2943355"/>
            <a:ext cx="3641057" cy="3435322"/>
          </a:xfrm>
        </p:spPr>
        <p:txBody>
          <a:bodyPr>
            <a:normAutofit fontScale="92500" lnSpcReduction="10000"/>
          </a:bodyPr>
          <a:lstStyle/>
          <a:p>
            <a:r>
              <a:rPr lang="en-US" sz="1600" dirty="0"/>
              <a:t>President and vice president </a:t>
            </a:r>
          </a:p>
          <a:p>
            <a:r>
              <a:rPr lang="en-US" sz="1600" dirty="0"/>
              <a:t>Senators </a:t>
            </a:r>
          </a:p>
          <a:p>
            <a:r>
              <a:rPr lang="en-US" sz="1600" dirty="0"/>
              <a:t>Congresswomen and men</a:t>
            </a:r>
          </a:p>
          <a:p>
            <a:r>
              <a:rPr lang="en-US" sz="1600" dirty="0"/>
              <a:t>Judicial Officers</a:t>
            </a:r>
          </a:p>
          <a:p>
            <a:r>
              <a:rPr lang="en-US" sz="1600" dirty="0"/>
              <a:t>Federal Staffers</a:t>
            </a:r>
          </a:p>
          <a:p>
            <a:r>
              <a:rPr lang="en-US" sz="1600" dirty="0"/>
              <a:t>Governors</a:t>
            </a:r>
          </a:p>
          <a:p>
            <a:r>
              <a:rPr lang="en-US" sz="1600" dirty="0"/>
              <a:t>State Representatives</a:t>
            </a:r>
          </a:p>
          <a:p>
            <a:r>
              <a:rPr lang="en-US" sz="1600" dirty="0"/>
              <a:t>Country executives</a:t>
            </a:r>
          </a:p>
          <a:p>
            <a:r>
              <a:rPr lang="en-US" sz="1600" dirty="0"/>
              <a:t>Country council people </a:t>
            </a:r>
          </a:p>
          <a:p>
            <a:r>
              <a:rPr lang="en-US" sz="1600" dirty="0"/>
              <a:t>Police and fire</a:t>
            </a:r>
          </a:p>
          <a:p>
            <a:r>
              <a:rPr lang="en-US" sz="1600" dirty="0"/>
              <a:t>Civic employees</a:t>
            </a:r>
            <a:endParaRPr lang="en-US" dirty="0"/>
          </a:p>
        </p:txBody>
      </p:sp>
    </p:spTree>
    <p:extLst>
      <p:ext uri="{BB962C8B-B14F-4D97-AF65-F5344CB8AC3E}">
        <p14:creationId xmlns:p14="http://schemas.microsoft.com/office/powerpoint/2010/main" val="4253191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8C49-9AD1-4117-9936-F304B94EDB91}"/>
              </a:ext>
            </a:extLst>
          </p:cNvPr>
          <p:cNvSpPr>
            <a:spLocks noGrp="1"/>
          </p:cNvSpPr>
          <p:nvPr>
            <p:ph type="title"/>
          </p:nvPr>
        </p:nvSpPr>
        <p:spPr/>
        <p:txBody>
          <a:bodyPr/>
          <a:lstStyle/>
          <a:p>
            <a:endParaRPr lang="en-US"/>
          </a:p>
        </p:txBody>
      </p:sp>
      <p:pic>
        <p:nvPicPr>
          <p:cNvPr id="9218"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3713C73C-102E-408A-93F0-E9E36D7241AB}"/>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83018" y="368710"/>
            <a:ext cx="8046781" cy="5287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5BEB16-EDC9-4292-B295-D3A700BA24CB}"/>
              </a:ext>
            </a:extLst>
          </p:cNvPr>
          <p:cNvSpPr txBox="1"/>
          <p:nvPr/>
        </p:nvSpPr>
        <p:spPr>
          <a:xfrm>
            <a:off x="3480619" y="5810864"/>
            <a:ext cx="4350775" cy="369332"/>
          </a:xfrm>
          <a:prstGeom prst="rect">
            <a:avLst/>
          </a:prstGeom>
          <a:noFill/>
        </p:spPr>
        <p:txBody>
          <a:bodyPr wrap="square" lIns="91440" tIns="45720" rIns="91440" bIns="45720" rtlCol="0" anchor="t">
            <a:spAutoFit/>
          </a:bodyPr>
          <a:lstStyle/>
          <a:p>
            <a:pPr algn="ctr"/>
            <a:r>
              <a:rPr lang="en-US" b="1" dirty="0">
                <a:solidFill>
                  <a:srgbClr val="FF0000"/>
                </a:solidFill>
              </a:rPr>
              <a:t>Reid Temple Cares</a:t>
            </a:r>
          </a:p>
        </p:txBody>
      </p:sp>
    </p:spTree>
    <p:extLst>
      <p:ext uri="{BB962C8B-B14F-4D97-AF65-F5344CB8AC3E}">
        <p14:creationId xmlns:p14="http://schemas.microsoft.com/office/powerpoint/2010/main" val="261851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pciprdprodfmssa.blob.core.windows.net/fms/1c42292f-c552-44c2-afd7-d83021ea5632/giving_header.png">
            <a:extLst>
              <a:ext uri="{FF2B5EF4-FFF2-40B4-BE49-F238E27FC236}">
                <a16:creationId xmlns:a16="http://schemas.microsoft.com/office/drawing/2014/main" id="{7E6A6EFE-6EEA-4FF6-8388-C7A52FD76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752475"/>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555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8AF87-0AC1-47E5-9528-D9AB8AF1E7DE}"/>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1391265" y="2265184"/>
            <a:ext cx="9144000" cy="2447925"/>
          </a:xfrm>
        </p:spPr>
      </p:pic>
    </p:spTree>
    <p:extLst>
      <p:ext uri="{BB962C8B-B14F-4D97-AF65-F5344CB8AC3E}">
        <p14:creationId xmlns:p14="http://schemas.microsoft.com/office/powerpoint/2010/main" val="180059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2E85-4AE3-4367-826C-42BFA7B9E541}"/>
              </a:ext>
            </a:extLst>
          </p:cNvPr>
          <p:cNvSpPr>
            <a:spLocks noGrp="1"/>
          </p:cNvSpPr>
          <p:nvPr>
            <p:ph type="title"/>
          </p:nvPr>
        </p:nvSpPr>
        <p:spPr/>
        <p:txBody>
          <a:bodyPr/>
          <a:lstStyle/>
          <a:p>
            <a:r>
              <a:rPr lang="en-US" dirty="0"/>
              <a:t>Reid Temple’s Mission and values</a:t>
            </a:r>
          </a:p>
        </p:txBody>
      </p:sp>
      <p:sp>
        <p:nvSpPr>
          <p:cNvPr id="3" name="Content Placeholder 2">
            <a:extLst>
              <a:ext uri="{FF2B5EF4-FFF2-40B4-BE49-F238E27FC236}">
                <a16:creationId xmlns:a16="http://schemas.microsoft.com/office/drawing/2014/main" id="{F76EDC0B-3553-446D-ABAB-2A1FC32C707F}"/>
              </a:ext>
            </a:extLst>
          </p:cNvPr>
          <p:cNvSpPr>
            <a:spLocks noGrp="1"/>
          </p:cNvSpPr>
          <p:nvPr>
            <p:ph sz="quarter" idx="13"/>
          </p:nvPr>
        </p:nvSpPr>
        <p:spPr>
          <a:xfrm>
            <a:off x="913774" y="1976284"/>
            <a:ext cx="6371929" cy="4461387"/>
          </a:xfrm>
        </p:spPr>
        <p:txBody>
          <a:bodyPr>
            <a:normAutofit fontScale="92500" lnSpcReduction="20000"/>
          </a:bodyPr>
          <a:lstStyle/>
          <a:p>
            <a:pPr marL="0" indent="0" algn="ctr">
              <a:buNone/>
            </a:pPr>
            <a:r>
              <a:rPr lang="en-US" b="1" dirty="0"/>
              <a:t>Our Mission:</a:t>
            </a:r>
          </a:p>
          <a:p>
            <a:pPr marL="0" indent="0" algn="ctr">
              <a:buNone/>
            </a:pPr>
            <a:r>
              <a:rPr lang="en-US" dirty="0"/>
              <a:t>The mission of Reid Temple AME Church is to increase and grow our ministry for the spiritual, social, and physical development of all people.</a:t>
            </a:r>
          </a:p>
          <a:p>
            <a:pPr marL="0" indent="0" algn="ctr">
              <a:buNone/>
            </a:pPr>
            <a:r>
              <a:rPr lang="en-US" b="1" dirty="0"/>
              <a:t>Our Core Values:</a:t>
            </a:r>
          </a:p>
          <a:p>
            <a:pPr marL="0" indent="0" algn="ctr">
              <a:buNone/>
            </a:pPr>
            <a:r>
              <a:rPr lang="en-US" dirty="0"/>
              <a:t>Faith in God</a:t>
            </a:r>
          </a:p>
          <a:p>
            <a:pPr marL="0" indent="0" algn="ctr">
              <a:buNone/>
            </a:pPr>
            <a:r>
              <a:rPr lang="en-US" dirty="0"/>
              <a:t>Integrity, Trust, and Ethical Behavior</a:t>
            </a:r>
          </a:p>
          <a:p>
            <a:pPr marL="0" indent="0" algn="ctr">
              <a:buNone/>
            </a:pPr>
            <a:r>
              <a:rPr lang="en-US" dirty="0"/>
              <a:t>Empowering People</a:t>
            </a:r>
          </a:p>
          <a:p>
            <a:pPr marL="0" indent="0" algn="ctr">
              <a:buNone/>
            </a:pPr>
            <a:r>
              <a:rPr lang="en-US" dirty="0"/>
              <a:t>Excellence and Innovation</a:t>
            </a:r>
          </a:p>
          <a:p>
            <a:pPr marL="0" indent="0" algn="ctr">
              <a:buNone/>
            </a:pPr>
            <a:r>
              <a:rPr lang="en-US" dirty="0"/>
              <a:t>Christ-centered Leadership</a:t>
            </a:r>
          </a:p>
          <a:p>
            <a:pPr marL="0" indent="0">
              <a:buNone/>
            </a:pPr>
            <a:endParaRPr lang="en-US" dirty="0"/>
          </a:p>
        </p:txBody>
      </p:sp>
      <p:pic>
        <p:nvPicPr>
          <p:cNvPr id="10242" name="Picture 2" descr="606e0ff03dba99f006c82a31_img_0296">
            <a:extLst>
              <a:ext uri="{FF2B5EF4-FFF2-40B4-BE49-F238E27FC236}">
                <a16:creationId xmlns:a16="http://schemas.microsoft.com/office/drawing/2014/main" id="{BA102F03-8506-4F90-BB05-B61D9E1E3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786" y="1976284"/>
            <a:ext cx="4070555" cy="446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9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2BB12E-2F0F-445E-B7F7-171960A5111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060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098" name="Picture 2" descr="Understanding the Purpose and Power of Prayer: How to Call Heaven to Earth">
            <a:extLst>
              <a:ext uri="{FF2B5EF4-FFF2-40B4-BE49-F238E27FC236}">
                <a16:creationId xmlns:a16="http://schemas.microsoft.com/office/drawing/2014/main" id="{BDA46B5C-8838-49C4-8099-A297C901E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532" y="671051"/>
            <a:ext cx="3427157" cy="52131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8B01DD-6AED-47BE-877E-EF92E788CE73}"/>
              </a:ext>
            </a:extLst>
          </p:cNvPr>
          <p:cNvPicPr>
            <a:picLocks noChangeAspect="1"/>
          </p:cNvPicPr>
          <p:nvPr/>
        </p:nvPicPr>
        <p:blipFill>
          <a:blip r:embed="rId4"/>
          <a:stretch>
            <a:fillRect/>
          </a:stretch>
        </p:blipFill>
        <p:spPr>
          <a:xfrm>
            <a:off x="6816213" y="671051"/>
            <a:ext cx="3427156" cy="5140734"/>
          </a:xfrm>
          <a:prstGeom prst="rect">
            <a:avLst/>
          </a:prstGeom>
        </p:spPr>
      </p:pic>
    </p:spTree>
    <p:extLst>
      <p:ext uri="{BB962C8B-B14F-4D97-AF65-F5344CB8AC3E}">
        <p14:creationId xmlns:p14="http://schemas.microsoft.com/office/powerpoint/2010/main" val="1987698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F8D2-6366-42DD-AA64-1104683F3653}"/>
              </a:ext>
            </a:extLst>
          </p:cNvPr>
          <p:cNvSpPr>
            <a:spLocks noGrp="1"/>
          </p:cNvSpPr>
          <p:nvPr>
            <p:ph type="ctrTitle"/>
          </p:nvPr>
        </p:nvSpPr>
        <p:spPr/>
        <p:txBody>
          <a:bodyPr/>
          <a:lstStyle/>
          <a:p>
            <a:r>
              <a:rPr lang="en-US" dirty="0"/>
              <a:t>How to Enter God’s Presence</a:t>
            </a:r>
          </a:p>
        </p:txBody>
      </p:sp>
      <p:sp>
        <p:nvSpPr>
          <p:cNvPr id="3" name="Subtitle 2">
            <a:extLst>
              <a:ext uri="{FF2B5EF4-FFF2-40B4-BE49-F238E27FC236}">
                <a16:creationId xmlns:a16="http://schemas.microsoft.com/office/drawing/2014/main" id="{76E2AE09-DB85-4DC1-8D1D-FB1D7880249C}"/>
              </a:ext>
            </a:extLst>
          </p:cNvPr>
          <p:cNvSpPr>
            <a:spLocks noGrp="1"/>
          </p:cNvSpPr>
          <p:nvPr>
            <p:ph type="subTitle" idx="1"/>
          </p:nvPr>
        </p:nvSpPr>
        <p:spPr/>
        <p:txBody>
          <a:bodyPr/>
          <a:lstStyle/>
          <a:p>
            <a:r>
              <a:rPr lang="en-US" dirty="0"/>
              <a:t>Dr. Mark E. Whitlock, Jr. </a:t>
            </a:r>
          </a:p>
          <a:p>
            <a:r>
              <a:rPr lang="en-US" dirty="0"/>
              <a:t>Pastor </a:t>
            </a:r>
          </a:p>
        </p:txBody>
      </p:sp>
    </p:spTree>
    <p:extLst>
      <p:ext uri="{BB962C8B-B14F-4D97-AF65-F5344CB8AC3E}">
        <p14:creationId xmlns:p14="http://schemas.microsoft.com/office/powerpoint/2010/main" val="3016803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E844-1BA2-4309-B95E-63799B7BB71C}"/>
              </a:ext>
            </a:extLst>
          </p:cNvPr>
          <p:cNvSpPr>
            <a:spLocks noGrp="1"/>
          </p:cNvSpPr>
          <p:nvPr>
            <p:ph type="title"/>
          </p:nvPr>
        </p:nvSpPr>
        <p:spPr/>
        <p:txBody>
          <a:bodyPr/>
          <a:lstStyle/>
          <a:p>
            <a:pPr algn="ctr"/>
            <a:r>
              <a:rPr lang="en-US" b="1" dirty="0"/>
              <a:t>Course objectives: </a:t>
            </a:r>
            <a:br>
              <a:rPr lang="en-US" b="1" dirty="0"/>
            </a:br>
            <a:r>
              <a:rPr lang="en-US" b="1" dirty="0"/>
              <a:t>How to Enter God’s presence! </a:t>
            </a:r>
          </a:p>
        </p:txBody>
      </p:sp>
      <p:sp>
        <p:nvSpPr>
          <p:cNvPr id="3" name="Content Placeholder 2">
            <a:extLst>
              <a:ext uri="{FF2B5EF4-FFF2-40B4-BE49-F238E27FC236}">
                <a16:creationId xmlns:a16="http://schemas.microsoft.com/office/drawing/2014/main" id="{8F37F02F-0A85-454C-B161-7330B67C3027}"/>
              </a:ext>
            </a:extLst>
          </p:cNvPr>
          <p:cNvSpPr>
            <a:spLocks noGrp="1"/>
          </p:cNvSpPr>
          <p:nvPr>
            <p:ph sz="quarter" idx="13"/>
          </p:nvPr>
        </p:nvSpPr>
        <p:spPr>
          <a:xfrm>
            <a:off x="346588" y="2214694"/>
            <a:ext cx="6673644" cy="4024789"/>
          </a:xfrm>
        </p:spPr>
        <p:txBody>
          <a:bodyPr vert="horz" lIns="91440" tIns="45720" rIns="91440" bIns="45720" rtlCol="0" anchor="t">
            <a:normAutofit lnSpcReduction="10000"/>
          </a:bodyPr>
          <a:lstStyle/>
          <a:p>
            <a:pPr marL="514350" indent="-514350">
              <a:buAutoNum type="romanUcPeriod"/>
            </a:pPr>
            <a:r>
              <a:rPr lang="en-US" b="1" dirty="0"/>
              <a:t>Opening Prayer </a:t>
            </a:r>
          </a:p>
          <a:p>
            <a:pPr marL="514350" indent="-514350">
              <a:buAutoNum type="romanUcPeriod"/>
            </a:pPr>
            <a:r>
              <a:rPr lang="en-US" b="1" dirty="0"/>
              <a:t>The Word….</a:t>
            </a:r>
          </a:p>
          <a:p>
            <a:pPr marL="514350" indent="-514350">
              <a:buAutoNum type="romanUcPeriod"/>
            </a:pPr>
            <a:r>
              <a:rPr lang="en-US" b="1" dirty="0"/>
              <a:t>Reverence for God</a:t>
            </a:r>
          </a:p>
          <a:p>
            <a:pPr marL="514350" indent="-514350">
              <a:buAutoNum type="romanUcPeriod"/>
            </a:pPr>
            <a:r>
              <a:rPr lang="en-US" b="1" dirty="0"/>
              <a:t>Holiness and Integrity</a:t>
            </a:r>
          </a:p>
          <a:p>
            <a:pPr marL="514350" indent="-514350">
              <a:buAutoNum type="romanUcPeriod"/>
            </a:pPr>
            <a:r>
              <a:rPr lang="en-US" b="1" dirty="0"/>
              <a:t>The Kingdom of Priests</a:t>
            </a:r>
            <a:endParaRPr lang="en-US" b="1" dirty="0">
              <a:cs typeface="Calibri"/>
            </a:endParaRPr>
          </a:p>
          <a:p>
            <a:pPr marL="514350" indent="-514350">
              <a:buAutoNum type="romanUcPeriod"/>
            </a:pPr>
            <a:r>
              <a:rPr lang="en-US" b="1" dirty="0"/>
              <a:t>Ten Steps to Preparedness in Prayer</a:t>
            </a:r>
          </a:p>
          <a:p>
            <a:pPr marL="514350" indent="-514350">
              <a:buAutoNum type="romanUcPeriod"/>
            </a:pPr>
            <a:r>
              <a:rPr lang="en-US" b="1" dirty="0"/>
              <a:t>Let’s Pray at the Altar together…. </a:t>
            </a:r>
          </a:p>
          <a:p>
            <a:pPr marL="514350" indent="-514350">
              <a:buAutoNum type="romanUcPeriod"/>
            </a:pPr>
            <a:r>
              <a:rPr lang="en-US" b="1" dirty="0"/>
              <a:t>Thank you….</a:t>
            </a:r>
          </a:p>
          <a:p>
            <a:pPr marL="0" indent="0">
              <a:buNone/>
            </a:pPr>
            <a:endParaRPr lang="en-US" dirty="0"/>
          </a:p>
        </p:txBody>
      </p:sp>
      <p:pic>
        <p:nvPicPr>
          <p:cNvPr id="5" name="Picture 2" descr="Bible Study Clipart for Your Church Publication Needs | ChurchArt Online">
            <a:extLst>
              <a:ext uri="{FF2B5EF4-FFF2-40B4-BE49-F238E27FC236}">
                <a16:creationId xmlns:a16="http://schemas.microsoft.com/office/drawing/2014/main" id="{A6011D2B-B41F-40EB-B843-E530D17C7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310" y="2214694"/>
            <a:ext cx="4567708" cy="386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1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9B90-072E-46B2-9F48-D11D3CD98708}"/>
              </a:ext>
            </a:extLst>
          </p:cNvPr>
          <p:cNvSpPr>
            <a:spLocks noGrp="1"/>
          </p:cNvSpPr>
          <p:nvPr>
            <p:ph type="title"/>
          </p:nvPr>
        </p:nvSpPr>
        <p:spPr>
          <a:xfrm>
            <a:off x="980142" y="244495"/>
            <a:ext cx="10364451" cy="898506"/>
          </a:xfrm>
        </p:spPr>
        <p:txBody>
          <a:bodyPr/>
          <a:lstStyle/>
          <a:p>
            <a:r>
              <a:rPr lang="en-US" dirty="0"/>
              <a:t>The Word of God…</a:t>
            </a:r>
          </a:p>
        </p:txBody>
      </p:sp>
      <p:sp>
        <p:nvSpPr>
          <p:cNvPr id="3" name="Content Placeholder 2">
            <a:extLst>
              <a:ext uri="{FF2B5EF4-FFF2-40B4-BE49-F238E27FC236}">
                <a16:creationId xmlns:a16="http://schemas.microsoft.com/office/drawing/2014/main" id="{8E413C49-F18F-4F13-981B-E67D931C0404}"/>
              </a:ext>
            </a:extLst>
          </p:cNvPr>
          <p:cNvSpPr>
            <a:spLocks noGrp="1"/>
          </p:cNvSpPr>
          <p:nvPr>
            <p:ph sz="quarter" idx="13"/>
          </p:nvPr>
        </p:nvSpPr>
        <p:spPr>
          <a:xfrm>
            <a:off x="339214" y="1081873"/>
            <a:ext cx="8229600" cy="5328622"/>
          </a:xfrm>
        </p:spPr>
        <p:txBody>
          <a:bodyPr>
            <a:normAutofit/>
          </a:bodyPr>
          <a:lstStyle/>
          <a:p>
            <a:pPr marL="0" indent="0">
              <a:buNone/>
            </a:pPr>
            <a:r>
              <a:rPr lang="en-US" b="1" dirty="0"/>
              <a:t>Prayer requires knowing how to enter God’s presence with a right spirit, approach, and preparation to have communion with God. </a:t>
            </a:r>
          </a:p>
          <a:p>
            <a:pPr marL="0" indent="0">
              <a:buNone/>
            </a:pPr>
            <a:r>
              <a:rPr lang="en-US" b="1" dirty="0"/>
              <a:t>Leviticus 11:44 I am the Lord your God; consecrate yourselves and be holy, because I am holy. Do not make yourselves unclean by any creature that moves along the ground.</a:t>
            </a:r>
          </a:p>
          <a:p>
            <a:pPr marL="0" indent="0">
              <a:buNone/>
            </a:pPr>
            <a:r>
              <a:rPr lang="en-US" b="1" dirty="0"/>
              <a:t>Leviticus 20:8 Keep my decrees and follow them. I am the Lord, who makes you holy.</a:t>
            </a:r>
          </a:p>
          <a:p>
            <a:pPr marL="0" indent="0">
              <a:buNone/>
            </a:pPr>
            <a:r>
              <a:rPr lang="en-US" b="1" dirty="0">
                <a:solidFill>
                  <a:srgbClr val="FF0000"/>
                </a:solidFill>
              </a:rPr>
              <a:t>Matthew 5:17 “Do not think that I have come to abolish the Law or the Prophets; I have not come to abolish them but to fulfill them.</a:t>
            </a:r>
          </a:p>
          <a:p>
            <a:pPr marL="0" indent="0">
              <a:buNone/>
            </a:pPr>
            <a:endParaRPr lang="en-US" b="1" dirty="0">
              <a:solidFill>
                <a:srgbClr val="FF0000"/>
              </a:solidFill>
            </a:endParaRPr>
          </a:p>
        </p:txBody>
      </p:sp>
      <p:pic>
        <p:nvPicPr>
          <p:cNvPr id="7" name="Picture 6">
            <a:extLst>
              <a:ext uri="{FF2B5EF4-FFF2-40B4-BE49-F238E27FC236}">
                <a16:creationId xmlns:a16="http://schemas.microsoft.com/office/drawing/2014/main" id="{31163452-3B60-4D1E-BE37-A36B3CA8426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35181" y="1081872"/>
            <a:ext cx="3556819" cy="5158920"/>
          </a:xfrm>
          <a:prstGeom prst="rect">
            <a:avLst/>
          </a:prstGeom>
        </p:spPr>
      </p:pic>
    </p:spTree>
    <p:extLst>
      <p:ext uri="{BB962C8B-B14F-4D97-AF65-F5344CB8AC3E}">
        <p14:creationId xmlns:p14="http://schemas.microsoft.com/office/powerpoint/2010/main" val="373120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DCB07-3197-416A-BE2B-4397174B48D4}"/>
              </a:ext>
            </a:extLst>
          </p:cNvPr>
          <p:cNvSpPr>
            <a:spLocks noGrp="1"/>
          </p:cNvSpPr>
          <p:nvPr>
            <p:ph type="title"/>
          </p:nvPr>
        </p:nvSpPr>
        <p:spPr>
          <a:xfrm>
            <a:off x="913775" y="618517"/>
            <a:ext cx="10364451" cy="989057"/>
          </a:xfrm>
        </p:spPr>
        <p:txBody>
          <a:bodyPr/>
          <a:lstStyle/>
          <a:p>
            <a:r>
              <a:rPr lang="en-US" dirty="0"/>
              <a:t>Reverence For God</a:t>
            </a:r>
          </a:p>
        </p:txBody>
      </p:sp>
      <p:sp>
        <p:nvSpPr>
          <p:cNvPr id="3" name="Content Placeholder 2">
            <a:extLst>
              <a:ext uri="{FF2B5EF4-FFF2-40B4-BE49-F238E27FC236}">
                <a16:creationId xmlns:a16="http://schemas.microsoft.com/office/drawing/2014/main" id="{F570C069-0AB8-4780-91BA-FABF6E449F76}"/>
              </a:ext>
            </a:extLst>
          </p:cNvPr>
          <p:cNvSpPr>
            <a:spLocks noGrp="1"/>
          </p:cNvSpPr>
          <p:nvPr>
            <p:ph sz="quarter" idx="13"/>
          </p:nvPr>
        </p:nvSpPr>
        <p:spPr>
          <a:xfrm>
            <a:off x="228600" y="1755974"/>
            <a:ext cx="8465574" cy="4498257"/>
          </a:xfrm>
        </p:spPr>
        <p:txBody>
          <a:bodyPr>
            <a:normAutofit/>
          </a:bodyPr>
          <a:lstStyle/>
          <a:p>
            <a:pPr marL="0" indent="0">
              <a:buNone/>
            </a:pPr>
            <a:r>
              <a:rPr lang="en-US" b="1" dirty="0"/>
              <a:t>Let’s not become addicted to cheap grace.</a:t>
            </a:r>
          </a:p>
          <a:p>
            <a:pPr marL="0" indent="0">
              <a:buNone/>
            </a:pPr>
            <a:r>
              <a:rPr lang="en-US" b="1" dirty="0">
                <a:solidFill>
                  <a:srgbClr val="FF0000"/>
                </a:solidFill>
              </a:rPr>
              <a:t>Matthew 22:37 Jesus said unto him, Thou shalt love the Lord thy God with all thy heart, and with all thy soul, and with all thy mind.</a:t>
            </a:r>
          </a:p>
          <a:p>
            <a:pPr marL="0" indent="0">
              <a:buNone/>
            </a:pPr>
            <a:r>
              <a:rPr lang="en-US" dirty="0"/>
              <a:t>God is saying to the church, “don’t obey me because of the things you want from me, obey me because you love me. </a:t>
            </a:r>
          </a:p>
          <a:p>
            <a:pPr marL="0" indent="0">
              <a:buNone/>
            </a:pPr>
            <a:r>
              <a:rPr lang="en-US" b="1" dirty="0">
                <a:solidFill>
                  <a:srgbClr val="FF0000"/>
                </a:solidFill>
              </a:rPr>
              <a:t>John 14:15 If ye love me, keep my commandments.</a:t>
            </a:r>
          </a:p>
          <a:p>
            <a:pPr marL="0" indent="0">
              <a:buNone/>
            </a:pPr>
            <a:r>
              <a:rPr lang="en-US" dirty="0"/>
              <a:t>If you love me, you won’t need a whipping and discipline to do what I ask…</a:t>
            </a:r>
          </a:p>
        </p:txBody>
      </p:sp>
      <p:pic>
        <p:nvPicPr>
          <p:cNvPr id="1026" name="Picture 2" descr="What does it mean to have reverence for God? | GotQuestions.org">
            <a:extLst>
              <a:ext uri="{FF2B5EF4-FFF2-40B4-BE49-F238E27FC236}">
                <a16:creationId xmlns:a16="http://schemas.microsoft.com/office/drawing/2014/main" id="{73219F58-BC32-469A-9F4F-18483D8F5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182" y="1806677"/>
            <a:ext cx="3429000" cy="449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97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8301F-BBF2-446C-A367-9B681F451768}"/>
              </a:ext>
            </a:extLst>
          </p:cNvPr>
          <p:cNvSpPr>
            <a:spLocks noGrp="1"/>
          </p:cNvSpPr>
          <p:nvPr>
            <p:ph type="title"/>
          </p:nvPr>
        </p:nvSpPr>
        <p:spPr>
          <a:xfrm>
            <a:off x="913149" y="161318"/>
            <a:ext cx="8776541" cy="1158664"/>
          </a:xfrm>
        </p:spPr>
        <p:txBody>
          <a:bodyPr/>
          <a:lstStyle/>
          <a:p>
            <a:r>
              <a:rPr lang="en-US" dirty="0"/>
              <a:t>Holiness and Integrity</a:t>
            </a:r>
          </a:p>
        </p:txBody>
      </p:sp>
      <p:sp>
        <p:nvSpPr>
          <p:cNvPr id="3" name="Content Placeholder 2">
            <a:extLst>
              <a:ext uri="{FF2B5EF4-FFF2-40B4-BE49-F238E27FC236}">
                <a16:creationId xmlns:a16="http://schemas.microsoft.com/office/drawing/2014/main" id="{0D8C980F-9B6D-40F3-898C-3135246D072D}"/>
              </a:ext>
            </a:extLst>
          </p:cNvPr>
          <p:cNvSpPr>
            <a:spLocks noGrp="1"/>
          </p:cNvSpPr>
          <p:nvPr>
            <p:ph sz="quarter" idx="13"/>
          </p:nvPr>
        </p:nvSpPr>
        <p:spPr>
          <a:xfrm>
            <a:off x="376085" y="1231491"/>
            <a:ext cx="8008374" cy="5147186"/>
          </a:xfrm>
        </p:spPr>
        <p:txBody>
          <a:bodyPr>
            <a:normAutofit fontScale="92500" lnSpcReduction="20000"/>
          </a:bodyPr>
          <a:lstStyle/>
          <a:p>
            <a:pPr marL="0" indent="0">
              <a:buNone/>
            </a:pPr>
            <a:r>
              <a:rPr lang="en-US" dirty="0"/>
              <a:t>When you don’t respect God’s commandments and are not honest with y0urself, you are unable to enter into his presence.</a:t>
            </a:r>
          </a:p>
          <a:p>
            <a:pPr marL="0" indent="0">
              <a:buNone/>
            </a:pPr>
            <a:r>
              <a:rPr lang="en-US" b="1" dirty="0">
                <a:solidFill>
                  <a:srgbClr val="FF0000"/>
                </a:solidFill>
              </a:rPr>
              <a:t>Hebrews 12:14 Follow peace with all men, and holiness, without which no man shall see the Lord:</a:t>
            </a:r>
          </a:p>
          <a:p>
            <a:pPr marL="0" indent="0">
              <a:buNone/>
            </a:pPr>
            <a:r>
              <a:rPr lang="en-US" b="1" dirty="0">
                <a:solidFill>
                  <a:srgbClr val="FF0000"/>
                </a:solidFill>
              </a:rPr>
              <a:t>Matthew 5:8 Blessed are the pure in heart: for they shall see God.</a:t>
            </a:r>
          </a:p>
          <a:p>
            <a:pPr marL="0" indent="0">
              <a:buNone/>
            </a:pPr>
            <a:r>
              <a:rPr lang="en-US" b="1" dirty="0"/>
              <a:t>Beatitude ….The attitude to be pure….means living a holy life. </a:t>
            </a:r>
          </a:p>
          <a:p>
            <a:pPr marL="0" indent="0">
              <a:buNone/>
            </a:pPr>
            <a:r>
              <a:rPr lang="en-US" b="1" dirty="0"/>
              <a:t>Leviticus 20:8 Keep my decrees and follow them. I am the Lord, who makes you holy.</a:t>
            </a:r>
          </a:p>
          <a:p>
            <a:pPr marL="0" indent="0">
              <a:buNone/>
            </a:pPr>
            <a:r>
              <a:rPr lang="en-US" b="1" dirty="0"/>
              <a:t>Holiness only results from a right relationship with God by believing in Jesus Christ as Savior (accepting His gift of eternal life).</a:t>
            </a:r>
          </a:p>
        </p:txBody>
      </p:sp>
      <p:pic>
        <p:nvPicPr>
          <p:cNvPr id="2050" name="Picture 2" descr="The Holiness of God | Crossroads Community Church">
            <a:extLst>
              <a:ext uri="{FF2B5EF4-FFF2-40B4-BE49-F238E27FC236}">
                <a16:creationId xmlns:a16="http://schemas.microsoft.com/office/drawing/2014/main" id="{F86C4824-3DE4-4C41-98E7-116FBC765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4458" y="1231491"/>
            <a:ext cx="3807542" cy="514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732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426</TotalTime>
  <Words>889</Words>
  <Application>Microsoft Office PowerPoint</Application>
  <PresentationFormat>Widescreen</PresentationFormat>
  <Paragraphs>95</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Reid Temple’s Mission and values</vt:lpstr>
      <vt:lpstr>PowerPoint Presentation</vt:lpstr>
      <vt:lpstr>PowerPoint Presentation</vt:lpstr>
      <vt:lpstr>How to Enter God’s Presence</vt:lpstr>
      <vt:lpstr>Course objectives:  How to Enter God’s presence! </vt:lpstr>
      <vt:lpstr>The Word of God…</vt:lpstr>
      <vt:lpstr>Reverence For God</vt:lpstr>
      <vt:lpstr>Holiness and Integrity</vt:lpstr>
      <vt:lpstr>The Kingdom of Priest </vt:lpstr>
      <vt:lpstr>Ten Steps to Preparedness in Prayer</vt:lpstr>
      <vt:lpstr>Let’s pray at the altar together for Leadership…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Whitlock</dc:creator>
  <cp:lastModifiedBy>Preston Jacob</cp:lastModifiedBy>
  <cp:revision>19</cp:revision>
  <dcterms:created xsi:type="dcterms:W3CDTF">2023-01-17T15:40:08Z</dcterms:created>
  <dcterms:modified xsi:type="dcterms:W3CDTF">2023-01-18T18:27:18Z</dcterms:modified>
</cp:coreProperties>
</file>