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325" r:id="rId3"/>
    <p:sldId id="320" r:id="rId4"/>
    <p:sldId id="321" r:id="rId5"/>
    <p:sldId id="256" r:id="rId6"/>
    <p:sldId id="300" r:id="rId7"/>
    <p:sldId id="302" r:id="rId8"/>
    <p:sldId id="303" r:id="rId9"/>
    <p:sldId id="326" r:id="rId10"/>
    <p:sldId id="322" r:id="rId11"/>
    <p:sldId id="329" r:id="rId12"/>
    <p:sldId id="330" r:id="rId13"/>
    <p:sldId id="295" r:id="rId14"/>
    <p:sldId id="319" r:id="rId15"/>
    <p:sldId id="2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11/30/2022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8" y="-19936"/>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461395" y="1857053"/>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7461598" y="1184316"/>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66E6-DF8F-421D-8128-79A98A351D58}"/>
              </a:ext>
            </a:extLst>
          </p:cNvPr>
          <p:cNvSpPr>
            <a:spLocks noGrp="1"/>
          </p:cNvSpPr>
          <p:nvPr>
            <p:ph type="title"/>
          </p:nvPr>
        </p:nvSpPr>
        <p:spPr>
          <a:xfrm>
            <a:off x="1370975" y="139196"/>
            <a:ext cx="10364451" cy="848948"/>
          </a:xfrm>
        </p:spPr>
        <p:txBody>
          <a:bodyPr/>
          <a:lstStyle/>
          <a:p>
            <a:r>
              <a:rPr lang="en-US" dirty="0"/>
              <a:t>Ritualistic rehearsals</a:t>
            </a:r>
          </a:p>
        </p:txBody>
      </p:sp>
      <p:sp>
        <p:nvSpPr>
          <p:cNvPr id="5" name="Content Placeholder 4">
            <a:extLst>
              <a:ext uri="{FF2B5EF4-FFF2-40B4-BE49-F238E27FC236}">
                <a16:creationId xmlns:a16="http://schemas.microsoft.com/office/drawing/2014/main" id="{C9976A5D-8A57-4400-B999-C43A2BE3D63E}"/>
              </a:ext>
            </a:extLst>
          </p:cNvPr>
          <p:cNvSpPr>
            <a:spLocks noGrp="1"/>
          </p:cNvSpPr>
          <p:nvPr>
            <p:ph sz="quarter" idx="13"/>
          </p:nvPr>
        </p:nvSpPr>
        <p:spPr>
          <a:xfrm>
            <a:off x="272846" y="1061884"/>
            <a:ext cx="8399206" cy="5597013"/>
          </a:xfrm>
        </p:spPr>
        <p:txBody>
          <a:bodyPr>
            <a:normAutofit/>
          </a:bodyPr>
          <a:lstStyle/>
          <a:p>
            <a:pPr marL="0" indent="0">
              <a:buNone/>
            </a:pPr>
            <a:r>
              <a:rPr lang="en-US" b="1" dirty="0"/>
              <a:t>Ritualistic rehearsals are repetitive activities that forms a context for shaping a couples love narrative. </a:t>
            </a:r>
          </a:p>
          <a:p>
            <a:pPr marL="0" indent="0">
              <a:buNone/>
            </a:pPr>
            <a:r>
              <a:rPr lang="en-US" b="1" dirty="0">
                <a:solidFill>
                  <a:srgbClr val="FF0000"/>
                </a:solidFill>
              </a:rPr>
              <a:t>Proverbs 18:21 puts it this way: “The tongue has the power of life and death.” </a:t>
            </a:r>
          </a:p>
          <a:p>
            <a:pPr marL="0" indent="0">
              <a:buNone/>
            </a:pPr>
            <a:r>
              <a:rPr lang="en-US" b="1" dirty="0">
                <a:solidFill>
                  <a:srgbClr val="FF0000"/>
                </a:solidFill>
              </a:rPr>
              <a:t>Proverbs 26:28 A lying tongue hates those it hurts, and a flattering mouth works ruin.</a:t>
            </a:r>
            <a:endParaRPr lang="en-US" b="1" u="sng" dirty="0">
              <a:solidFill>
                <a:srgbClr val="FF0000"/>
              </a:solidFill>
            </a:endParaRPr>
          </a:p>
          <a:p>
            <a:pPr marL="0" indent="0" algn="ctr">
              <a:buNone/>
            </a:pPr>
            <a:r>
              <a:rPr lang="en-US" b="1" u="sng" dirty="0"/>
              <a:t>Make it a Ritual to do the following: </a:t>
            </a:r>
          </a:p>
          <a:p>
            <a:pPr algn="ctr"/>
            <a:r>
              <a:rPr lang="en-US" sz="1800" dirty="0"/>
              <a:t>Research words of affirmation online/google.</a:t>
            </a:r>
          </a:p>
          <a:p>
            <a:pPr algn="ctr"/>
            <a:r>
              <a:rPr lang="en-US" sz="1800" dirty="0"/>
              <a:t>Study scriptures, articles, and books to learn words of affirmation. </a:t>
            </a:r>
          </a:p>
          <a:p>
            <a:pPr algn="ctr"/>
            <a:r>
              <a:rPr lang="en-US" sz="1800" dirty="0"/>
              <a:t>Give verbal public compliments, or words of appreciation. </a:t>
            </a:r>
          </a:p>
          <a:p>
            <a:pPr algn="ctr"/>
            <a:r>
              <a:rPr lang="en-US" b="1" dirty="0">
                <a:solidFill>
                  <a:srgbClr val="FF0000"/>
                </a:solidFill>
              </a:rPr>
              <a:t>Keep a mental list of the activities, compliments, and positive responses of using words of Affirmation! </a:t>
            </a:r>
          </a:p>
          <a:p>
            <a:pPr marL="0" indent="0">
              <a:buNone/>
            </a:pPr>
            <a:endParaRPr lang="en-US" dirty="0"/>
          </a:p>
        </p:txBody>
      </p:sp>
      <p:pic>
        <p:nvPicPr>
          <p:cNvPr id="2050" name="Picture 2" descr="Amazon.com : Design Toscano QM2803500 Wolf in Sheep's Clothing Garden  Statue,full color : Patio, Lawn &amp; Garden">
            <a:extLst>
              <a:ext uri="{FF2B5EF4-FFF2-40B4-BE49-F238E27FC236}">
                <a16:creationId xmlns:a16="http://schemas.microsoft.com/office/drawing/2014/main" id="{909C6E9B-8A76-4DA3-B504-34DF6E627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412" y="2260190"/>
            <a:ext cx="339458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0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DEBC9-0625-4B5C-9EF4-2993C56965FB}"/>
              </a:ext>
            </a:extLst>
          </p:cNvPr>
          <p:cNvSpPr>
            <a:spLocks noGrp="1"/>
          </p:cNvSpPr>
          <p:nvPr>
            <p:ph type="title"/>
          </p:nvPr>
        </p:nvSpPr>
        <p:spPr>
          <a:xfrm>
            <a:off x="913775" y="618517"/>
            <a:ext cx="10364451" cy="841573"/>
          </a:xfrm>
        </p:spPr>
        <p:txBody>
          <a:bodyPr/>
          <a:lstStyle/>
          <a:p>
            <a:r>
              <a:rPr lang="en-US" dirty="0">
                <a:solidFill>
                  <a:srgbClr val="FF0000"/>
                </a:solidFill>
              </a:rPr>
              <a:t>Examples of Words of Affirmation</a:t>
            </a:r>
          </a:p>
        </p:txBody>
      </p:sp>
      <p:sp>
        <p:nvSpPr>
          <p:cNvPr id="7" name="Content Placeholder 6">
            <a:extLst>
              <a:ext uri="{FF2B5EF4-FFF2-40B4-BE49-F238E27FC236}">
                <a16:creationId xmlns:a16="http://schemas.microsoft.com/office/drawing/2014/main" id="{BDD43988-84E7-427A-9AB9-7ECB41321AE7}"/>
              </a:ext>
            </a:extLst>
          </p:cNvPr>
          <p:cNvSpPr>
            <a:spLocks noGrp="1"/>
          </p:cNvSpPr>
          <p:nvPr>
            <p:ph sz="quarter" idx="13"/>
          </p:nvPr>
        </p:nvSpPr>
        <p:spPr>
          <a:xfrm>
            <a:off x="913774" y="1784555"/>
            <a:ext cx="5106027" cy="4028767"/>
          </a:xfrm>
        </p:spPr>
        <p:txBody>
          <a:bodyPr>
            <a:normAutofit/>
          </a:bodyPr>
          <a:lstStyle/>
          <a:p>
            <a:pPr marL="457200" indent="-457200">
              <a:buFont typeface="+mj-lt"/>
              <a:buAutoNum type="arabicPeriod"/>
            </a:pPr>
            <a:r>
              <a:rPr lang="en-US" dirty="0"/>
              <a:t>Thank you for….</a:t>
            </a:r>
          </a:p>
          <a:p>
            <a:pPr marL="457200" indent="-457200">
              <a:buFont typeface="+mj-lt"/>
              <a:buAutoNum type="arabicPeriod"/>
            </a:pPr>
            <a:r>
              <a:rPr lang="en-US" dirty="0"/>
              <a:t>You look amazing!</a:t>
            </a:r>
          </a:p>
          <a:p>
            <a:pPr marL="457200" indent="-457200">
              <a:buFont typeface="+mj-lt"/>
              <a:buAutoNum type="arabicPeriod"/>
            </a:pPr>
            <a:r>
              <a:rPr lang="en-US" dirty="0"/>
              <a:t>I loved it when you…</a:t>
            </a:r>
          </a:p>
          <a:p>
            <a:pPr marL="457200" indent="-457200">
              <a:buFont typeface="+mj-lt"/>
              <a:buAutoNum type="arabicPeriod"/>
            </a:pPr>
            <a:r>
              <a:rPr lang="en-US" dirty="0"/>
              <a:t>It made me so happy when you…</a:t>
            </a:r>
          </a:p>
          <a:p>
            <a:pPr marL="457200" indent="-457200">
              <a:buFont typeface="+mj-lt"/>
              <a:buAutoNum type="arabicPeriod"/>
            </a:pPr>
            <a:r>
              <a:rPr lang="en-US" dirty="0"/>
              <a:t>That meal you made was delicious!</a:t>
            </a:r>
          </a:p>
          <a:p>
            <a:pPr marL="457200" indent="-457200">
              <a:buFont typeface="+mj-lt"/>
              <a:buAutoNum type="arabicPeriod"/>
            </a:pPr>
            <a:r>
              <a:rPr lang="en-US" dirty="0"/>
              <a:t>I’m so lucky to be with you.</a:t>
            </a:r>
          </a:p>
          <a:p>
            <a:pPr marL="457200" indent="-457200">
              <a:buFont typeface="+mj-lt"/>
              <a:buAutoNum type="arabicPeriod"/>
            </a:pPr>
            <a:r>
              <a:rPr lang="en-US" dirty="0"/>
              <a:t>You make my heart sing.</a:t>
            </a:r>
          </a:p>
          <a:p>
            <a:pPr marL="457200" indent="-457200">
              <a:buFont typeface="+mj-lt"/>
              <a:buAutoNum type="arabicPeriod"/>
            </a:pPr>
            <a:r>
              <a:rPr lang="en-US" dirty="0"/>
              <a:t>You make everything better.</a:t>
            </a:r>
          </a:p>
          <a:p>
            <a:pPr marL="0" indent="0">
              <a:buNone/>
            </a:pPr>
            <a:endParaRPr lang="en-US" dirty="0"/>
          </a:p>
        </p:txBody>
      </p:sp>
      <p:sp>
        <p:nvSpPr>
          <p:cNvPr id="8" name="Content Placeholder 7">
            <a:extLst>
              <a:ext uri="{FF2B5EF4-FFF2-40B4-BE49-F238E27FC236}">
                <a16:creationId xmlns:a16="http://schemas.microsoft.com/office/drawing/2014/main" id="{47FC769B-ABA6-4386-B0AB-1CCD334A5DD7}"/>
              </a:ext>
            </a:extLst>
          </p:cNvPr>
          <p:cNvSpPr>
            <a:spLocks noGrp="1"/>
          </p:cNvSpPr>
          <p:nvPr>
            <p:ph sz="quarter" idx="14"/>
          </p:nvPr>
        </p:nvSpPr>
        <p:spPr>
          <a:xfrm>
            <a:off x="6172200" y="1762434"/>
            <a:ext cx="5105401" cy="4028766"/>
          </a:xfrm>
        </p:spPr>
        <p:txBody>
          <a:bodyPr/>
          <a:lstStyle/>
          <a:p>
            <a:pPr marL="457200" indent="-457200">
              <a:buFont typeface="+mj-lt"/>
              <a:buAutoNum type="arabicPeriod"/>
            </a:pPr>
            <a:r>
              <a:rPr lang="en-US" dirty="0"/>
              <a:t>I love that you always…</a:t>
            </a:r>
          </a:p>
          <a:p>
            <a:pPr marL="457200" indent="-457200">
              <a:buFont typeface="+mj-lt"/>
              <a:buAutoNum type="arabicPeriod"/>
            </a:pPr>
            <a:r>
              <a:rPr lang="en-US" dirty="0"/>
              <a:t>I trust you.</a:t>
            </a:r>
          </a:p>
          <a:p>
            <a:pPr marL="457200" indent="-457200">
              <a:buFont typeface="+mj-lt"/>
              <a:buAutoNum type="arabicPeriod"/>
            </a:pPr>
            <a:r>
              <a:rPr lang="en-US" dirty="0"/>
              <a:t>I believe in you.</a:t>
            </a:r>
          </a:p>
          <a:p>
            <a:pPr marL="457200" indent="-457200">
              <a:buFont typeface="+mj-lt"/>
              <a:buAutoNum type="arabicPeriod"/>
            </a:pPr>
            <a:r>
              <a:rPr lang="en-US" dirty="0"/>
              <a:t>I need you.</a:t>
            </a:r>
          </a:p>
          <a:p>
            <a:pPr marL="457200" indent="-457200">
              <a:buFont typeface="+mj-lt"/>
              <a:buAutoNum type="arabicPeriod"/>
            </a:pPr>
            <a:r>
              <a:rPr lang="en-US" dirty="0"/>
              <a:t>I know I can always count on you.</a:t>
            </a:r>
          </a:p>
          <a:p>
            <a:pPr marL="457200" indent="-457200">
              <a:buFont typeface="+mj-lt"/>
              <a:buAutoNum type="arabicPeriod"/>
            </a:pPr>
            <a:r>
              <a:rPr lang="en-US" dirty="0"/>
              <a:t>I couldn’t do this without you.</a:t>
            </a:r>
          </a:p>
          <a:p>
            <a:pPr marL="457200" indent="-457200">
              <a:buFont typeface="+mj-lt"/>
              <a:buAutoNum type="arabicPeriod"/>
            </a:pPr>
            <a:r>
              <a:rPr lang="en-US" dirty="0"/>
              <a:t>I’m so glad you’re in my life.</a:t>
            </a:r>
          </a:p>
          <a:p>
            <a:pPr marL="457200" indent="-457200">
              <a:buFont typeface="+mj-lt"/>
              <a:buAutoNum type="arabicPeriod"/>
            </a:pPr>
            <a:r>
              <a:rPr lang="en-US" dirty="0"/>
              <a:t>You’re so fun/exciting/hilarious.</a:t>
            </a: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421760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F68E-788B-470C-944F-645296162A02}"/>
              </a:ext>
            </a:extLst>
          </p:cNvPr>
          <p:cNvSpPr>
            <a:spLocks noGrp="1"/>
          </p:cNvSpPr>
          <p:nvPr>
            <p:ph type="title"/>
          </p:nvPr>
        </p:nvSpPr>
        <p:spPr>
          <a:xfrm>
            <a:off x="913150" y="262099"/>
            <a:ext cx="10364451" cy="804702"/>
          </a:xfrm>
        </p:spPr>
        <p:txBody>
          <a:bodyPr/>
          <a:lstStyle/>
          <a:p>
            <a:r>
              <a:rPr lang="en-US" dirty="0">
                <a:solidFill>
                  <a:srgbClr val="FF0000"/>
                </a:solidFill>
              </a:rPr>
              <a:t>Example of Words of Affirmation</a:t>
            </a:r>
          </a:p>
        </p:txBody>
      </p:sp>
      <p:sp>
        <p:nvSpPr>
          <p:cNvPr id="4" name="Content Placeholder 3">
            <a:extLst>
              <a:ext uri="{FF2B5EF4-FFF2-40B4-BE49-F238E27FC236}">
                <a16:creationId xmlns:a16="http://schemas.microsoft.com/office/drawing/2014/main" id="{CF878108-A096-4921-857A-F15E3F991E65}"/>
              </a:ext>
            </a:extLst>
          </p:cNvPr>
          <p:cNvSpPr>
            <a:spLocks noGrp="1"/>
          </p:cNvSpPr>
          <p:nvPr>
            <p:ph sz="quarter" idx="13"/>
          </p:nvPr>
        </p:nvSpPr>
        <p:spPr>
          <a:xfrm>
            <a:off x="913774" y="1231490"/>
            <a:ext cx="5106027" cy="4559709"/>
          </a:xfrm>
        </p:spPr>
        <p:txBody>
          <a:bodyPr>
            <a:normAutofit lnSpcReduction="10000"/>
          </a:bodyPr>
          <a:lstStyle/>
          <a:p>
            <a:pPr marL="457200" indent="-457200">
              <a:buFont typeface="+mj-lt"/>
              <a:buAutoNum type="arabicPeriod"/>
            </a:pPr>
            <a:r>
              <a:rPr lang="en-US" dirty="0"/>
              <a:t>You’re so fun to be with.</a:t>
            </a:r>
          </a:p>
          <a:p>
            <a:pPr marL="457200" indent="-457200">
              <a:buFont typeface="+mj-lt"/>
              <a:buAutoNum type="arabicPeriod"/>
            </a:pPr>
            <a:r>
              <a:rPr lang="en-US" dirty="0"/>
              <a:t>You’re so special to me.</a:t>
            </a:r>
          </a:p>
          <a:p>
            <a:pPr marL="457200" indent="-457200">
              <a:buFont typeface="+mj-lt"/>
              <a:buAutoNum type="arabicPeriod"/>
            </a:pPr>
            <a:r>
              <a:rPr lang="en-US" dirty="0"/>
              <a:t>I was so impressed when you….</a:t>
            </a:r>
          </a:p>
          <a:p>
            <a:pPr marL="457200" indent="-457200">
              <a:buFont typeface="+mj-lt"/>
              <a:buAutoNum type="arabicPeriod"/>
            </a:pPr>
            <a:r>
              <a:rPr lang="en-US" dirty="0"/>
              <a:t>I see how hard you’ve been working on….</a:t>
            </a:r>
          </a:p>
          <a:p>
            <a:pPr marL="457200" indent="-457200">
              <a:buFont typeface="+mj-lt"/>
              <a:buAutoNum type="arabicPeriod"/>
            </a:pPr>
            <a:r>
              <a:rPr lang="en-US" dirty="0"/>
              <a:t>I feel so grateful that I get to be with you.</a:t>
            </a:r>
          </a:p>
          <a:p>
            <a:pPr marL="457200" indent="-457200">
              <a:buFont typeface="+mj-lt"/>
              <a:buAutoNum type="arabicPeriod"/>
            </a:pPr>
            <a:r>
              <a:rPr lang="en-US" dirty="0"/>
              <a:t>I love our life together.</a:t>
            </a:r>
          </a:p>
          <a:p>
            <a:pPr marL="457200" indent="-457200">
              <a:buFont typeface="+mj-lt"/>
              <a:buAutoNum type="arabicPeriod"/>
            </a:pPr>
            <a:r>
              <a:rPr lang="en-US" dirty="0"/>
              <a:t>Thank you for listening.</a:t>
            </a:r>
          </a:p>
          <a:p>
            <a:pPr marL="457200" indent="-457200">
              <a:buFont typeface="+mj-lt"/>
              <a:buAutoNum type="arabicPeriod"/>
            </a:pPr>
            <a:r>
              <a:rPr lang="en-US" dirty="0"/>
              <a:t>I missed you.</a:t>
            </a:r>
          </a:p>
          <a:p>
            <a:pPr marL="0" indent="0">
              <a:buNone/>
            </a:pPr>
            <a:endParaRPr lang="en-US" dirty="0"/>
          </a:p>
        </p:txBody>
      </p:sp>
      <p:sp>
        <p:nvSpPr>
          <p:cNvPr id="6" name="Content Placeholder 5">
            <a:extLst>
              <a:ext uri="{FF2B5EF4-FFF2-40B4-BE49-F238E27FC236}">
                <a16:creationId xmlns:a16="http://schemas.microsoft.com/office/drawing/2014/main" id="{D9F2BF21-869B-4BA2-949D-8026F81ED5D8}"/>
              </a:ext>
            </a:extLst>
          </p:cNvPr>
          <p:cNvSpPr>
            <a:spLocks noGrp="1"/>
          </p:cNvSpPr>
          <p:nvPr>
            <p:ph sz="quarter" idx="14"/>
          </p:nvPr>
        </p:nvSpPr>
        <p:spPr>
          <a:xfrm>
            <a:off x="6172200" y="1319982"/>
            <a:ext cx="5105401" cy="4471218"/>
          </a:xfrm>
        </p:spPr>
        <p:txBody>
          <a:bodyPr>
            <a:normAutofit fontScale="92500"/>
          </a:bodyPr>
          <a:lstStyle/>
          <a:p>
            <a:pPr marL="457200" indent="-457200">
              <a:buFont typeface="+mj-lt"/>
              <a:buAutoNum type="arabicPeriod"/>
            </a:pPr>
            <a:r>
              <a:rPr lang="en-US" dirty="0"/>
              <a:t>You help me feel like I can do anything.</a:t>
            </a:r>
          </a:p>
          <a:p>
            <a:pPr marL="457200" indent="-457200">
              <a:buFont typeface="+mj-lt"/>
              <a:buAutoNum type="arabicPeriod"/>
            </a:pPr>
            <a:r>
              <a:rPr lang="en-US" dirty="0"/>
              <a:t>When I’m with you, I’m a better person.</a:t>
            </a:r>
          </a:p>
          <a:p>
            <a:pPr marL="457200" indent="-457200">
              <a:buFont typeface="+mj-lt"/>
              <a:buAutoNum type="arabicPeriod"/>
            </a:pPr>
            <a:r>
              <a:rPr lang="en-US" dirty="0"/>
              <a:t>You handled that like a pro.</a:t>
            </a:r>
          </a:p>
          <a:p>
            <a:pPr marL="457200" indent="-457200">
              <a:buFont typeface="+mj-lt"/>
              <a:buAutoNum type="arabicPeriod"/>
            </a:pPr>
            <a:r>
              <a:rPr lang="en-US" dirty="0"/>
              <a:t>I value your judgement.</a:t>
            </a:r>
          </a:p>
          <a:p>
            <a:pPr marL="457200" indent="-457200">
              <a:buFont typeface="+mj-lt"/>
              <a:buAutoNum type="arabicPeriod"/>
            </a:pPr>
            <a:r>
              <a:rPr lang="en-US" dirty="0"/>
              <a:t>I’m so proud of you.</a:t>
            </a:r>
          </a:p>
          <a:p>
            <a:pPr marL="457200" indent="-457200">
              <a:buFont typeface="+mj-lt"/>
              <a:buAutoNum type="arabicPeriod"/>
            </a:pPr>
            <a:r>
              <a:rPr lang="en-US" dirty="0"/>
              <a:t>Your support means the world to me.</a:t>
            </a:r>
          </a:p>
          <a:p>
            <a:pPr marL="457200" indent="-457200">
              <a:buFont typeface="+mj-lt"/>
              <a:buAutoNum type="arabicPeriod"/>
            </a:pPr>
            <a:r>
              <a:rPr lang="en-US" dirty="0"/>
              <a:t>Thank you for being a wonderful listener.</a:t>
            </a:r>
          </a:p>
          <a:p>
            <a:pPr marL="0" indent="0">
              <a:buNone/>
            </a:pPr>
            <a:r>
              <a:rPr lang="en-US" b="1" dirty="0">
                <a:solidFill>
                  <a:srgbClr val="FF0000"/>
                </a:solidFill>
              </a:rPr>
              <a:t>What is yours________________________</a:t>
            </a:r>
          </a:p>
        </p:txBody>
      </p:sp>
    </p:spTree>
    <p:extLst>
      <p:ext uri="{BB962C8B-B14F-4D97-AF65-F5344CB8AC3E}">
        <p14:creationId xmlns:p14="http://schemas.microsoft.com/office/powerpoint/2010/main" val="206597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dirty="0"/>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dirty="0">
                <a:hlinkClick r:id="rId3" tooltip="https://www.picpedia.org/chalkboard/q/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56513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90E3B-61D7-4F79-9A2C-335ED2C23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75672" cy="6858000"/>
          </a:xfrm>
          <a:prstGeom prst="rect">
            <a:avLst/>
          </a:prstGeom>
        </p:spPr>
      </p:pic>
      <p:sp>
        <p:nvSpPr>
          <p:cNvPr id="4" name="Rectangle 3">
            <a:extLst>
              <a:ext uri="{FF2B5EF4-FFF2-40B4-BE49-F238E27FC236}">
                <a16:creationId xmlns:a16="http://schemas.microsoft.com/office/drawing/2014/main" id="{9A927B77-3E38-4304-9EB3-E73B1DAFBF14}"/>
              </a:ext>
            </a:extLst>
          </p:cNvPr>
          <p:cNvSpPr/>
          <p:nvPr/>
        </p:nvSpPr>
        <p:spPr>
          <a:xfrm>
            <a:off x="5675674" y="353962"/>
            <a:ext cx="6516326" cy="603280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Spending Quality Time Together – November 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Using Words of Affirmation for One Another – November 23</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Planning Acts of Service Together – November 30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Giving and Receiving Gifts from One Another – December 7</a:t>
            </a:r>
          </a:p>
          <a:p>
            <a:pPr>
              <a:lnSpc>
                <a:spcPct val="107000"/>
              </a:lnSpc>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The Paradox and Purpose of Physical Touching One Another – December 14</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79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90E3B-61D7-4F79-9A2C-335ED2C23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75672" cy="6858000"/>
          </a:xfrm>
          <a:prstGeom prst="rect">
            <a:avLst/>
          </a:prstGeom>
        </p:spPr>
      </p:pic>
      <p:sp>
        <p:nvSpPr>
          <p:cNvPr id="4" name="Rectangle 3">
            <a:extLst>
              <a:ext uri="{FF2B5EF4-FFF2-40B4-BE49-F238E27FC236}">
                <a16:creationId xmlns:a16="http://schemas.microsoft.com/office/drawing/2014/main" id="{9A927B77-3E38-4304-9EB3-E73B1DAFBF14}"/>
              </a:ext>
            </a:extLst>
          </p:cNvPr>
          <p:cNvSpPr/>
          <p:nvPr/>
        </p:nvSpPr>
        <p:spPr>
          <a:xfrm>
            <a:off x="5675674" y="353962"/>
            <a:ext cx="6516326" cy="563763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Spending Quality Time Together – November 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Using Words of Affirmation for One Another – November 30</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Planning Acts of Service Together – December 7</a:t>
            </a:r>
          </a:p>
          <a:p>
            <a:pPr marL="285750" indent="-285750">
              <a:lnSpc>
                <a:spcPct val="107000"/>
              </a:lnSpc>
              <a:spcAft>
                <a:spcPts val="800"/>
              </a:spcAft>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Giving and Receiving Gifts from One Another – December 14</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The Paradox and Purpose of Physical Touching One Another – December 21</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85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5 Love Languages: The Secret to Love that Lasts,  New Edition  -     By: Gary Chapman&#10;">
            <a:extLst>
              <a:ext uri="{FF2B5EF4-FFF2-40B4-BE49-F238E27FC236}">
                <a16:creationId xmlns:a16="http://schemas.microsoft.com/office/drawing/2014/main" id="{9026C9E9-4C7D-49CA-B8E1-6C29E565C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71" y="398032"/>
            <a:ext cx="3849329" cy="60619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841806-113A-47C2-883A-64BBB9554D15}"/>
              </a:ext>
            </a:extLst>
          </p:cNvPr>
          <p:cNvSpPr/>
          <p:nvPr/>
        </p:nvSpPr>
        <p:spPr>
          <a:xfrm>
            <a:off x="5385618" y="581317"/>
            <a:ext cx="6486833" cy="1815882"/>
          </a:xfrm>
          <a:prstGeom prst="rect">
            <a:avLst/>
          </a:prstGeom>
        </p:spPr>
        <p:txBody>
          <a:bodyPr wrap="square">
            <a:spAutoFit/>
          </a:bodyPr>
          <a:lstStyle/>
          <a:p>
            <a:pPr algn="ctr"/>
            <a:r>
              <a:rPr lang="en-US" sz="3200" b="1" dirty="0">
                <a:solidFill>
                  <a:srgbClr val="596B83"/>
                </a:solidFill>
                <a:latin typeface="Raleway"/>
              </a:rPr>
              <a:t>The Online Bookstore is Open!</a:t>
            </a:r>
            <a:br>
              <a:rPr lang="en-US" sz="3200" b="1" dirty="0">
                <a:solidFill>
                  <a:srgbClr val="596B83"/>
                </a:solidFill>
                <a:latin typeface="Raleway"/>
              </a:rPr>
            </a:br>
            <a:r>
              <a:rPr lang="en-US" sz="2000" dirty="0">
                <a:solidFill>
                  <a:srgbClr val="707070"/>
                </a:solidFill>
                <a:latin typeface="Raleway"/>
              </a:rPr>
              <a:t>Reid Temple Bookstore is pleased to offer a curated list of must-have Christian books from Black and relevant authors and a collection of essential Black literature. </a:t>
            </a:r>
            <a:endParaRPr lang="en-US" sz="2000" b="0" i="0" dirty="0">
              <a:solidFill>
                <a:srgbClr val="707070"/>
              </a:solidFill>
              <a:effectLst/>
              <a:latin typeface="Raleway"/>
            </a:endParaRPr>
          </a:p>
        </p:txBody>
      </p:sp>
      <p:pic>
        <p:nvPicPr>
          <p:cNvPr id="2052" name="Picture 4" descr="Online Bookstore Image">
            <a:extLst>
              <a:ext uri="{FF2B5EF4-FFF2-40B4-BE49-F238E27FC236}">
                <a16:creationId xmlns:a16="http://schemas.microsoft.com/office/drawing/2014/main" id="{CAA911E9-6C94-49C0-B0FD-77EAC236F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551" y="2698955"/>
            <a:ext cx="4476135" cy="378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4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perback African American Pastoral Care Book">
            <a:extLst>
              <a:ext uri="{FF2B5EF4-FFF2-40B4-BE49-F238E27FC236}">
                <a16:creationId xmlns:a16="http://schemas.microsoft.com/office/drawing/2014/main" id="{393034F9-8F72-407A-8CD7-F8CD3D10E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85" y="1519084"/>
            <a:ext cx="2694910" cy="4136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6913F8-7DD0-45A6-8A52-1FFB79F537E6}"/>
              </a:ext>
            </a:extLst>
          </p:cNvPr>
          <p:cNvSpPr/>
          <p:nvPr/>
        </p:nvSpPr>
        <p:spPr>
          <a:xfrm>
            <a:off x="3495368" y="370687"/>
            <a:ext cx="8384457" cy="5632311"/>
          </a:xfrm>
          <a:prstGeom prst="rect">
            <a:avLst/>
          </a:prstGeom>
        </p:spPr>
        <p:txBody>
          <a:bodyPr wrap="square">
            <a:spAutoFit/>
          </a:bodyPr>
          <a:lstStyle/>
          <a:p>
            <a:r>
              <a:rPr lang="en-US" sz="2400" dirty="0">
                <a:solidFill>
                  <a:srgbClr val="363636"/>
                </a:solidFill>
                <a:latin typeface="Tahoma" panose="020B0604030504040204" pitchFamily="34" charset="0"/>
              </a:rPr>
              <a:t>Narrative Approach means sharing biblical and personal stories. </a:t>
            </a:r>
          </a:p>
          <a:p>
            <a:endParaRPr lang="en-US" sz="2400" dirty="0">
              <a:solidFill>
                <a:srgbClr val="363636"/>
              </a:solidFill>
              <a:latin typeface="Tahoma" panose="020B0604030504040204" pitchFamily="34" charset="0"/>
            </a:endParaRPr>
          </a:p>
          <a:p>
            <a:r>
              <a:rPr lang="en-US" sz="2400" dirty="0">
                <a:solidFill>
                  <a:srgbClr val="363636"/>
                </a:solidFill>
                <a:latin typeface="Tahoma" panose="020B0604030504040204" pitchFamily="34" charset="0"/>
              </a:rPr>
              <a:t>Stories of the African American struggle for dignity and the pursuit of conscious sustaining connectedness. </a:t>
            </a:r>
          </a:p>
          <a:p>
            <a:endParaRPr lang="en-US" sz="2400" dirty="0">
              <a:solidFill>
                <a:srgbClr val="363636"/>
              </a:solidFill>
              <a:latin typeface="Tahoma" panose="020B0604030504040204" pitchFamily="34" charset="0"/>
            </a:endParaRPr>
          </a:p>
          <a:p>
            <a:r>
              <a:rPr lang="en-US" sz="2400" dirty="0">
                <a:solidFill>
                  <a:srgbClr val="363636"/>
                </a:solidFill>
                <a:latin typeface="Tahoma" panose="020B0604030504040204" pitchFamily="34" charset="0"/>
              </a:rPr>
              <a:t>Ritualistic rehearsals – Ritual that create meaning after discovering your spouses love language. </a:t>
            </a:r>
          </a:p>
          <a:p>
            <a:endParaRPr lang="en-US" sz="2400" dirty="0">
              <a:solidFill>
                <a:srgbClr val="363636"/>
              </a:solidFill>
              <a:latin typeface="Tahoma" panose="020B0604030504040204" pitchFamily="34" charset="0"/>
            </a:endParaRPr>
          </a:p>
          <a:p>
            <a:r>
              <a:rPr lang="en-US" sz="2400" dirty="0">
                <a:solidFill>
                  <a:srgbClr val="363636"/>
                </a:solidFill>
                <a:latin typeface="Tahoma" panose="020B0604030504040204" pitchFamily="34" charset="0"/>
              </a:rPr>
              <a:t>Sharing your stories together, vulnerable, transparent, integrous, and trustworthy. </a:t>
            </a:r>
          </a:p>
          <a:p>
            <a:endParaRPr lang="en-US" sz="2400" dirty="0">
              <a:solidFill>
                <a:srgbClr val="363636"/>
              </a:solidFill>
              <a:latin typeface="Tahoma" panose="020B0604030504040204" pitchFamily="34" charset="0"/>
            </a:endParaRPr>
          </a:p>
          <a:p>
            <a:r>
              <a:rPr lang="en-US" sz="2400" dirty="0">
                <a:solidFill>
                  <a:srgbClr val="363636"/>
                </a:solidFill>
                <a:latin typeface="Tahoma" panose="020B0604030504040204" pitchFamily="34" charset="0"/>
              </a:rPr>
              <a:t>The purpose of the story is share what we have in common. </a:t>
            </a:r>
          </a:p>
          <a:p>
            <a:endParaRPr lang="en-US" sz="2400" dirty="0">
              <a:solidFill>
                <a:srgbClr val="363636"/>
              </a:solidFill>
              <a:latin typeface="Tahoma" panose="020B0604030504040204" pitchFamily="34" charset="0"/>
            </a:endParaRPr>
          </a:p>
          <a:p>
            <a:r>
              <a:rPr lang="en-US" sz="2400" dirty="0">
                <a:solidFill>
                  <a:srgbClr val="363636"/>
                </a:solidFill>
                <a:latin typeface="Tahoma" panose="020B0604030504040204" pitchFamily="34" charset="0"/>
              </a:rPr>
              <a:t>Our story….Connecting love languages….</a:t>
            </a:r>
            <a:endParaRPr lang="en-US" sz="2400" dirty="0"/>
          </a:p>
        </p:txBody>
      </p:sp>
    </p:spTree>
    <p:extLst>
      <p:ext uri="{BB962C8B-B14F-4D97-AF65-F5344CB8AC3E}">
        <p14:creationId xmlns:p14="http://schemas.microsoft.com/office/powerpoint/2010/main" val="399106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D05B-38D5-4AD8-B405-A68383AE3803}"/>
              </a:ext>
            </a:extLst>
          </p:cNvPr>
          <p:cNvSpPr>
            <a:spLocks noGrp="1"/>
          </p:cNvSpPr>
          <p:nvPr>
            <p:ph type="ctrTitle"/>
          </p:nvPr>
        </p:nvSpPr>
        <p:spPr/>
        <p:txBody>
          <a:bodyPr/>
          <a:lstStyle/>
          <a:p>
            <a:r>
              <a:rPr lang="en-US" dirty="0"/>
              <a:t>Love language 1#</a:t>
            </a:r>
            <a:br>
              <a:rPr lang="en-US" dirty="0"/>
            </a:br>
            <a:r>
              <a:rPr lang="en-US" dirty="0"/>
              <a:t>words of affirmation</a:t>
            </a:r>
          </a:p>
        </p:txBody>
      </p:sp>
      <p:sp>
        <p:nvSpPr>
          <p:cNvPr id="3" name="Subtitle 2">
            <a:extLst>
              <a:ext uri="{FF2B5EF4-FFF2-40B4-BE49-F238E27FC236}">
                <a16:creationId xmlns:a16="http://schemas.microsoft.com/office/drawing/2014/main" id="{D549A4AA-7AF4-44BB-9D81-2ED015F4411F}"/>
              </a:ext>
            </a:extLst>
          </p:cNvPr>
          <p:cNvSpPr>
            <a:spLocks noGrp="1"/>
          </p:cNvSpPr>
          <p:nvPr>
            <p:ph type="subTitle" idx="1"/>
          </p:nvPr>
        </p:nvSpPr>
        <p:spPr/>
        <p:txBody>
          <a:bodyPr/>
          <a:lstStyle/>
          <a:p>
            <a:r>
              <a:rPr lang="en-US" dirty="0"/>
              <a:t>Dr. Mark E. Whitlock </a:t>
            </a:r>
          </a:p>
          <a:p>
            <a:r>
              <a:rPr lang="en-US" dirty="0"/>
              <a:t>Pastor </a:t>
            </a:r>
          </a:p>
        </p:txBody>
      </p:sp>
    </p:spTree>
    <p:extLst>
      <p:ext uri="{BB962C8B-B14F-4D97-AF65-F5344CB8AC3E}">
        <p14:creationId xmlns:p14="http://schemas.microsoft.com/office/powerpoint/2010/main" val="16282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844-1BA2-4309-B95E-63799B7BB71C}"/>
              </a:ext>
            </a:extLst>
          </p:cNvPr>
          <p:cNvSpPr>
            <a:spLocks noGrp="1"/>
          </p:cNvSpPr>
          <p:nvPr>
            <p:ph type="title"/>
          </p:nvPr>
        </p:nvSpPr>
        <p:spPr/>
        <p:txBody>
          <a:bodyPr/>
          <a:lstStyle/>
          <a:p>
            <a:r>
              <a:rPr lang="en-US" dirty="0"/>
              <a:t>Course objectives: </a:t>
            </a:r>
            <a:br>
              <a:rPr lang="en-US" dirty="0"/>
            </a:br>
            <a:r>
              <a:rPr lang="en-US" dirty="0"/>
              <a:t>Words of affirmation! </a:t>
            </a:r>
          </a:p>
        </p:txBody>
      </p:sp>
      <p:sp>
        <p:nvSpPr>
          <p:cNvPr id="3" name="Content Placeholder 2">
            <a:extLst>
              <a:ext uri="{FF2B5EF4-FFF2-40B4-BE49-F238E27FC236}">
                <a16:creationId xmlns:a16="http://schemas.microsoft.com/office/drawing/2014/main" id="{8F37F02F-0A85-454C-B161-7330B67C3027}"/>
              </a:ext>
            </a:extLst>
          </p:cNvPr>
          <p:cNvSpPr>
            <a:spLocks noGrp="1"/>
          </p:cNvSpPr>
          <p:nvPr>
            <p:ph sz="quarter" idx="13"/>
          </p:nvPr>
        </p:nvSpPr>
        <p:spPr>
          <a:xfrm>
            <a:off x="346588" y="2214694"/>
            <a:ext cx="7396316" cy="4024789"/>
          </a:xfrm>
        </p:spPr>
        <p:txBody>
          <a:bodyPr>
            <a:normAutofit fontScale="92500" lnSpcReduction="10000"/>
          </a:bodyPr>
          <a:lstStyle/>
          <a:p>
            <a:pPr marL="514350" indent="-514350">
              <a:buAutoNum type="romanUcPeriod"/>
            </a:pPr>
            <a:r>
              <a:rPr lang="en-US" dirty="0"/>
              <a:t>Prayer </a:t>
            </a:r>
          </a:p>
          <a:p>
            <a:pPr marL="514350" indent="-514350">
              <a:buAutoNum type="romanUcPeriod"/>
            </a:pPr>
            <a:r>
              <a:rPr lang="en-US" dirty="0"/>
              <a:t>Introduction to the lesson – Ask the question! </a:t>
            </a:r>
          </a:p>
          <a:p>
            <a:pPr marL="514350" indent="-514350">
              <a:buAutoNum type="romanUcPeriod"/>
            </a:pPr>
            <a:r>
              <a:rPr lang="en-US" dirty="0"/>
              <a:t>The five love languages</a:t>
            </a:r>
          </a:p>
          <a:p>
            <a:pPr marL="514350" indent="-514350">
              <a:buAutoNum type="romanUcPeriod"/>
            </a:pPr>
            <a:r>
              <a:rPr lang="en-US" dirty="0"/>
              <a:t>Keeping the love tank full</a:t>
            </a:r>
          </a:p>
          <a:p>
            <a:pPr marL="514350" indent="-514350">
              <a:buAutoNum type="romanUcPeriod"/>
            </a:pPr>
            <a:r>
              <a:rPr lang="en-US" dirty="0"/>
              <a:t>Words of affirmation</a:t>
            </a:r>
          </a:p>
          <a:p>
            <a:pPr marL="514350" indent="-514350">
              <a:buAutoNum type="romanUcPeriod"/>
            </a:pPr>
            <a:r>
              <a:rPr lang="en-US" dirty="0"/>
              <a:t>Ritual Rehearsals</a:t>
            </a:r>
          </a:p>
          <a:p>
            <a:pPr marL="514350" indent="-514350">
              <a:buAutoNum type="romanUcPeriod"/>
            </a:pPr>
            <a:r>
              <a:rPr lang="en-US" dirty="0"/>
              <a:t>Examples of Words of Affirmation</a:t>
            </a:r>
          </a:p>
          <a:p>
            <a:pPr marL="514350" indent="-514350">
              <a:buAutoNum type="romanUcPeriod"/>
            </a:pPr>
            <a:r>
              <a:rPr lang="en-US" dirty="0"/>
              <a:t>Questions, comments, and answers</a:t>
            </a:r>
          </a:p>
          <a:p>
            <a:pPr marL="514350" indent="-514350">
              <a:buAutoNum type="romanUcPeriod"/>
            </a:pPr>
            <a:r>
              <a:rPr lang="en-US" dirty="0"/>
              <a:t>Thank you….</a:t>
            </a:r>
          </a:p>
          <a:p>
            <a:pPr marL="0" indent="0">
              <a:buNone/>
            </a:pPr>
            <a:endParaRPr lang="en-US" dirty="0"/>
          </a:p>
        </p:txBody>
      </p:sp>
      <p:pic>
        <p:nvPicPr>
          <p:cNvPr id="4" name="Picture 3">
            <a:extLst>
              <a:ext uri="{FF2B5EF4-FFF2-40B4-BE49-F238E27FC236}">
                <a16:creationId xmlns:a16="http://schemas.microsoft.com/office/drawing/2014/main" id="{01194637-A553-4D7C-86B3-71036E3EA35D}"/>
              </a:ext>
            </a:extLst>
          </p:cNvPr>
          <p:cNvPicPr>
            <a:picLocks noChangeAspect="1"/>
          </p:cNvPicPr>
          <p:nvPr/>
        </p:nvPicPr>
        <p:blipFill>
          <a:blip r:embed="rId2"/>
          <a:stretch>
            <a:fillRect/>
          </a:stretch>
        </p:blipFill>
        <p:spPr>
          <a:xfrm>
            <a:off x="8185355" y="2214694"/>
            <a:ext cx="3768213" cy="4024789"/>
          </a:xfrm>
          <a:prstGeom prst="rect">
            <a:avLst/>
          </a:prstGeom>
        </p:spPr>
      </p:pic>
    </p:spTree>
    <p:extLst>
      <p:ext uri="{BB962C8B-B14F-4D97-AF65-F5344CB8AC3E}">
        <p14:creationId xmlns:p14="http://schemas.microsoft.com/office/powerpoint/2010/main" val="409531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ve Love Languages - Dates-n-Mates Scotland">
            <a:extLst>
              <a:ext uri="{FF2B5EF4-FFF2-40B4-BE49-F238E27FC236}">
                <a16:creationId xmlns:a16="http://schemas.microsoft.com/office/drawing/2014/main" id="{9931537B-8EA4-4CEE-A3FF-249A56312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12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6D3A-12B2-45EF-B1BA-3C8D92850B2C}"/>
              </a:ext>
            </a:extLst>
          </p:cNvPr>
          <p:cNvSpPr>
            <a:spLocks noGrp="1"/>
          </p:cNvSpPr>
          <p:nvPr>
            <p:ph type="title"/>
          </p:nvPr>
        </p:nvSpPr>
        <p:spPr>
          <a:xfrm>
            <a:off x="913775" y="618518"/>
            <a:ext cx="10364451" cy="1003806"/>
          </a:xfrm>
        </p:spPr>
        <p:txBody>
          <a:bodyPr/>
          <a:lstStyle/>
          <a:p>
            <a:r>
              <a:rPr lang="en-US" dirty="0"/>
              <a:t>Keeping the love tank full</a:t>
            </a:r>
          </a:p>
        </p:txBody>
      </p:sp>
      <p:sp>
        <p:nvSpPr>
          <p:cNvPr id="3" name="Content Placeholder 2">
            <a:extLst>
              <a:ext uri="{FF2B5EF4-FFF2-40B4-BE49-F238E27FC236}">
                <a16:creationId xmlns:a16="http://schemas.microsoft.com/office/drawing/2014/main" id="{9519680D-F069-4921-B527-088111C1C4C7}"/>
              </a:ext>
            </a:extLst>
          </p:cNvPr>
          <p:cNvSpPr>
            <a:spLocks noGrp="1"/>
          </p:cNvSpPr>
          <p:nvPr>
            <p:ph sz="quarter" idx="13"/>
          </p:nvPr>
        </p:nvSpPr>
        <p:spPr>
          <a:xfrm>
            <a:off x="317089" y="1519084"/>
            <a:ext cx="8458201" cy="5029200"/>
          </a:xfrm>
        </p:spPr>
        <p:txBody>
          <a:bodyPr>
            <a:normAutofit/>
          </a:bodyPr>
          <a:lstStyle/>
          <a:p>
            <a:pPr marL="0" indent="0">
              <a:buNone/>
            </a:pPr>
            <a:r>
              <a:rPr lang="en-US" b="1" dirty="0">
                <a:solidFill>
                  <a:srgbClr val="FF0000"/>
                </a:solidFill>
              </a:rPr>
              <a:t>Ephesians 4:29, NLT Don’t use foul or abusive language. Let everything you say be good and helpful, so that your words will be an encouragement to those who hear them.</a:t>
            </a:r>
          </a:p>
          <a:p>
            <a:pPr marL="0" indent="0">
              <a:buNone/>
            </a:pPr>
            <a:r>
              <a:rPr lang="en-US" dirty="0"/>
              <a:t>Psychologist William James said “that the possibly the deepest human need is the need to feel appreciated.” </a:t>
            </a:r>
          </a:p>
          <a:p>
            <a:pPr marL="0" indent="0">
              <a:buNone/>
            </a:pPr>
            <a:r>
              <a:rPr lang="en-US" b="1" dirty="0">
                <a:solidFill>
                  <a:srgbClr val="FF0000"/>
                </a:solidFill>
              </a:rPr>
              <a:t>JAMES 1:19 "Know this, my beloved brothers: let every person be quick to hear, slow to speak, slow to anger; for the anger of man does not produce the righteousness of God.“</a:t>
            </a:r>
          </a:p>
          <a:p>
            <a:pPr marL="0" indent="0" algn="ctr">
              <a:buNone/>
            </a:pPr>
            <a:r>
              <a:rPr lang="en-US" b="1" dirty="0">
                <a:solidFill>
                  <a:srgbClr val="FF0000"/>
                </a:solidFill>
                <a:highlight>
                  <a:srgbClr val="FFFF00"/>
                </a:highlight>
              </a:rPr>
              <a:t>This kind of love requires effort and discipline. </a:t>
            </a:r>
          </a:p>
          <a:p>
            <a:pPr marL="0" indent="0" algn="ctr">
              <a:buNone/>
            </a:pPr>
            <a:r>
              <a:rPr lang="en-US" b="1" dirty="0">
                <a:solidFill>
                  <a:srgbClr val="00B050"/>
                </a:solidFill>
              </a:rPr>
              <a:t>The purpose of this class is to focus on learning to hear the cry to be loved by using words of affirmation.  </a:t>
            </a:r>
          </a:p>
        </p:txBody>
      </p:sp>
      <p:pic>
        <p:nvPicPr>
          <p:cNvPr id="3074" name="Picture 2" descr="My Love Tank is Full | Stacy Corwin">
            <a:extLst>
              <a:ext uri="{FF2B5EF4-FFF2-40B4-BE49-F238E27FC236}">
                <a16:creationId xmlns:a16="http://schemas.microsoft.com/office/drawing/2014/main" id="{84929820-E998-4B34-9117-C5C241613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276" y="1975976"/>
            <a:ext cx="3298723"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DE16-AD0F-4726-B9F0-0C398685C7F3}"/>
              </a:ext>
            </a:extLst>
          </p:cNvPr>
          <p:cNvSpPr>
            <a:spLocks noGrp="1"/>
          </p:cNvSpPr>
          <p:nvPr>
            <p:ph type="title"/>
          </p:nvPr>
        </p:nvSpPr>
        <p:spPr>
          <a:xfrm>
            <a:off x="817911" y="257181"/>
            <a:ext cx="10364451" cy="1025929"/>
          </a:xfrm>
        </p:spPr>
        <p:txBody>
          <a:bodyPr/>
          <a:lstStyle/>
          <a:p>
            <a:r>
              <a:rPr lang="en-US" dirty="0"/>
              <a:t>Words of affirmation</a:t>
            </a:r>
          </a:p>
        </p:txBody>
      </p:sp>
      <p:sp>
        <p:nvSpPr>
          <p:cNvPr id="3" name="Content Placeholder 2">
            <a:extLst>
              <a:ext uri="{FF2B5EF4-FFF2-40B4-BE49-F238E27FC236}">
                <a16:creationId xmlns:a16="http://schemas.microsoft.com/office/drawing/2014/main" id="{3653B76F-2E8F-4F4B-B0FE-3EDD9FFDE5FE}"/>
              </a:ext>
            </a:extLst>
          </p:cNvPr>
          <p:cNvSpPr>
            <a:spLocks noGrp="1"/>
          </p:cNvSpPr>
          <p:nvPr>
            <p:ph sz="quarter" idx="13"/>
          </p:nvPr>
        </p:nvSpPr>
        <p:spPr>
          <a:xfrm>
            <a:off x="538317" y="1283110"/>
            <a:ext cx="7506928" cy="5036574"/>
          </a:xfrm>
        </p:spPr>
        <p:txBody>
          <a:bodyPr>
            <a:normAutofit fontScale="92500" lnSpcReduction="10000"/>
          </a:bodyPr>
          <a:lstStyle/>
          <a:p>
            <a:pPr marL="0" indent="0">
              <a:buNone/>
            </a:pPr>
            <a:r>
              <a:rPr lang="en-US" b="1" dirty="0"/>
              <a:t>Encouraging (Inspire courage) Words - Affirm Their Strengths.</a:t>
            </a:r>
          </a:p>
          <a:p>
            <a:pPr marL="0" indent="0">
              <a:buNone/>
            </a:pPr>
            <a:r>
              <a:rPr lang="en-US" b="1" dirty="0">
                <a:solidFill>
                  <a:srgbClr val="FF0000"/>
                </a:solidFill>
              </a:rPr>
              <a:t>1 Thessalonians 5:11, NLT So encourage each other and build each other up, just as you are already doing.</a:t>
            </a:r>
          </a:p>
          <a:p>
            <a:pPr marL="0" indent="0">
              <a:buNone/>
            </a:pPr>
            <a:endParaRPr lang="en-US" b="1" dirty="0"/>
          </a:p>
          <a:p>
            <a:pPr marL="0" indent="0">
              <a:buNone/>
            </a:pPr>
            <a:r>
              <a:rPr lang="en-US" b="1" dirty="0"/>
              <a:t>Kind (proper Tone) words – Love is kind.</a:t>
            </a:r>
          </a:p>
          <a:p>
            <a:pPr marL="0" indent="0">
              <a:buNone/>
            </a:pPr>
            <a:r>
              <a:rPr lang="en-US" b="1" dirty="0">
                <a:solidFill>
                  <a:srgbClr val="FF0000"/>
                </a:solidFill>
              </a:rPr>
              <a:t>Ephesians 4:32, ESV Be kind to one another, tenderhearted, forgiving one another, as God in Christ forgave you.</a:t>
            </a:r>
          </a:p>
          <a:p>
            <a:pPr marL="0" indent="0">
              <a:buNone/>
            </a:pPr>
            <a:endParaRPr lang="en-US" b="1" dirty="0"/>
          </a:p>
          <a:p>
            <a:pPr marL="0" indent="0">
              <a:buNone/>
            </a:pPr>
            <a:r>
              <a:rPr lang="en-US" b="1" dirty="0"/>
              <a:t>Humble words - Affirm they matter To you.”</a:t>
            </a:r>
          </a:p>
          <a:p>
            <a:pPr marL="0" indent="0">
              <a:buNone/>
            </a:pPr>
            <a:r>
              <a:rPr lang="en-US" b="1" dirty="0">
                <a:solidFill>
                  <a:srgbClr val="FF0000"/>
                </a:solidFill>
              </a:rPr>
              <a:t>1 John 3:18, NLT Dear children, let’s not merely say that we love each other; let us show the truth by our actions.</a:t>
            </a:r>
          </a:p>
        </p:txBody>
      </p:sp>
      <p:pic>
        <p:nvPicPr>
          <p:cNvPr id="1026" name="Picture 2" descr="Why is it important to watch your tone in a relationship?">
            <a:extLst>
              <a:ext uri="{FF2B5EF4-FFF2-40B4-BE49-F238E27FC236}">
                <a16:creationId xmlns:a16="http://schemas.microsoft.com/office/drawing/2014/main" id="{BB41B6D7-BD8C-42F9-9F66-0AA48AB1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245" y="1205834"/>
            <a:ext cx="401893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2249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599</TotalTime>
  <Words>951</Words>
  <Application>Microsoft Office PowerPoint</Application>
  <PresentationFormat>Widescreen</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Droplet</vt:lpstr>
      <vt:lpstr>PowerPoint Presentation</vt:lpstr>
      <vt:lpstr>PowerPoint Presentation</vt:lpstr>
      <vt:lpstr>PowerPoint Presentation</vt:lpstr>
      <vt:lpstr>PowerPoint Presentation</vt:lpstr>
      <vt:lpstr>Love language 1# words of affirmation</vt:lpstr>
      <vt:lpstr>Course objectives:  Words of affirmation! </vt:lpstr>
      <vt:lpstr>PowerPoint Presentation</vt:lpstr>
      <vt:lpstr>Keeping the love tank full</vt:lpstr>
      <vt:lpstr>Words of affirmation</vt:lpstr>
      <vt:lpstr>Ritualistic rehearsals</vt:lpstr>
      <vt:lpstr>Examples of Words of Affirmation</vt:lpstr>
      <vt:lpstr>Example of Words of Affirmation</vt:lpstr>
      <vt:lpstr>Questions and answers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18</cp:revision>
  <dcterms:created xsi:type="dcterms:W3CDTF">2022-11-29T15:48:16Z</dcterms:created>
  <dcterms:modified xsi:type="dcterms:W3CDTF">2022-11-30T22:55:03Z</dcterms:modified>
</cp:coreProperties>
</file>