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325" r:id="rId3"/>
    <p:sldId id="320" r:id="rId4"/>
    <p:sldId id="326" r:id="rId5"/>
    <p:sldId id="256" r:id="rId6"/>
    <p:sldId id="300" r:id="rId7"/>
    <p:sldId id="302" r:id="rId8"/>
    <p:sldId id="327" r:id="rId9"/>
    <p:sldId id="328" r:id="rId10"/>
    <p:sldId id="329" r:id="rId11"/>
    <p:sldId id="330" r:id="rId12"/>
    <p:sldId id="295" r:id="rId13"/>
    <p:sldId id="319" r:id="rId14"/>
    <p:sldId id="29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6167D-C512-4CC1-A77E-96CD6D7366D8}" v="10" dt="2022-12-15T04:51:4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12/14/2022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76" y="-43262"/>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943477" y="-16845"/>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7360516" y="-2563480"/>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8FF4-F201-445D-A01F-EEEB8DF6F9C8}"/>
              </a:ext>
            </a:extLst>
          </p:cNvPr>
          <p:cNvSpPr>
            <a:spLocks noGrp="1"/>
          </p:cNvSpPr>
          <p:nvPr>
            <p:ph type="title"/>
          </p:nvPr>
        </p:nvSpPr>
        <p:spPr>
          <a:xfrm>
            <a:off x="1039136" y="360421"/>
            <a:ext cx="10364451" cy="937438"/>
          </a:xfrm>
        </p:spPr>
        <p:txBody>
          <a:bodyPr/>
          <a:lstStyle/>
          <a:p>
            <a:r>
              <a:rPr lang="en-US" dirty="0"/>
              <a:t>Crisis and physical touch</a:t>
            </a:r>
          </a:p>
        </p:txBody>
      </p:sp>
      <p:sp>
        <p:nvSpPr>
          <p:cNvPr id="3" name="Content Placeholder 2">
            <a:extLst>
              <a:ext uri="{FF2B5EF4-FFF2-40B4-BE49-F238E27FC236}">
                <a16:creationId xmlns:a16="http://schemas.microsoft.com/office/drawing/2014/main" id="{8C932F59-9463-44FF-8A05-B4A680876182}"/>
              </a:ext>
            </a:extLst>
          </p:cNvPr>
          <p:cNvSpPr>
            <a:spLocks noGrp="1"/>
          </p:cNvSpPr>
          <p:nvPr>
            <p:ph sz="quarter" idx="13"/>
          </p:nvPr>
        </p:nvSpPr>
        <p:spPr>
          <a:xfrm>
            <a:off x="435079" y="1423218"/>
            <a:ext cx="8664676" cy="4992330"/>
          </a:xfrm>
        </p:spPr>
        <p:txBody>
          <a:bodyPr>
            <a:normAutofit fontScale="92500" lnSpcReduction="10000"/>
          </a:bodyPr>
          <a:lstStyle/>
          <a:p>
            <a:pPr marL="0" indent="0">
              <a:buNone/>
            </a:pPr>
            <a:r>
              <a:rPr lang="en-US" dirty="0">
                <a:solidFill>
                  <a:srgbClr val="FF0000"/>
                </a:solidFill>
              </a:rPr>
              <a:t>2 Corinthians 1:3 Praise be to the God and Father of our Lord Jesus Christ, the Father of compassion and the God of all comfort, who comforts us in all our troubles, so that we can comfort those in any trouble with the comfort we ourselves receive from God.</a:t>
            </a:r>
          </a:p>
          <a:p>
            <a:r>
              <a:rPr lang="en-US" dirty="0"/>
              <a:t>In a crisis, physical touch is a powerful communicator of love. </a:t>
            </a:r>
          </a:p>
          <a:p>
            <a:r>
              <a:rPr lang="en-US" dirty="0"/>
              <a:t>We may not change the crisis, but we can survive the crisis if we feel loved. </a:t>
            </a:r>
          </a:p>
          <a:p>
            <a:r>
              <a:rPr lang="en-US" dirty="0"/>
              <a:t>If your spouse’s primary love language is physical touch, nothing is more important than holding her as she cries.</a:t>
            </a:r>
          </a:p>
          <a:p>
            <a:r>
              <a:rPr lang="en-US" dirty="0"/>
              <a:t>Just a hug, arm around the shoulder, or holding hands brings comfort.  </a:t>
            </a:r>
          </a:p>
          <a:p>
            <a:pPr marL="0" indent="0">
              <a:buNone/>
            </a:pPr>
            <a:r>
              <a:rPr lang="en-US" b="1" dirty="0">
                <a:solidFill>
                  <a:srgbClr val="FF0000"/>
                </a:solidFill>
              </a:rPr>
              <a:t>Proverbs 19:17 Whoever is kind to the poor lends to the LORD, and he will reward them for what they have done.</a:t>
            </a:r>
          </a:p>
          <a:p>
            <a:pPr marL="0" indent="0">
              <a:buNone/>
            </a:pPr>
            <a:endParaRPr lang="en-US" dirty="0"/>
          </a:p>
          <a:p>
            <a:pPr marL="0" indent="0">
              <a:buNone/>
            </a:pPr>
            <a:endParaRPr lang="en-US" dirty="0"/>
          </a:p>
          <a:p>
            <a:pPr marL="0" indent="0">
              <a:buNone/>
            </a:pPr>
            <a:endParaRPr lang="en-US" dirty="0"/>
          </a:p>
        </p:txBody>
      </p:sp>
      <p:pic>
        <p:nvPicPr>
          <p:cNvPr id="3074" name="Picture 2" descr="Healing in the Midst of Tragedy: How Can Black Folks Keep Surviving in the  Face of Constant Trauma? - Forward Together">
            <a:extLst>
              <a:ext uri="{FF2B5EF4-FFF2-40B4-BE49-F238E27FC236}">
                <a16:creationId xmlns:a16="http://schemas.microsoft.com/office/drawing/2014/main" id="{A1AC3F97-DAEC-45BF-80B0-E92B15D81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951" y="1246239"/>
            <a:ext cx="2619375" cy="3010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52AD61-B0E3-4389-800F-5EA6E3D1AEDF}"/>
              </a:ext>
            </a:extLst>
          </p:cNvPr>
          <p:cNvPicPr>
            <a:picLocks noChangeAspect="1"/>
          </p:cNvPicPr>
          <p:nvPr/>
        </p:nvPicPr>
        <p:blipFill>
          <a:blip r:embed="rId3"/>
          <a:stretch>
            <a:fillRect/>
          </a:stretch>
        </p:blipFill>
        <p:spPr>
          <a:xfrm>
            <a:off x="9232950" y="4153054"/>
            <a:ext cx="2619375" cy="2513217"/>
          </a:xfrm>
          <a:prstGeom prst="rect">
            <a:avLst/>
          </a:prstGeom>
        </p:spPr>
      </p:pic>
    </p:spTree>
    <p:extLst>
      <p:ext uri="{BB962C8B-B14F-4D97-AF65-F5344CB8AC3E}">
        <p14:creationId xmlns:p14="http://schemas.microsoft.com/office/powerpoint/2010/main" val="287032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8088-5161-44C6-8570-A0047ABFBCE5}"/>
              </a:ext>
            </a:extLst>
          </p:cNvPr>
          <p:cNvSpPr>
            <a:spLocks noGrp="1"/>
          </p:cNvSpPr>
          <p:nvPr>
            <p:ph type="title"/>
          </p:nvPr>
        </p:nvSpPr>
        <p:spPr>
          <a:xfrm>
            <a:off x="913775" y="618517"/>
            <a:ext cx="10364451" cy="893193"/>
          </a:xfrm>
        </p:spPr>
        <p:txBody>
          <a:bodyPr>
            <a:normAutofit fontScale="90000"/>
          </a:bodyPr>
          <a:lstStyle/>
          <a:p>
            <a:r>
              <a:rPr lang="en-US" dirty="0"/>
              <a:t>Physical touch love language</a:t>
            </a:r>
            <a:br>
              <a:rPr lang="en-US" dirty="0"/>
            </a:br>
            <a:endParaRPr lang="en-US" dirty="0"/>
          </a:p>
        </p:txBody>
      </p:sp>
      <p:sp>
        <p:nvSpPr>
          <p:cNvPr id="3" name="Content Placeholder 2">
            <a:extLst>
              <a:ext uri="{FF2B5EF4-FFF2-40B4-BE49-F238E27FC236}">
                <a16:creationId xmlns:a16="http://schemas.microsoft.com/office/drawing/2014/main" id="{6674BA04-4227-4DD9-822B-50AB2D8850EF}"/>
              </a:ext>
            </a:extLst>
          </p:cNvPr>
          <p:cNvSpPr>
            <a:spLocks noGrp="1"/>
          </p:cNvSpPr>
          <p:nvPr>
            <p:ph sz="quarter" idx="13"/>
          </p:nvPr>
        </p:nvSpPr>
        <p:spPr>
          <a:xfrm>
            <a:off x="376085" y="1659194"/>
            <a:ext cx="8096863" cy="5014451"/>
          </a:xfrm>
        </p:spPr>
        <p:txBody>
          <a:bodyPr>
            <a:normAutofit fontScale="92500" lnSpcReduction="20000"/>
          </a:bodyPr>
          <a:lstStyle/>
          <a:p>
            <a:pPr marL="457200" indent="-457200">
              <a:buAutoNum type="arabicPeriod"/>
            </a:pPr>
            <a:r>
              <a:rPr lang="en-US" dirty="0"/>
              <a:t>As you walk from the car to go shopping, reach out and hold your spouse’s hand</a:t>
            </a:r>
          </a:p>
          <a:p>
            <a:pPr marL="457200" indent="-457200">
              <a:buAutoNum type="arabicPeriod"/>
            </a:pPr>
            <a:r>
              <a:rPr lang="en-US" dirty="0"/>
              <a:t>When you shop for your spouse, look for things that will appeal to their tactile nature – a cashmere sweater, a plush throw pillow, soft slippers.</a:t>
            </a:r>
          </a:p>
          <a:p>
            <a:pPr marL="457200" indent="-457200">
              <a:buAutoNum type="arabicPeriod"/>
            </a:pPr>
            <a:r>
              <a:rPr lang="en-US" dirty="0"/>
              <a:t>When you sit together in church, reach over and hold your spouse’s hand.</a:t>
            </a:r>
          </a:p>
          <a:p>
            <a:pPr marL="457200" indent="-457200">
              <a:buAutoNum type="arabicPeriod"/>
            </a:pPr>
            <a:r>
              <a:rPr lang="en-US" dirty="0"/>
              <a:t>When family or friends are visiting, hold her hand in their presence. </a:t>
            </a:r>
          </a:p>
          <a:p>
            <a:pPr marL="457200" indent="-457200">
              <a:buAutoNum type="arabicPeriod"/>
            </a:pPr>
            <a:r>
              <a:rPr lang="en-US" dirty="0"/>
              <a:t>Couples separated by distance can facetime, send a handwritten letter, or wear an article of clothing belonging to the spouse. </a:t>
            </a:r>
          </a:p>
          <a:p>
            <a:pPr marL="457200" indent="-457200">
              <a:buAutoNum type="arabicPeriod"/>
            </a:pPr>
            <a:r>
              <a:rPr lang="en-US" dirty="0"/>
              <a:t>Take time to plan a get away trip just for the two of you alone from family and children….</a:t>
            </a:r>
          </a:p>
          <a:p>
            <a:pPr marL="457200" indent="-457200">
              <a:buAutoNum type="arabicPeriod"/>
            </a:pPr>
            <a:endParaRPr lang="en-US" dirty="0"/>
          </a:p>
        </p:txBody>
      </p:sp>
      <p:pic>
        <p:nvPicPr>
          <p:cNvPr id="4" name="Picture 3">
            <a:extLst>
              <a:ext uri="{FF2B5EF4-FFF2-40B4-BE49-F238E27FC236}">
                <a16:creationId xmlns:a16="http://schemas.microsoft.com/office/drawing/2014/main" id="{EEEF5709-0742-4FD9-85FC-78327E2B9C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Layer>
                </a14:imgProps>
              </a:ext>
            </a:extLst>
          </a:blip>
          <a:stretch>
            <a:fillRect/>
          </a:stretch>
        </p:blipFill>
        <p:spPr>
          <a:xfrm>
            <a:off x="8642554" y="1972596"/>
            <a:ext cx="3281517" cy="4192229"/>
          </a:xfrm>
          <a:prstGeom prst="rect">
            <a:avLst/>
          </a:prstGeom>
        </p:spPr>
      </p:pic>
    </p:spTree>
    <p:extLst>
      <p:ext uri="{BB962C8B-B14F-4D97-AF65-F5344CB8AC3E}">
        <p14:creationId xmlns:p14="http://schemas.microsoft.com/office/powerpoint/2010/main" val="195502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dirty="0"/>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dirty="0">
                <a:hlinkClick r:id="rId3" tooltip="https://www.picpedia.org/chalkboard/q/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56513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90E3B-61D7-4F79-9A2C-335ED2C23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75672" cy="6858000"/>
          </a:xfrm>
          <a:prstGeom prst="rect">
            <a:avLst/>
          </a:prstGeom>
        </p:spPr>
      </p:pic>
      <p:sp>
        <p:nvSpPr>
          <p:cNvPr id="4" name="Rectangle 3">
            <a:extLst>
              <a:ext uri="{FF2B5EF4-FFF2-40B4-BE49-F238E27FC236}">
                <a16:creationId xmlns:a16="http://schemas.microsoft.com/office/drawing/2014/main" id="{9A927B77-3E38-4304-9EB3-E73B1DAFBF14}"/>
              </a:ext>
            </a:extLst>
          </p:cNvPr>
          <p:cNvSpPr/>
          <p:nvPr/>
        </p:nvSpPr>
        <p:spPr>
          <a:xfrm>
            <a:off x="5675674" y="1460091"/>
            <a:ext cx="6516326" cy="574022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Spending Quality Time Together – November 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Using Words of Affirmation for One Another – November 23</a:t>
            </a:r>
          </a:p>
          <a:p>
            <a:pPr marL="285750" indent="-285750">
              <a:lnSpc>
                <a:spcPct val="107000"/>
              </a:lnSpc>
              <a:spcAft>
                <a:spcPts val="800"/>
              </a:spcAft>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Giving and Receiving Gifts from One Another – December 7</a:t>
            </a:r>
          </a:p>
          <a:p>
            <a:pPr marL="285750" indent="-285750">
              <a:lnSpc>
                <a:spcPct val="107000"/>
              </a:lnSpc>
              <a:spcAft>
                <a:spcPts val="800"/>
              </a:spcAft>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Physical Touch – Dec. 14</a:t>
            </a:r>
            <a:r>
              <a:rPr lang="en-US" sz="24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Planning Acts of Service Together – Jan. 4th</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79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90E3B-61D7-4F79-9A2C-335ED2C23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8" y="-318796"/>
            <a:ext cx="5675672" cy="6858000"/>
          </a:xfrm>
          <a:prstGeom prst="rect">
            <a:avLst/>
          </a:prstGeom>
        </p:spPr>
      </p:pic>
      <p:sp>
        <p:nvSpPr>
          <p:cNvPr id="4" name="Rectangle 3">
            <a:extLst>
              <a:ext uri="{FF2B5EF4-FFF2-40B4-BE49-F238E27FC236}">
                <a16:creationId xmlns:a16="http://schemas.microsoft.com/office/drawing/2014/main" id="{9A927B77-3E38-4304-9EB3-E73B1DAFBF14}"/>
              </a:ext>
            </a:extLst>
          </p:cNvPr>
          <p:cNvSpPr/>
          <p:nvPr/>
        </p:nvSpPr>
        <p:spPr>
          <a:xfrm>
            <a:off x="5675672" y="162234"/>
            <a:ext cx="6329515" cy="590097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Spending Quality Time Together – November 16</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Using Words of Affirmation for One Another – November 30</a:t>
            </a:r>
          </a:p>
          <a:p>
            <a:pPr marL="285750" indent="-285750">
              <a:lnSpc>
                <a:spcPct val="107000"/>
              </a:lnSpc>
              <a:spcAft>
                <a:spcPts val="800"/>
              </a:spcAft>
              <a:buFont typeface="Arial" panose="020B0604020202020204" pitchFamily="34" charset="0"/>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Giving and Receiving Gifts – Dec. 7</a:t>
            </a:r>
          </a:p>
          <a:p>
            <a:pPr>
              <a:lnSpc>
                <a:spcPct val="107000"/>
              </a:lnSpc>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Physical Touch – December 14</a:t>
            </a:r>
          </a:p>
          <a:p>
            <a:pPr marL="285750" indent="-285750">
              <a:lnSpc>
                <a:spcPct val="107000"/>
              </a:lnSpc>
              <a:spcAft>
                <a:spcPts val="800"/>
              </a:spcAft>
              <a:buFont typeface="Arial" panose="020B0604020202020204" pitchFamily="34" charset="0"/>
              <a:buChar char="•"/>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85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5 Love Languages: The Secret to Love that Lasts,  New Edition  -     By: Gary Chapman&#10;">
            <a:extLst>
              <a:ext uri="{FF2B5EF4-FFF2-40B4-BE49-F238E27FC236}">
                <a16:creationId xmlns:a16="http://schemas.microsoft.com/office/drawing/2014/main" id="{9026C9E9-4C7D-49CA-B8E1-6C29E565C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71" y="398032"/>
            <a:ext cx="3849329" cy="60619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841806-113A-47C2-883A-64BBB9554D15}"/>
              </a:ext>
            </a:extLst>
          </p:cNvPr>
          <p:cNvSpPr/>
          <p:nvPr/>
        </p:nvSpPr>
        <p:spPr>
          <a:xfrm>
            <a:off x="5385618" y="581317"/>
            <a:ext cx="6486833" cy="1815882"/>
          </a:xfrm>
          <a:prstGeom prst="rect">
            <a:avLst/>
          </a:prstGeom>
        </p:spPr>
        <p:txBody>
          <a:bodyPr wrap="square">
            <a:spAutoFit/>
          </a:bodyPr>
          <a:lstStyle/>
          <a:p>
            <a:pPr algn="ctr"/>
            <a:r>
              <a:rPr lang="en-US" sz="3200" b="1" dirty="0">
                <a:solidFill>
                  <a:srgbClr val="596B83"/>
                </a:solidFill>
                <a:latin typeface="Raleway"/>
              </a:rPr>
              <a:t>The Online Bookstore is Open!</a:t>
            </a:r>
            <a:br>
              <a:rPr lang="en-US" sz="3200" b="1" dirty="0">
                <a:solidFill>
                  <a:srgbClr val="596B83"/>
                </a:solidFill>
                <a:latin typeface="Raleway"/>
              </a:rPr>
            </a:br>
            <a:r>
              <a:rPr lang="en-US" sz="2000" dirty="0">
                <a:solidFill>
                  <a:srgbClr val="707070"/>
                </a:solidFill>
                <a:latin typeface="Raleway"/>
              </a:rPr>
              <a:t>Reid Temple Bookstore is pleased to offer a curated list of must-have Christian books from Black and relevant authors and a collection of essential Black literature. </a:t>
            </a:r>
            <a:endParaRPr lang="en-US" sz="2000" b="0" i="0" dirty="0">
              <a:solidFill>
                <a:srgbClr val="707070"/>
              </a:solidFill>
              <a:effectLst/>
              <a:latin typeface="Raleway"/>
            </a:endParaRPr>
          </a:p>
        </p:txBody>
      </p:sp>
      <p:pic>
        <p:nvPicPr>
          <p:cNvPr id="2052" name="Picture 4" descr="Online Bookstore Image">
            <a:extLst>
              <a:ext uri="{FF2B5EF4-FFF2-40B4-BE49-F238E27FC236}">
                <a16:creationId xmlns:a16="http://schemas.microsoft.com/office/drawing/2014/main" id="{CAA911E9-6C94-49C0-B0FD-77EAC236F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551" y="2698955"/>
            <a:ext cx="4476135" cy="378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4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oosing God's Best: Wisdom for Lifelong Romance   -     By: Dr. Don Raunikar&#10;">
            <a:extLst>
              <a:ext uri="{FF2B5EF4-FFF2-40B4-BE49-F238E27FC236}">
                <a16:creationId xmlns:a16="http://schemas.microsoft.com/office/drawing/2014/main" id="{18301248-BEDE-4EDC-A371-3DDD86B3B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70" y="693175"/>
            <a:ext cx="3897691" cy="56284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64BDD81-40DC-4BA6-AD05-A3F9A9CEC438}"/>
              </a:ext>
            </a:extLst>
          </p:cNvPr>
          <p:cNvSpPr/>
          <p:nvPr/>
        </p:nvSpPr>
        <p:spPr>
          <a:xfrm>
            <a:off x="5120148" y="2395368"/>
            <a:ext cx="6096000" cy="2031325"/>
          </a:xfrm>
          <a:prstGeom prst="rect">
            <a:avLst/>
          </a:prstGeom>
        </p:spPr>
        <p:txBody>
          <a:bodyPr>
            <a:spAutoFit/>
          </a:bodyPr>
          <a:lstStyle/>
          <a:p>
            <a:r>
              <a:rPr lang="en-US" dirty="0">
                <a:solidFill>
                  <a:srgbClr val="333333"/>
                </a:solidFill>
                <a:latin typeface="Open Sans"/>
              </a:rPr>
              <a:t>Dr. Don Raunikar, who worked extensively with singles seeking relief from the dark side of dating, shows you a better, biblical way. </a:t>
            </a:r>
          </a:p>
          <a:p>
            <a:endParaRPr lang="en-US" i="1" dirty="0">
              <a:solidFill>
                <a:srgbClr val="333333"/>
              </a:solidFill>
              <a:latin typeface="Open Sans"/>
            </a:endParaRPr>
          </a:p>
          <a:p>
            <a:r>
              <a:rPr lang="en-US" i="1" dirty="0">
                <a:solidFill>
                  <a:srgbClr val="333333"/>
                </a:solidFill>
                <a:latin typeface="Open Sans"/>
              </a:rPr>
              <a:t>Choosing God's Best</a:t>
            </a:r>
            <a:r>
              <a:rPr lang="en-US" dirty="0">
                <a:solidFill>
                  <a:srgbClr val="333333"/>
                </a:solidFill>
                <a:latin typeface="Open Sans"/>
              </a:rPr>
              <a:t> delves into the issues Christian singles face today and offers sound advice for creating deeply satisfying godly relationships.</a:t>
            </a:r>
            <a:endParaRPr lang="en-US" dirty="0"/>
          </a:p>
        </p:txBody>
      </p:sp>
    </p:spTree>
    <p:extLst>
      <p:ext uri="{BB962C8B-B14F-4D97-AF65-F5344CB8AC3E}">
        <p14:creationId xmlns:p14="http://schemas.microsoft.com/office/powerpoint/2010/main" val="16486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4135-927D-4C6D-82A9-166B970B03DF}"/>
              </a:ext>
            </a:extLst>
          </p:cNvPr>
          <p:cNvSpPr>
            <a:spLocks noGrp="1"/>
          </p:cNvSpPr>
          <p:nvPr>
            <p:ph type="ctrTitle"/>
          </p:nvPr>
        </p:nvSpPr>
        <p:spPr/>
        <p:txBody>
          <a:bodyPr/>
          <a:lstStyle/>
          <a:p>
            <a:r>
              <a:rPr lang="en-US" dirty="0"/>
              <a:t>Love Language #5</a:t>
            </a:r>
            <a:br>
              <a:rPr lang="en-US" dirty="0"/>
            </a:br>
            <a:r>
              <a:rPr lang="en-US" dirty="0"/>
              <a:t>Physical touch</a:t>
            </a:r>
          </a:p>
        </p:txBody>
      </p:sp>
      <p:sp>
        <p:nvSpPr>
          <p:cNvPr id="3" name="Subtitle 2">
            <a:extLst>
              <a:ext uri="{FF2B5EF4-FFF2-40B4-BE49-F238E27FC236}">
                <a16:creationId xmlns:a16="http://schemas.microsoft.com/office/drawing/2014/main" id="{5DD9F81E-2F95-446B-BCC8-01EE293CA217}"/>
              </a:ext>
            </a:extLst>
          </p:cNvPr>
          <p:cNvSpPr>
            <a:spLocks noGrp="1"/>
          </p:cNvSpPr>
          <p:nvPr>
            <p:ph type="subTitle" idx="1"/>
          </p:nvPr>
        </p:nvSpPr>
        <p:spPr/>
        <p:txBody>
          <a:bodyPr/>
          <a:lstStyle/>
          <a:p>
            <a:r>
              <a:rPr lang="en-US" dirty="0"/>
              <a:t>Dr. Mark E. Whitlock, Jr.</a:t>
            </a:r>
          </a:p>
          <a:p>
            <a:r>
              <a:rPr lang="en-US" dirty="0"/>
              <a:t>Pastor </a:t>
            </a:r>
          </a:p>
        </p:txBody>
      </p:sp>
    </p:spTree>
    <p:extLst>
      <p:ext uri="{BB962C8B-B14F-4D97-AF65-F5344CB8AC3E}">
        <p14:creationId xmlns:p14="http://schemas.microsoft.com/office/powerpoint/2010/main" val="37559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844-1BA2-4309-B95E-63799B7BB71C}"/>
              </a:ext>
            </a:extLst>
          </p:cNvPr>
          <p:cNvSpPr>
            <a:spLocks noGrp="1"/>
          </p:cNvSpPr>
          <p:nvPr>
            <p:ph type="title"/>
          </p:nvPr>
        </p:nvSpPr>
        <p:spPr/>
        <p:txBody>
          <a:bodyPr/>
          <a:lstStyle/>
          <a:p>
            <a:r>
              <a:rPr lang="en-US" dirty="0"/>
              <a:t>Course objectives: </a:t>
            </a:r>
            <a:br>
              <a:rPr lang="en-US" dirty="0"/>
            </a:br>
            <a:r>
              <a:rPr lang="en-US" dirty="0"/>
              <a:t>Physical Touch! </a:t>
            </a:r>
          </a:p>
        </p:txBody>
      </p:sp>
      <p:sp>
        <p:nvSpPr>
          <p:cNvPr id="3" name="Content Placeholder 2">
            <a:extLst>
              <a:ext uri="{FF2B5EF4-FFF2-40B4-BE49-F238E27FC236}">
                <a16:creationId xmlns:a16="http://schemas.microsoft.com/office/drawing/2014/main" id="{8F37F02F-0A85-454C-B161-7330B67C3027}"/>
              </a:ext>
            </a:extLst>
          </p:cNvPr>
          <p:cNvSpPr>
            <a:spLocks noGrp="1"/>
          </p:cNvSpPr>
          <p:nvPr>
            <p:ph sz="quarter" idx="13"/>
          </p:nvPr>
        </p:nvSpPr>
        <p:spPr>
          <a:xfrm>
            <a:off x="346588" y="2214694"/>
            <a:ext cx="6673644" cy="4024789"/>
          </a:xfrm>
        </p:spPr>
        <p:txBody>
          <a:bodyPr>
            <a:normAutofit fontScale="92500" lnSpcReduction="10000"/>
          </a:bodyPr>
          <a:lstStyle/>
          <a:p>
            <a:pPr marL="514350" indent="-514350">
              <a:buAutoNum type="romanUcPeriod"/>
            </a:pPr>
            <a:r>
              <a:rPr lang="en-US" b="1" dirty="0"/>
              <a:t>Prayer </a:t>
            </a:r>
          </a:p>
          <a:p>
            <a:pPr marL="514350" indent="-514350">
              <a:buAutoNum type="romanUcPeriod"/>
            </a:pPr>
            <a:r>
              <a:rPr lang="en-US" b="1" dirty="0"/>
              <a:t>The five love languages</a:t>
            </a:r>
          </a:p>
          <a:p>
            <a:pPr marL="514350" indent="-514350">
              <a:buAutoNum type="romanUcPeriod"/>
            </a:pPr>
            <a:r>
              <a:rPr lang="en-US" b="1" dirty="0"/>
              <a:t>Choosing God’s Best</a:t>
            </a:r>
          </a:p>
          <a:p>
            <a:pPr marL="514350" indent="-514350">
              <a:buAutoNum type="romanUcPeriod"/>
            </a:pPr>
            <a:r>
              <a:rPr lang="en-US" b="1" dirty="0"/>
              <a:t>God’s love language</a:t>
            </a:r>
          </a:p>
          <a:p>
            <a:pPr marL="514350" indent="-514350">
              <a:buAutoNum type="romanUcPeriod"/>
            </a:pPr>
            <a:r>
              <a:rPr lang="en-US" b="1" dirty="0"/>
              <a:t>The power of the touch</a:t>
            </a:r>
          </a:p>
          <a:p>
            <a:pPr marL="514350" indent="-514350">
              <a:buAutoNum type="romanUcPeriod"/>
            </a:pPr>
            <a:r>
              <a:rPr lang="en-US" b="1" dirty="0"/>
              <a:t>The crisis and physical touch</a:t>
            </a:r>
          </a:p>
          <a:p>
            <a:pPr marL="514350" indent="-514350">
              <a:buAutoNum type="romanUcPeriod"/>
            </a:pPr>
            <a:r>
              <a:rPr lang="en-US" b="1" dirty="0"/>
              <a:t>Physical touch love language</a:t>
            </a:r>
          </a:p>
          <a:p>
            <a:pPr marL="514350" indent="-514350">
              <a:buAutoNum type="romanUcPeriod"/>
            </a:pPr>
            <a:r>
              <a:rPr lang="en-US" b="1" dirty="0"/>
              <a:t>Questions, comments, and answers</a:t>
            </a:r>
          </a:p>
          <a:p>
            <a:pPr marL="514350" indent="-514350">
              <a:buAutoNum type="romanUcPeriod"/>
            </a:pPr>
            <a:r>
              <a:rPr lang="en-US" b="1" dirty="0"/>
              <a:t>Thank you….</a:t>
            </a:r>
          </a:p>
          <a:p>
            <a:pPr marL="0" indent="0">
              <a:buNone/>
            </a:pPr>
            <a:endParaRPr lang="en-US" dirty="0"/>
          </a:p>
        </p:txBody>
      </p:sp>
      <p:pic>
        <p:nvPicPr>
          <p:cNvPr id="4" name="Picture 3">
            <a:extLst>
              <a:ext uri="{FF2B5EF4-FFF2-40B4-BE49-F238E27FC236}">
                <a16:creationId xmlns:a16="http://schemas.microsoft.com/office/drawing/2014/main" id="{01194637-A553-4D7C-86B3-71036E3EA35D}"/>
              </a:ext>
            </a:extLst>
          </p:cNvPr>
          <p:cNvPicPr>
            <a:picLocks noChangeAspect="1"/>
          </p:cNvPicPr>
          <p:nvPr/>
        </p:nvPicPr>
        <p:blipFill>
          <a:blip r:embed="rId2"/>
          <a:stretch>
            <a:fillRect/>
          </a:stretch>
        </p:blipFill>
        <p:spPr>
          <a:xfrm>
            <a:off x="7315200" y="2214694"/>
            <a:ext cx="3768213" cy="4024789"/>
          </a:xfrm>
          <a:prstGeom prst="rect">
            <a:avLst/>
          </a:prstGeom>
        </p:spPr>
      </p:pic>
    </p:spTree>
    <p:extLst>
      <p:ext uri="{BB962C8B-B14F-4D97-AF65-F5344CB8AC3E}">
        <p14:creationId xmlns:p14="http://schemas.microsoft.com/office/powerpoint/2010/main" val="409531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ve Love Languages - Dates-n-Mates Scotland">
            <a:extLst>
              <a:ext uri="{FF2B5EF4-FFF2-40B4-BE49-F238E27FC236}">
                <a16:creationId xmlns:a16="http://schemas.microsoft.com/office/drawing/2014/main" id="{9931537B-8EA4-4CEE-A3FF-249A56312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179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7FBB368-93E4-4385-932A-91607D555435}"/>
              </a:ext>
            </a:extLst>
          </p:cNvPr>
          <p:cNvPicPr>
            <a:picLocks noChangeAspect="1"/>
          </p:cNvPicPr>
          <p:nvPr/>
        </p:nvPicPr>
        <p:blipFill>
          <a:blip r:embed="rId3"/>
          <a:stretch>
            <a:fillRect/>
          </a:stretch>
        </p:blipFill>
        <p:spPr>
          <a:xfrm>
            <a:off x="7558548" y="0"/>
            <a:ext cx="4633452" cy="6858000"/>
          </a:xfrm>
          <a:prstGeom prst="rect">
            <a:avLst/>
          </a:prstGeom>
        </p:spPr>
      </p:pic>
    </p:spTree>
    <p:extLst>
      <p:ext uri="{BB962C8B-B14F-4D97-AF65-F5344CB8AC3E}">
        <p14:creationId xmlns:p14="http://schemas.microsoft.com/office/powerpoint/2010/main" val="133712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94D-CE83-4524-BD0D-D31F65C41A08}"/>
              </a:ext>
            </a:extLst>
          </p:cNvPr>
          <p:cNvSpPr>
            <a:spLocks noGrp="1"/>
          </p:cNvSpPr>
          <p:nvPr>
            <p:ph type="title"/>
          </p:nvPr>
        </p:nvSpPr>
        <p:spPr>
          <a:xfrm>
            <a:off x="913774" y="397291"/>
            <a:ext cx="10364451" cy="812077"/>
          </a:xfrm>
        </p:spPr>
        <p:txBody>
          <a:bodyPr>
            <a:normAutofit fontScale="90000"/>
          </a:bodyPr>
          <a:lstStyle/>
          <a:p>
            <a:br>
              <a:rPr lang="en-US" dirty="0"/>
            </a:br>
            <a:r>
              <a:rPr lang="en-US" dirty="0"/>
              <a:t>Choosing God’s Best</a:t>
            </a:r>
            <a:br>
              <a:rPr lang="en-US" dirty="0"/>
            </a:br>
            <a:endParaRPr lang="en-US" dirty="0"/>
          </a:p>
        </p:txBody>
      </p:sp>
      <p:sp>
        <p:nvSpPr>
          <p:cNvPr id="3" name="Content Placeholder 2">
            <a:extLst>
              <a:ext uri="{FF2B5EF4-FFF2-40B4-BE49-F238E27FC236}">
                <a16:creationId xmlns:a16="http://schemas.microsoft.com/office/drawing/2014/main" id="{A5E7B8C5-5457-4563-977E-47393F8102AB}"/>
              </a:ext>
            </a:extLst>
          </p:cNvPr>
          <p:cNvSpPr>
            <a:spLocks noGrp="1"/>
          </p:cNvSpPr>
          <p:nvPr>
            <p:ph sz="quarter" idx="13"/>
          </p:nvPr>
        </p:nvSpPr>
        <p:spPr>
          <a:xfrm>
            <a:off x="294968" y="1489587"/>
            <a:ext cx="8745793" cy="4822723"/>
          </a:xfrm>
        </p:spPr>
        <p:txBody>
          <a:bodyPr>
            <a:normAutofit fontScale="92500" lnSpcReduction="20000"/>
          </a:bodyPr>
          <a:lstStyle/>
          <a:p>
            <a:pPr marL="0" indent="0">
              <a:buNone/>
            </a:pPr>
            <a:r>
              <a:rPr lang="en-US" b="1" dirty="0"/>
              <a:t>step 1</a:t>
            </a:r>
            <a:r>
              <a:rPr lang="en-US" dirty="0"/>
              <a:t>: Dump dating. Dating is not in the bible. Believe God is a better matchmaker than you. Be committed to wait for God’s best for your life (</a:t>
            </a:r>
            <a:r>
              <a:rPr lang="en-US" b="1" dirty="0">
                <a:solidFill>
                  <a:srgbClr val="FF0000"/>
                </a:solidFill>
              </a:rPr>
              <a:t>col. 2:8)</a:t>
            </a:r>
          </a:p>
          <a:p>
            <a:pPr marL="0" indent="0">
              <a:buNone/>
            </a:pPr>
            <a:r>
              <a:rPr lang="en-US" b="1" dirty="0"/>
              <a:t>Step 2</a:t>
            </a:r>
            <a:r>
              <a:rPr lang="en-US" dirty="0"/>
              <a:t>. develop your worth and identity in Christ. While you wait for god’s timing, concentrate on being the right person instead of finding the right person </a:t>
            </a:r>
            <a:r>
              <a:rPr lang="en-US" b="1" dirty="0">
                <a:solidFill>
                  <a:srgbClr val="FF0000"/>
                </a:solidFill>
              </a:rPr>
              <a:t>(Gal. 1:10).</a:t>
            </a:r>
          </a:p>
          <a:p>
            <a:pPr marL="0" indent="0">
              <a:buNone/>
            </a:pPr>
            <a:r>
              <a:rPr lang="en-US" b="1" dirty="0"/>
              <a:t>Step 3</a:t>
            </a:r>
            <a:r>
              <a:rPr lang="en-US" dirty="0"/>
              <a:t>. Find an accountability couple. While you are single, seek the Lord for an accountability couple. Be open to their advice, correction, and direction </a:t>
            </a:r>
            <a:r>
              <a:rPr lang="en-US" b="1" dirty="0">
                <a:solidFill>
                  <a:srgbClr val="FF0000"/>
                </a:solidFill>
              </a:rPr>
              <a:t>(prov. 12:15)</a:t>
            </a:r>
          </a:p>
          <a:p>
            <a:pPr marL="0" indent="0">
              <a:buNone/>
            </a:pPr>
            <a:r>
              <a:rPr lang="en-US" b="1" dirty="0"/>
              <a:t>Step 4</a:t>
            </a:r>
            <a:r>
              <a:rPr lang="en-US" dirty="0"/>
              <a:t>. develop healthy, godly friendships. Fellowship with other believers to fight off loneliness. A solid friendship is the cornerstone for a solid marriage </a:t>
            </a:r>
            <a:r>
              <a:rPr lang="en-US" b="1" dirty="0">
                <a:solidFill>
                  <a:srgbClr val="FF0000"/>
                </a:solidFill>
              </a:rPr>
              <a:t>(ss 2:7)</a:t>
            </a:r>
          </a:p>
          <a:p>
            <a:pPr marL="0" indent="0">
              <a:buNone/>
            </a:pPr>
            <a:r>
              <a:rPr lang="en-US" b="1" dirty="0"/>
              <a:t>Step 5</a:t>
            </a:r>
            <a:r>
              <a:rPr lang="en-US" dirty="0"/>
              <a:t>. Seek God’s will. If you wait for God’s choice, you will not get the devil’s first choice (</a:t>
            </a:r>
            <a:r>
              <a:rPr lang="en-US" b="1" dirty="0">
                <a:solidFill>
                  <a:srgbClr val="FF0000"/>
                </a:solidFill>
              </a:rPr>
              <a:t>prov. 3:5-6</a:t>
            </a:r>
            <a:r>
              <a:rPr lang="en-US" dirty="0"/>
              <a:t>)  </a:t>
            </a:r>
          </a:p>
        </p:txBody>
      </p:sp>
      <p:pic>
        <p:nvPicPr>
          <p:cNvPr id="2050" name="Picture 2" descr="Choosing God's Best: Wisdom for Lifelong Romance   -     By: Dr. Don Raunikar&#10;">
            <a:extLst>
              <a:ext uri="{FF2B5EF4-FFF2-40B4-BE49-F238E27FC236}">
                <a16:creationId xmlns:a16="http://schemas.microsoft.com/office/drawing/2014/main" id="{C92179EE-4A48-42FC-A058-8B02E9E17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607" y="1489587"/>
            <a:ext cx="2638425" cy="482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3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0F23-D1BA-41BB-B4F5-62777EE186F7}"/>
              </a:ext>
            </a:extLst>
          </p:cNvPr>
          <p:cNvSpPr>
            <a:spLocks noGrp="1"/>
          </p:cNvSpPr>
          <p:nvPr>
            <p:ph type="title"/>
          </p:nvPr>
        </p:nvSpPr>
        <p:spPr>
          <a:xfrm>
            <a:off x="913775" y="302343"/>
            <a:ext cx="10364451" cy="929148"/>
          </a:xfrm>
        </p:spPr>
        <p:txBody>
          <a:bodyPr>
            <a:normAutofit fontScale="90000"/>
          </a:bodyPr>
          <a:lstStyle/>
          <a:p>
            <a:r>
              <a:rPr lang="en-US" dirty="0"/>
              <a:t>The power of the touch</a:t>
            </a:r>
            <a:br>
              <a:rPr lang="en-US" dirty="0"/>
            </a:br>
            <a:endParaRPr lang="en-US" dirty="0"/>
          </a:p>
        </p:txBody>
      </p:sp>
      <p:sp>
        <p:nvSpPr>
          <p:cNvPr id="3" name="Content Placeholder 2">
            <a:extLst>
              <a:ext uri="{FF2B5EF4-FFF2-40B4-BE49-F238E27FC236}">
                <a16:creationId xmlns:a16="http://schemas.microsoft.com/office/drawing/2014/main" id="{3AD66EBB-1EC5-4AD3-B574-624A53494B58}"/>
              </a:ext>
            </a:extLst>
          </p:cNvPr>
          <p:cNvSpPr>
            <a:spLocks noGrp="1"/>
          </p:cNvSpPr>
          <p:nvPr>
            <p:ph sz="quarter" idx="13"/>
          </p:nvPr>
        </p:nvSpPr>
        <p:spPr>
          <a:xfrm>
            <a:off x="435078" y="1563329"/>
            <a:ext cx="8229599" cy="5073445"/>
          </a:xfrm>
        </p:spPr>
        <p:txBody>
          <a:bodyPr>
            <a:normAutofit fontScale="92500" lnSpcReduction="20000"/>
          </a:bodyPr>
          <a:lstStyle/>
          <a:p>
            <a:pPr marL="0" indent="0">
              <a:buNone/>
            </a:pPr>
            <a:r>
              <a:rPr lang="en-US" dirty="0"/>
              <a:t>The Bible condemns the act of sexual touching before marriage while encouraging abstinence (2 Cor. 7:1)</a:t>
            </a:r>
          </a:p>
          <a:p>
            <a:pPr marL="0" indent="0">
              <a:buNone/>
            </a:pPr>
            <a:r>
              <a:rPr lang="en-US" dirty="0"/>
              <a:t>Physical touching. In marriage, the touch of love may take many forms. </a:t>
            </a:r>
          </a:p>
          <a:p>
            <a:pPr marL="0" indent="0">
              <a:buNone/>
            </a:pPr>
            <a:r>
              <a:rPr lang="en-US" b="1" dirty="0">
                <a:solidFill>
                  <a:srgbClr val="FF0000"/>
                </a:solidFill>
              </a:rPr>
              <a:t>Genesis 2:24 reads, "Therefore a man shall leave his father and his mother and hold fast to his wife, and they shall become one flesh."</a:t>
            </a:r>
          </a:p>
          <a:p>
            <a:r>
              <a:rPr lang="en-US" dirty="0"/>
              <a:t>Ask your spouse for instruction, she is the one seeking love.   </a:t>
            </a:r>
          </a:p>
          <a:p>
            <a:r>
              <a:rPr lang="en-US" dirty="0"/>
              <a:t>Don’t insist on touching in your way and in your time. </a:t>
            </a:r>
          </a:p>
          <a:p>
            <a:r>
              <a:rPr lang="en-US" dirty="0"/>
              <a:t>Love touches are explicit and implicit. </a:t>
            </a:r>
          </a:p>
          <a:p>
            <a:r>
              <a:rPr lang="en-US" b="1" dirty="0">
                <a:solidFill>
                  <a:srgbClr val="FF0000"/>
                </a:solidFill>
              </a:rPr>
              <a:t>Implicit love touches require little time, but fore thought. </a:t>
            </a:r>
          </a:p>
          <a:p>
            <a:pPr lvl="1"/>
            <a:r>
              <a:rPr lang="en-US" dirty="0"/>
              <a:t>Sitting close in church</a:t>
            </a:r>
          </a:p>
          <a:p>
            <a:pPr lvl="1"/>
            <a:r>
              <a:rPr lang="en-US" dirty="0"/>
              <a:t>Holding hands</a:t>
            </a:r>
          </a:p>
          <a:p>
            <a:pPr lvl="1"/>
            <a:r>
              <a:rPr lang="en-US" dirty="0"/>
              <a:t>A gentle kiss of greeting and departure. </a:t>
            </a:r>
          </a:p>
        </p:txBody>
      </p:sp>
      <p:pic>
        <p:nvPicPr>
          <p:cNvPr id="4" name="Picture 3">
            <a:extLst>
              <a:ext uri="{FF2B5EF4-FFF2-40B4-BE49-F238E27FC236}">
                <a16:creationId xmlns:a16="http://schemas.microsoft.com/office/drawing/2014/main" id="{617B76D4-78A0-41F4-B2B8-CA5B37FD6166}"/>
              </a:ext>
            </a:extLst>
          </p:cNvPr>
          <p:cNvPicPr>
            <a:picLocks noChangeAspect="1"/>
          </p:cNvPicPr>
          <p:nvPr/>
        </p:nvPicPr>
        <p:blipFill>
          <a:blip r:embed="rId2"/>
          <a:stretch>
            <a:fillRect/>
          </a:stretch>
        </p:blipFill>
        <p:spPr>
          <a:xfrm>
            <a:off x="8472949" y="1231491"/>
            <a:ext cx="3554362" cy="5495310"/>
          </a:xfrm>
          <a:prstGeom prst="rect">
            <a:avLst/>
          </a:prstGeom>
        </p:spPr>
      </p:pic>
    </p:spTree>
    <p:extLst>
      <p:ext uri="{BB962C8B-B14F-4D97-AF65-F5344CB8AC3E}">
        <p14:creationId xmlns:p14="http://schemas.microsoft.com/office/powerpoint/2010/main" val="77949207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133</TotalTime>
  <Words>902</Words>
  <Application>Microsoft Office PowerPoint</Application>
  <PresentationFormat>Widescreen</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PowerPoint Presentation</vt:lpstr>
      <vt:lpstr>PowerPoint Presentation</vt:lpstr>
      <vt:lpstr>PowerPoint Presentation</vt:lpstr>
      <vt:lpstr>PowerPoint Presentation</vt:lpstr>
      <vt:lpstr>Love Language #5 Physical touch</vt:lpstr>
      <vt:lpstr>Course objectives:  Physical Touch! </vt:lpstr>
      <vt:lpstr>PowerPoint Presentation</vt:lpstr>
      <vt:lpstr> Choosing God’s Best </vt:lpstr>
      <vt:lpstr>The power of the touch </vt:lpstr>
      <vt:lpstr>Crisis and physical touch</vt:lpstr>
      <vt:lpstr>Physical touch love language </vt:lpstr>
      <vt:lpstr>Questions and answers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17</cp:revision>
  <dcterms:created xsi:type="dcterms:W3CDTF">2022-12-14T02:15:27Z</dcterms:created>
  <dcterms:modified xsi:type="dcterms:W3CDTF">2022-12-15T07:15:15Z</dcterms:modified>
</cp:coreProperties>
</file>