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6" r:id="rId2"/>
    <p:sldId id="309" r:id="rId3"/>
    <p:sldId id="277" r:id="rId4"/>
    <p:sldId id="256" r:id="rId5"/>
    <p:sldId id="300" r:id="rId6"/>
    <p:sldId id="306" r:id="rId7"/>
    <p:sldId id="310" r:id="rId8"/>
    <p:sldId id="312" r:id="rId9"/>
    <p:sldId id="311" r:id="rId10"/>
    <p:sldId id="307" r:id="rId11"/>
    <p:sldId id="297" r:id="rId12"/>
    <p:sldId id="30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82653D-9DA8-4005-BFD4-31D70AFE7B74}" v="1" dt="2023-01-24T20:59:59.107"/>
    <p1510:client id="{8AF013A3-A0D8-4906-8A56-11C7678BFA33}" v="2" dt="2023-01-24T21:09:28.0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1/25/2023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en/thank-you-stamp-template-red-1656195/"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jkwee/5509905693"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F6EB0BEB-E9E7-23F5-4E3E-634A2B8BC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02" y="-554473"/>
            <a:ext cx="12393038" cy="6946030"/>
          </a:xfrm>
          <a:prstGeom prst="rect">
            <a:avLst/>
          </a:prstGeom>
        </p:spPr>
      </p:pic>
      <p:sp>
        <p:nvSpPr>
          <p:cNvPr id="4" name="TextBox 3">
            <a:extLst>
              <a:ext uri="{FF2B5EF4-FFF2-40B4-BE49-F238E27FC236}">
                <a16:creationId xmlns:a16="http://schemas.microsoft.com/office/drawing/2014/main" id="{08008CDE-2CE5-D483-352F-3ACE7D53B77B}"/>
              </a:ext>
            </a:extLst>
          </p:cNvPr>
          <p:cNvSpPr txBox="1"/>
          <p:nvPr/>
        </p:nvSpPr>
        <p:spPr>
          <a:xfrm>
            <a:off x="35441" y="329058"/>
            <a:ext cx="12028968"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w Cen MT" panose="020B0602020104020603"/>
                <a:ea typeface="+mn-ea"/>
                <a:cs typeface="+mn-cs"/>
              </a:rPr>
              <a:t>Building the “BELOVED COMMUNITY”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w Cen MT" panose="020B0602020104020603"/>
                <a:ea typeface="+mn-ea"/>
                <a:cs typeface="+mn-cs"/>
              </a:rPr>
              <a:t>The Vision </a:t>
            </a:r>
          </a:p>
        </p:txBody>
      </p:sp>
      <p:sp>
        <p:nvSpPr>
          <p:cNvPr id="7" name="TextBox 6">
            <a:extLst>
              <a:ext uri="{FF2B5EF4-FFF2-40B4-BE49-F238E27FC236}">
                <a16:creationId xmlns:a16="http://schemas.microsoft.com/office/drawing/2014/main" id="{21CDAB16-2120-BCC8-C198-EEB8218379AD}"/>
              </a:ext>
            </a:extLst>
          </p:cNvPr>
          <p:cNvSpPr txBox="1"/>
          <p:nvPr/>
        </p:nvSpPr>
        <p:spPr>
          <a:xfrm>
            <a:off x="427276" y="1493113"/>
            <a:ext cx="6698947"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w Cen MT" panose="020B0602020104020603"/>
                <a:ea typeface="+mn-ea"/>
                <a:cs typeface="+mn-cs"/>
              </a:rPr>
              <a:t>Reid Temple AME Church is a Bible Believing, Christ-centered, Family – Integrated, Multigenerational, Culturally aware church, spreading the gospel of Jesus Christ while “Building the Beloved Community”.  </a:t>
            </a:r>
          </a:p>
        </p:txBody>
      </p:sp>
      <p:pic>
        <p:nvPicPr>
          <p:cNvPr id="8" name="Picture 7">
            <a:extLst>
              <a:ext uri="{FF2B5EF4-FFF2-40B4-BE49-F238E27FC236}">
                <a16:creationId xmlns:a16="http://schemas.microsoft.com/office/drawing/2014/main" id="{568C468E-3812-0AE2-F3B9-A5113DA5A6C7}"/>
              </a:ext>
            </a:extLst>
          </p:cNvPr>
          <p:cNvPicPr>
            <a:picLocks noChangeAspect="1"/>
          </p:cNvPicPr>
          <p:nvPr/>
        </p:nvPicPr>
        <p:blipFill rotWithShape="1">
          <a:blip r:embed="rId3">
            <a:extLst>
              <a:ext uri="{28A0092B-C50C-407E-A947-70E740481C1C}">
                <a14:useLocalDpi xmlns:a14="http://schemas.microsoft.com/office/drawing/2010/main" val="0"/>
              </a:ext>
            </a:extLst>
          </a:blip>
          <a:srcRect l="31985" t="17757" r="31977" b="23451"/>
          <a:stretch/>
        </p:blipFill>
        <p:spPr>
          <a:xfrm>
            <a:off x="7461598" y="1184316"/>
            <a:ext cx="4269007" cy="3917562"/>
          </a:xfrm>
          <a:prstGeom prst="rect">
            <a:avLst/>
          </a:prstGeom>
        </p:spPr>
      </p:pic>
      <p:sp>
        <p:nvSpPr>
          <p:cNvPr id="2" name="Rectangle 1">
            <a:extLst>
              <a:ext uri="{FF2B5EF4-FFF2-40B4-BE49-F238E27FC236}">
                <a16:creationId xmlns:a16="http://schemas.microsoft.com/office/drawing/2014/main" id="{AE635BC7-9341-4A09-AF3F-F9EAEFB4405E}"/>
              </a:ext>
            </a:extLst>
          </p:cNvPr>
          <p:cNvSpPr/>
          <p:nvPr/>
        </p:nvSpPr>
        <p:spPr>
          <a:xfrm>
            <a:off x="1884458" y="5268639"/>
            <a:ext cx="9056536"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panose="020B0602020104020603"/>
                <a:ea typeface="+mn-ea"/>
                <a:cs typeface="+mn-cs"/>
              </a:rPr>
              <a:t>Rom.8:38 For I am persuaded, that neither death, nor life, nor angels, nor principalities, nor powers, nor things present, nor things to come, Nor height, nor depth, nor any other creature, shall be able to separate us from the love of God, which is in Christ Jesus our Lord.</a:t>
            </a:r>
          </a:p>
        </p:txBody>
      </p:sp>
    </p:spTree>
    <p:extLst>
      <p:ext uri="{BB962C8B-B14F-4D97-AF65-F5344CB8AC3E}">
        <p14:creationId xmlns:p14="http://schemas.microsoft.com/office/powerpoint/2010/main" val="4235766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68C49-9AD1-4117-9936-F304B94EDB91}"/>
              </a:ext>
            </a:extLst>
          </p:cNvPr>
          <p:cNvSpPr>
            <a:spLocks noGrp="1"/>
          </p:cNvSpPr>
          <p:nvPr>
            <p:ph type="title"/>
          </p:nvPr>
        </p:nvSpPr>
        <p:spPr/>
        <p:txBody>
          <a:bodyPr/>
          <a:lstStyle/>
          <a:p>
            <a:endParaRPr lang="en-US"/>
          </a:p>
        </p:txBody>
      </p:sp>
      <p:pic>
        <p:nvPicPr>
          <p:cNvPr id="9218" name="Picture 2" descr="https://media.istockphoto.com/photos/open-church-doors-with-cross-picture-id185090423?k=6&amp;m=185090423&amp;s=612x612&amp;w=0&amp;h=tSxPvln7ZuQQw5qvEzc5hQ5j4OycUtF1ouFh7Yzrc0o=">
            <a:extLst>
              <a:ext uri="{FF2B5EF4-FFF2-40B4-BE49-F238E27FC236}">
                <a16:creationId xmlns:a16="http://schemas.microsoft.com/office/drawing/2014/main" id="{3713C73C-102E-408A-93F0-E9E36D7241AB}"/>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783018" y="368710"/>
            <a:ext cx="8046781" cy="52872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D5BEB16-EDC9-4292-B295-D3A700BA24CB}"/>
              </a:ext>
            </a:extLst>
          </p:cNvPr>
          <p:cNvSpPr txBox="1"/>
          <p:nvPr/>
        </p:nvSpPr>
        <p:spPr>
          <a:xfrm>
            <a:off x="3480619" y="5810864"/>
            <a:ext cx="4350775" cy="369332"/>
          </a:xfrm>
          <a:prstGeom prst="rect">
            <a:avLst/>
          </a:prstGeom>
          <a:noFill/>
        </p:spPr>
        <p:txBody>
          <a:bodyPr wrap="square" rtlCol="0">
            <a:spAutoFit/>
          </a:bodyPr>
          <a:lstStyle/>
          <a:p>
            <a:pPr algn="ctr"/>
            <a:r>
              <a:rPr lang="en-US" b="1" dirty="0">
                <a:solidFill>
                  <a:srgbClr val="FF0000"/>
                </a:solidFill>
              </a:rPr>
              <a:t>Reid Temple Care</a:t>
            </a:r>
          </a:p>
        </p:txBody>
      </p:sp>
    </p:spTree>
    <p:extLst>
      <p:ext uri="{BB962C8B-B14F-4D97-AF65-F5344CB8AC3E}">
        <p14:creationId xmlns:p14="http://schemas.microsoft.com/office/powerpoint/2010/main" val="2618515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98AF87-0AC1-47E5-9528-D9AB8AF1E7DE}"/>
              </a:ext>
            </a:extLst>
          </p:cNvPr>
          <p:cNvPicPr>
            <a:picLocks noGrp="1" noChangeAspect="1"/>
          </p:cNvPicPr>
          <p:nvPr>
            <p:ph sz="quarter" idx="13"/>
          </p:nvPr>
        </p:nvPicPr>
        <p:blipFill>
          <a:blip r:embed="rId2">
            <a:extLst>
              <a:ext uri="{837473B0-CC2E-450A-ABE3-18F120FF3D39}">
                <a1611:picAttrSrcUrl xmlns:a1611="http://schemas.microsoft.com/office/drawing/2016/11/main" r:id="rId3"/>
              </a:ext>
            </a:extLst>
          </a:blip>
          <a:stretch>
            <a:fillRect/>
          </a:stretch>
        </p:blipFill>
        <p:spPr>
          <a:xfrm>
            <a:off x="1391265" y="2265184"/>
            <a:ext cx="9144000" cy="2447925"/>
          </a:xfrm>
        </p:spPr>
      </p:pic>
    </p:spTree>
    <p:extLst>
      <p:ext uri="{BB962C8B-B14F-4D97-AF65-F5344CB8AC3E}">
        <p14:creationId xmlns:p14="http://schemas.microsoft.com/office/powerpoint/2010/main" val="1800592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s://pciprdprodfmssa.blob.core.windows.net/fms/1c42292f-c552-44c2-afd7-d83021ea5632/giving_header.png">
            <a:extLst>
              <a:ext uri="{FF2B5EF4-FFF2-40B4-BE49-F238E27FC236}">
                <a16:creationId xmlns:a16="http://schemas.microsoft.com/office/drawing/2014/main" id="{7E6A6EFE-6EEA-4FF6-8388-C7A52FD76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752475"/>
            <a:ext cx="9525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555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C2E85-4AE3-4367-826C-42BFA7B9E541}"/>
              </a:ext>
            </a:extLst>
          </p:cNvPr>
          <p:cNvSpPr>
            <a:spLocks noGrp="1"/>
          </p:cNvSpPr>
          <p:nvPr>
            <p:ph type="title"/>
          </p:nvPr>
        </p:nvSpPr>
        <p:spPr/>
        <p:txBody>
          <a:bodyPr/>
          <a:lstStyle/>
          <a:p>
            <a:r>
              <a:rPr lang="en-US" dirty="0"/>
              <a:t>Reid Temple’s Mission and values</a:t>
            </a:r>
          </a:p>
        </p:txBody>
      </p:sp>
      <p:sp>
        <p:nvSpPr>
          <p:cNvPr id="3" name="Content Placeholder 2">
            <a:extLst>
              <a:ext uri="{FF2B5EF4-FFF2-40B4-BE49-F238E27FC236}">
                <a16:creationId xmlns:a16="http://schemas.microsoft.com/office/drawing/2014/main" id="{F76EDC0B-3553-446D-ABAB-2A1FC32C707F}"/>
              </a:ext>
            </a:extLst>
          </p:cNvPr>
          <p:cNvSpPr>
            <a:spLocks noGrp="1"/>
          </p:cNvSpPr>
          <p:nvPr>
            <p:ph sz="quarter" idx="13"/>
          </p:nvPr>
        </p:nvSpPr>
        <p:spPr>
          <a:xfrm>
            <a:off x="913774" y="1976284"/>
            <a:ext cx="6371929" cy="4461387"/>
          </a:xfrm>
        </p:spPr>
        <p:txBody>
          <a:bodyPr>
            <a:normAutofit lnSpcReduction="10000"/>
          </a:bodyPr>
          <a:lstStyle/>
          <a:p>
            <a:pPr marL="0" indent="0" algn="ctr">
              <a:buNone/>
            </a:pPr>
            <a:r>
              <a:rPr lang="en-US" b="1" dirty="0"/>
              <a:t>Our Mission:</a:t>
            </a:r>
          </a:p>
          <a:p>
            <a:pPr marL="0" indent="0" algn="ctr">
              <a:buNone/>
            </a:pPr>
            <a:r>
              <a:rPr lang="en-US" dirty="0"/>
              <a:t>The mission of Reid Temple AME Church is to increase and grow our ministry for the spiritual, social, and physical development of all people.</a:t>
            </a:r>
          </a:p>
          <a:p>
            <a:pPr marL="0" indent="0" algn="ctr">
              <a:buNone/>
            </a:pPr>
            <a:r>
              <a:rPr lang="en-US" b="1" dirty="0"/>
              <a:t>Our Core Values:</a:t>
            </a:r>
          </a:p>
          <a:p>
            <a:pPr marL="0" indent="0" algn="ctr">
              <a:buNone/>
            </a:pPr>
            <a:r>
              <a:rPr lang="en-US" dirty="0"/>
              <a:t>Faith in God</a:t>
            </a:r>
          </a:p>
          <a:p>
            <a:pPr marL="0" indent="0" algn="ctr">
              <a:buNone/>
            </a:pPr>
            <a:r>
              <a:rPr lang="en-US" dirty="0"/>
              <a:t>Integrity, Trust, and Ethical Behavior</a:t>
            </a:r>
          </a:p>
          <a:p>
            <a:pPr marL="0" indent="0" algn="ctr">
              <a:buNone/>
            </a:pPr>
            <a:r>
              <a:rPr lang="en-US" dirty="0"/>
              <a:t>Empowering People</a:t>
            </a:r>
          </a:p>
          <a:p>
            <a:pPr marL="0" indent="0" algn="ctr">
              <a:buNone/>
            </a:pPr>
            <a:r>
              <a:rPr lang="en-US" dirty="0"/>
              <a:t>Excellence and Innovation</a:t>
            </a:r>
          </a:p>
          <a:p>
            <a:pPr marL="0" indent="0" algn="ctr">
              <a:buNone/>
            </a:pPr>
            <a:r>
              <a:rPr lang="en-US" dirty="0"/>
              <a:t>Christ-centered Leadership</a:t>
            </a:r>
          </a:p>
          <a:p>
            <a:pPr marL="0" indent="0">
              <a:buNone/>
            </a:pPr>
            <a:endParaRPr lang="en-US" dirty="0"/>
          </a:p>
        </p:txBody>
      </p:sp>
      <p:pic>
        <p:nvPicPr>
          <p:cNvPr id="10242" name="Picture 2" descr="606e0ff03dba99f006c82a31_img_0296">
            <a:extLst>
              <a:ext uri="{FF2B5EF4-FFF2-40B4-BE49-F238E27FC236}">
                <a16:creationId xmlns:a16="http://schemas.microsoft.com/office/drawing/2014/main" id="{BA102F03-8506-4F90-BB05-B61D9E1E3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1786" y="1976284"/>
            <a:ext cx="4070555" cy="4461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798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2BB12E-2F0F-445E-B7F7-171960A5111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0600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064E2-86FB-4274-853C-FA45E484DCFE}"/>
              </a:ext>
            </a:extLst>
          </p:cNvPr>
          <p:cNvSpPr>
            <a:spLocks noGrp="1"/>
          </p:cNvSpPr>
          <p:nvPr>
            <p:ph type="ctrTitle"/>
          </p:nvPr>
        </p:nvSpPr>
        <p:spPr/>
        <p:txBody>
          <a:bodyPr/>
          <a:lstStyle/>
          <a:p>
            <a:r>
              <a:rPr lang="en-US" b="1" dirty="0"/>
              <a:t>The Power of Jesus’ Name</a:t>
            </a:r>
          </a:p>
        </p:txBody>
      </p:sp>
      <p:sp>
        <p:nvSpPr>
          <p:cNvPr id="3" name="Subtitle 2">
            <a:extLst>
              <a:ext uri="{FF2B5EF4-FFF2-40B4-BE49-F238E27FC236}">
                <a16:creationId xmlns:a16="http://schemas.microsoft.com/office/drawing/2014/main" id="{BEBFE4EB-0857-41C4-85A2-409D201E8FA8}"/>
              </a:ext>
            </a:extLst>
          </p:cNvPr>
          <p:cNvSpPr>
            <a:spLocks noGrp="1"/>
          </p:cNvSpPr>
          <p:nvPr>
            <p:ph type="subTitle" idx="1"/>
          </p:nvPr>
        </p:nvSpPr>
        <p:spPr/>
        <p:txBody>
          <a:bodyPr/>
          <a:lstStyle/>
          <a:p>
            <a:r>
              <a:rPr lang="en-US" dirty="0"/>
              <a:t>Dr. Mark E. Whitlock, Jr. </a:t>
            </a:r>
          </a:p>
          <a:p>
            <a:r>
              <a:rPr lang="en-US" dirty="0"/>
              <a:t>Pastor </a:t>
            </a:r>
          </a:p>
        </p:txBody>
      </p:sp>
    </p:spTree>
    <p:extLst>
      <p:ext uri="{BB962C8B-B14F-4D97-AF65-F5344CB8AC3E}">
        <p14:creationId xmlns:p14="http://schemas.microsoft.com/office/powerpoint/2010/main" val="1943740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2E844-1BA2-4309-B95E-63799B7BB71C}"/>
              </a:ext>
            </a:extLst>
          </p:cNvPr>
          <p:cNvSpPr>
            <a:spLocks noGrp="1"/>
          </p:cNvSpPr>
          <p:nvPr>
            <p:ph type="title"/>
          </p:nvPr>
        </p:nvSpPr>
        <p:spPr/>
        <p:txBody>
          <a:bodyPr/>
          <a:lstStyle/>
          <a:p>
            <a:pPr algn="ctr"/>
            <a:r>
              <a:rPr lang="en-US" b="1" dirty="0"/>
              <a:t>Course objectives: </a:t>
            </a:r>
            <a:br>
              <a:rPr lang="en-US" b="1" dirty="0"/>
            </a:br>
            <a:r>
              <a:rPr lang="en-US" b="1" dirty="0"/>
              <a:t>the power of Jesus’ name! </a:t>
            </a:r>
          </a:p>
        </p:txBody>
      </p:sp>
      <p:sp>
        <p:nvSpPr>
          <p:cNvPr id="3" name="Content Placeholder 2">
            <a:extLst>
              <a:ext uri="{FF2B5EF4-FFF2-40B4-BE49-F238E27FC236}">
                <a16:creationId xmlns:a16="http://schemas.microsoft.com/office/drawing/2014/main" id="{8F37F02F-0A85-454C-B161-7330B67C3027}"/>
              </a:ext>
            </a:extLst>
          </p:cNvPr>
          <p:cNvSpPr>
            <a:spLocks noGrp="1"/>
          </p:cNvSpPr>
          <p:nvPr>
            <p:ph sz="quarter" idx="13"/>
          </p:nvPr>
        </p:nvSpPr>
        <p:spPr>
          <a:xfrm>
            <a:off x="346588" y="2214694"/>
            <a:ext cx="6673644" cy="4024789"/>
          </a:xfrm>
        </p:spPr>
        <p:txBody>
          <a:bodyPr>
            <a:normAutofit/>
          </a:bodyPr>
          <a:lstStyle/>
          <a:p>
            <a:pPr marL="514350" indent="-514350">
              <a:buAutoNum type="romanUcPeriod"/>
            </a:pPr>
            <a:r>
              <a:rPr lang="en-US" b="1" dirty="0"/>
              <a:t>Opening Prayer </a:t>
            </a:r>
          </a:p>
          <a:p>
            <a:pPr marL="514350" indent="-514350">
              <a:buAutoNum type="romanUcPeriod"/>
            </a:pPr>
            <a:r>
              <a:rPr lang="en-US" b="1" dirty="0"/>
              <a:t>The Word….</a:t>
            </a:r>
          </a:p>
          <a:p>
            <a:pPr marL="514350" indent="-514350">
              <a:buAutoNum type="romanUcPeriod"/>
            </a:pPr>
            <a:r>
              <a:rPr lang="en-US" b="1" dirty="0"/>
              <a:t>Magic formula?</a:t>
            </a:r>
          </a:p>
          <a:p>
            <a:pPr marL="514350" indent="-514350">
              <a:buAutoNum type="romanUcPeriod"/>
            </a:pPr>
            <a:r>
              <a:rPr lang="en-US" b="1" dirty="0"/>
              <a:t>Call on his name!</a:t>
            </a:r>
          </a:p>
          <a:p>
            <a:pPr marL="514350" indent="-514350">
              <a:buAutoNum type="romanUcPeriod"/>
            </a:pPr>
            <a:r>
              <a:rPr lang="en-US" b="1" dirty="0"/>
              <a:t>Testimonial Service….</a:t>
            </a:r>
          </a:p>
          <a:p>
            <a:pPr marL="514350" indent="-514350">
              <a:buAutoNum type="romanUcPeriod"/>
            </a:pPr>
            <a:r>
              <a:rPr lang="en-US" b="1" dirty="0"/>
              <a:t>Altar call for the anointing…</a:t>
            </a:r>
          </a:p>
          <a:p>
            <a:pPr marL="514350" indent="-514350">
              <a:buAutoNum type="romanUcPeriod"/>
            </a:pPr>
            <a:r>
              <a:rPr lang="en-US" b="1" dirty="0"/>
              <a:t>Let’s Pray at the Altar together…. </a:t>
            </a:r>
          </a:p>
          <a:p>
            <a:pPr marL="514350" indent="-514350">
              <a:buAutoNum type="romanUcPeriod"/>
            </a:pPr>
            <a:r>
              <a:rPr lang="en-US" b="1" dirty="0"/>
              <a:t>Thank you….</a:t>
            </a:r>
          </a:p>
          <a:p>
            <a:pPr marL="0" indent="0">
              <a:buNone/>
            </a:pPr>
            <a:endParaRPr lang="en-US" dirty="0"/>
          </a:p>
        </p:txBody>
      </p:sp>
      <p:pic>
        <p:nvPicPr>
          <p:cNvPr id="5" name="Picture 2" descr="Bible Study Clipart for Your Church Publication Needs | ChurchArt Online">
            <a:extLst>
              <a:ext uri="{FF2B5EF4-FFF2-40B4-BE49-F238E27FC236}">
                <a16:creationId xmlns:a16="http://schemas.microsoft.com/office/drawing/2014/main" id="{A6011D2B-B41F-40EB-B843-E530D17C7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5310" y="2214694"/>
            <a:ext cx="4567708" cy="386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312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89B90-072E-46B2-9F48-D11D3CD98708}"/>
              </a:ext>
            </a:extLst>
          </p:cNvPr>
          <p:cNvSpPr>
            <a:spLocks noGrp="1"/>
          </p:cNvSpPr>
          <p:nvPr>
            <p:ph type="title"/>
          </p:nvPr>
        </p:nvSpPr>
        <p:spPr>
          <a:xfrm>
            <a:off x="980142" y="244495"/>
            <a:ext cx="10364451" cy="898506"/>
          </a:xfrm>
        </p:spPr>
        <p:txBody>
          <a:bodyPr/>
          <a:lstStyle/>
          <a:p>
            <a:r>
              <a:rPr lang="en-US" dirty="0"/>
              <a:t>The Word of God…</a:t>
            </a:r>
          </a:p>
        </p:txBody>
      </p:sp>
      <p:sp>
        <p:nvSpPr>
          <p:cNvPr id="3" name="Content Placeholder 2">
            <a:extLst>
              <a:ext uri="{FF2B5EF4-FFF2-40B4-BE49-F238E27FC236}">
                <a16:creationId xmlns:a16="http://schemas.microsoft.com/office/drawing/2014/main" id="{8E413C49-F18F-4F13-981B-E67D931C0404}"/>
              </a:ext>
            </a:extLst>
          </p:cNvPr>
          <p:cNvSpPr>
            <a:spLocks noGrp="1"/>
          </p:cNvSpPr>
          <p:nvPr>
            <p:ph sz="quarter" idx="13"/>
          </p:nvPr>
        </p:nvSpPr>
        <p:spPr>
          <a:xfrm>
            <a:off x="339214" y="1081873"/>
            <a:ext cx="8229600" cy="5328622"/>
          </a:xfrm>
        </p:spPr>
        <p:txBody>
          <a:bodyPr>
            <a:normAutofit fontScale="85000" lnSpcReduction="10000"/>
          </a:bodyPr>
          <a:lstStyle/>
          <a:p>
            <a:pPr marL="0" indent="0">
              <a:buNone/>
            </a:pPr>
            <a:r>
              <a:rPr lang="en-US" b="1" dirty="0"/>
              <a:t>God does not owe us anything. We have no claim on him outside Christ’s work of grace on our behalf. Christ redeemed us from our sins. </a:t>
            </a:r>
          </a:p>
          <a:p>
            <a:pPr marL="0" indent="0">
              <a:buNone/>
            </a:pPr>
            <a:r>
              <a:rPr lang="en-US" b="1" dirty="0">
                <a:solidFill>
                  <a:srgbClr val="FF0000"/>
                </a:solidFill>
              </a:rPr>
              <a:t>Eph. 1:7 In whom we have redemption through his blood, the forgiveness of sins, according to the riches of his grace;”</a:t>
            </a:r>
          </a:p>
          <a:p>
            <a:pPr marL="0" indent="0">
              <a:buNone/>
            </a:pPr>
            <a:r>
              <a:rPr lang="en-US" b="1" dirty="0"/>
              <a:t>No one can claim power through Jesus’ name without having official -child of God status</a:t>
            </a:r>
          </a:p>
          <a:p>
            <a:pPr marL="0" indent="0">
              <a:buNone/>
            </a:pPr>
            <a:r>
              <a:rPr lang="en-US" b="1" dirty="0">
                <a:solidFill>
                  <a:srgbClr val="FF0000"/>
                </a:solidFill>
              </a:rPr>
              <a:t>John 1:12 But as many as received him, to them gave he power to become the sons of God, even to them that believe on his name:</a:t>
            </a:r>
          </a:p>
          <a:p>
            <a:pPr marL="0" indent="0">
              <a:buNone/>
            </a:pPr>
            <a:r>
              <a:rPr lang="en-US" b="1" dirty="0"/>
              <a:t>The authority we have in His name through prayer is based on our covenant relationship with god in Christ. </a:t>
            </a:r>
          </a:p>
          <a:p>
            <a:pPr marL="0" indent="0">
              <a:buNone/>
            </a:pPr>
            <a:r>
              <a:rPr lang="en-US" b="1" dirty="0">
                <a:solidFill>
                  <a:srgbClr val="FF0000"/>
                </a:solidFill>
              </a:rPr>
              <a:t>Hebrews 8:6 But now hath he obtained a more excellent ministry, by how much also he is the mediator of a better covenant, which was established upon better promises.</a:t>
            </a:r>
          </a:p>
          <a:p>
            <a:pPr marL="0" indent="0">
              <a:buNone/>
            </a:pPr>
            <a:r>
              <a:rPr lang="en-US" b="1" dirty="0"/>
              <a:t>The name of </a:t>
            </a:r>
            <a:r>
              <a:rPr lang="en-US" b="1" dirty="0" err="1"/>
              <a:t>jesus</a:t>
            </a:r>
            <a:r>
              <a:rPr lang="en-US" b="1" dirty="0"/>
              <a:t> is our legal authority to transact spiritual business with god! </a:t>
            </a:r>
          </a:p>
          <a:p>
            <a:pPr marL="0" indent="0">
              <a:buNone/>
            </a:pPr>
            <a:endParaRPr lang="en-US" b="1" dirty="0">
              <a:solidFill>
                <a:srgbClr val="FF0000"/>
              </a:solidFill>
            </a:endParaRPr>
          </a:p>
        </p:txBody>
      </p:sp>
      <p:pic>
        <p:nvPicPr>
          <p:cNvPr id="7" name="Picture 6">
            <a:extLst>
              <a:ext uri="{FF2B5EF4-FFF2-40B4-BE49-F238E27FC236}">
                <a16:creationId xmlns:a16="http://schemas.microsoft.com/office/drawing/2014/main" id="{31163452-3B60-4D1E-BE37-A36B3CA8426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635181" y="1081872"/>
            <a:ext cx="3556819" cy="5158920"/>
          </a:xfrm>
          <a:prstGeom prst="rect">
            <a:avLst/>
          </a:prstGeom>
        </p:spPr>
      </p:pic>
    </p:spTree>
    <p:extLst>
      <p:ext uri="{BB962C8B-B14F-4D97-AF65-F5344CB8AC3E}">
        <p14:creationId xmlns:p14="http://schemas.microsoft.com/office/powerpoint/2010/main" val="3731206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9528-837F-4684-9278-8C0C2DA49DD9}"/>
              </a:ext>
            </a:extLst>
          </p:cNvPr>
          <p:cNvSpPr>
            <a:spLocks noGrp="1"/>
          </p:cNvSpPr>
          <p:nvPr>
            <p:ph type="title"/>
          </p:nvPr>
        </p:nvSpPr>
        <p:spPr>
          <a:xfrm>
            <a:off x="913774" y="271930"/>
            <a:ext cx="10364451" cy="1357767"/>
          </a:xfrm>
        </p:spPr>
        <p:txBody>
          <a:bodyPr/>
          <a:lstStyle/>
          <a:p>
            <a:r>
              <a:rPr lang="en-US" dirty="0"/>
              <a:t>Call on the Name of Lord</a:t>
            </a:r>
            <a:br>
              <a:rPr lang="en-US" dirty="0"/>
            </a:br>
            <a:r>
              <a:rPr lang="en-US" dirty="0"/>
              <a:t>Jesus’ name is the key to heaven</a:t>
            </a:r>
          </a:p>
        </p:txBody>
      </p:sp>
      <p:sp>
        <p:nvSpPr>
          <p:cNvPr id="3" name="Content Placeholder 2">
            <a:extLst>
              <a:ext uri="{FF2B5EF4-FFF2-40B4-BE49-F238E27FC236}">
                <a16:creationId xmlns:a16="http://schemas.microsoft.com/office/drawing/2014/main" id="{414D3F73-C4F5-4A0D-AADE-1FE41C0B5E51}"/>
              </a:ext>
            </a:extLst>
          </p:cNvPr>
          <p:cNvSpPr>
            <a:spLocks noGrp="1"/>
          </p:cNvSpPr>
          <p:nvPr>
            <p:ph sz="quarter" idx="13"/>
          </p:nvPr>
        </p:nvSpPr>
        <p:spPr>
          <a:xfrm>
            <a:off x="479324" y="1681316"/>
            <a:ext cx="7425812" cy="4904754"/>
          </a:xfrm>
        </p:spPr>
        <p:txBody>
          <a:bodyPr>
            <a:normAutofit lnSpcReduction="10000"/>
          </a:bodyPr>
          <a:lstStyle/>
          <a:p>
            <a:pPr marL="0" indent="0">
              <a:buNone/>
            </a:pPr>
            <a:r>
              <a:rPr lang="en-US" b="1" dirty="0">
                <a:solidFill>
                  <a:srgbClr val="FF0000"/>
                </a:solidFill>
              </a:rPr>
              <a:t>John 3:35 The Father loveth the Son, and hath given all things into his hand.</a:t>
            </a:r>
          </a:p>
          <a:p>
            <a:pPr marL="0" indent="0">
              <a:buNone/>
            </a:pPr>
            <a:r>
              <a:rPr lang="en-US" b="1" dirty="0">
                <a:solidFill>
                  <a:srgbClr val="FF0000"/>
                </a:solidFill>
              </a:rPr>
              <a:t>John 5:20 For the Father loveth the Son, and </a:t>
            </a:r>
            <a:r>
              <a:rPr lang="en-US" b="1" dirty="0" err="1">
                <a:solidFill>
                  <a:srgbClr val="FF0000"/>
                </a:solidFill>
              </a:rPr>
              <a:t>sheweth</a:t>
            </a:r>
            <a:r>
              <a:rPr lang="en-US" b="1" dirty="0">
                <a:solidFill>
                  <a:srgbClr val="FF0000"/>
                </a:solidFill>
              </a:rPr>
              <a:t> him all things that himself doeth: and he will shew him greater works than these, that ye may marvel.</a:t>
            </a:r>
          </a:p>
          <a:p>
            <a:pPr marL="0" indent="0">
              <a:buNone/>
            </a:pPr>
            <a:r>
              <a:rPr lang="en-US" dirty="0"/>
              <a:t>If you want to do business with the Father, don’t try to come without the name of Jesus, His name is the key to heaven. </a:t>
            </a:r>
          </a:p>
          <a:p>
            <a:pPr marL="0" indent="0">
              <a:buNone/>
            </a:pPr>
            <a:r>
              <a:rPr lang="en-US" b="1" dirty="0">
                <a:solidFill>
                  <a:srgbClr val="FF0000"/>
                </a:solidFill>
              </a:rPr>
              <a:t>Proverbs 18:10 The name of the Lord is a strong tower: the righteous </a:t>
            </a:r>
            <a:r>
              <a:rPr lang="en-US" b="1" dirty="0" err="1">
                <a:solidFill>
                  <a:srgbClr val="FF0000"/>
                </a:solidFill>
              </a:rPr>
              <a:t>runneth</a:t>
            </a:r>
            <a:r>
              <a:rPr lang="en-US" b="1" dirty="0">
                <a:solidFill>
                  <a:srgbClr val="FF0000"/>
                </a:solidFill>
              </a:rPr>
              <a:t> into it, and is safe.</a:t>
            </a:r>
          </a:p>
          <a:p>
            <a:pPr marL="0" indent="0">
              <a:buNone/>
            </a:pPr>
            <a:r>
              <a:rPr lang="en-US" dirty="0"/>
              <a:t>Whatever you need, call on him to fulfill that need based on who He is. </a:t>
            </a:r>
          </a:p>
        </p:txBody>
      </p:sp>
      <p:pic>
        <p:nvPicPr>
          <p:cNvPr id="1026" name="Picture 2" descr="58 Bible verses about Calling Upon God">
            <a:extLst>
              <a:ext uri="{FF2B5EF4-FFF2-40B4-BE49-F238E27FC236}">
                <a16:creationId xmlns:a16="http://schemas.microsoft.com/office/drawing/2014/main" id="{FE6915B9-3C55-49C6-B1E1-592E31EB3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136" y="1681316"/>
            <a:ext cx="4286864" cy="4904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039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D1577-B066-4268-9742-9732C5650162}"/>
              </a:ext>
            </a:extLst>
          </p:cNvPr>
          <p:cNvSpPr>
            <a:spLocks noGrp="1"/>
          </p:cNvSpPr>
          <p:nvPr>
            <p:ph type="title"/>
          </p:nvPr>
        </p:nvSpPr>
        <p:spPr>
          <a:xfrm>
            <a:off x="913774" y="94950"/>
            <a:ext cx="10364451" cy="1475753"/>
          </a:xfrm>
        </p:spPr>
        <p:txBody>
          <a:bodyPr/>
          <a:lstStyle/>
          <a:p>
            <a:r>
              <a:rPr lang="en-US" b="1" dirty="0"/>
              <a:t>Testimonial service</a:t>
            </a:r>
          </a:p>
        </p:txBody>
      </p:sp>
      <p:pic>
        <p:nvPicPr>
          <p:cNvPr id="4" name="Content Placeholder 3">
            <a:extLst>
              <a:ext uri="{FF2B5EF4-FFF2-40B4-BE49-F238E27FC236}">
                <a16:creationId xmlns:a16="http://schemas.microsoft.com/office/drawing/2014/main" id="{C1284729-652A-4264-B826-870A54743EAE}"/>
              </a:ext>
            </a:extLst>
          </p:cNvPr>
          <p:cNvPicPr>
            <a:picLocks noGrp="1" noChangeAspect="1"/>
          </p:cNvPicPr>
          <p:nvPr>
            <p:ph sz="quarter" idx="13"/>
          </p:nvPr>
        </p:nvPicPr>
        <p:blipFill>
          <a:blip r:embed="rId2"/>
          <a:stretch>
            <a:fillRect/>
          </a:stretch>
        </p:blipFill>
        <p:spPr>
          <a:xfrm>
            <a:off x="2005781" y="1778333"/>
            <a:ext cx="8701548" cy="4894621"/>
          </a:xfrm>
          <a:prstGeom prst="rect">
            <a:avLst/>
          </a:prstGeom>
        </p:spPr>
      </p:pic>
    </p:spTree>
    <p:extLst>
      <p:ext uri="{BB962C8B-B14F-4D97-AF65-F5344CB8AC3E}">
        <p14:creationId xmlns:p14="http://schemas.microsoft.com/office/powerpoint/2010/main" val="2937761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F0C4-907C-4E61-961B-1A35CFEF1CE9}"/>
              </a:ext>
            </a:extLst>
          </p:cNvPr>
          <p:cNvSpPr>
            <a:spLocks noGrp="1"/>
          </p:cNvSpPr>
          <p:nvPr>
            <p:ph type="title"/>
          </p:nvPr>
        </p:nvSpPr>
        <p:spPr/>
        <p:txBody>
          <a:bodyPr/>
          <a:lstStyle/>
          <a:p>
            <a:r>
              <a:rPr lang="en-US" dirty="0"/>
              <a:t>Let’s testify and pray at the Altar</a:t>
            </a:r>
          </a:p>
        </p:txBody>
      </p:sp>
      <p:sp>
        <p:nvSpPr>
          <p:cNvPr id="6" name="Content Placeholder 5">
            <a:extLst>
              <a:ext uri="{FF2B5EF4-FFF2-40B4-BE49-F238E27FC236}">
                <a16:creationId xmlns:a16="http://schemas.microsoft.com/office/drawing/2014/main" id="{22CFB802-F015-4CAF-A9F1-44A7FA142517}"/>
              </a:ext>
            </a:extLst>
          </p:cNvPr>
          <p:cNvSpPr>
            <a:spLocks noGrp="1"/>
          </p:cNvSpPr>
          <p:nvPr>
            <p:ph sz="quarter" idx="13"/>
          </p:nvPr>
        </p:nvSpPr>
        <p:spPr>
          <a:xfrm>
            <a:off x="280219" y="1828800"/>
            <a:ext cx="7064477" cy="4616245"/>
          </a:xfrm>
        </p:spPr>
        <p:txBody>
          <a:bodyPr/>
          <a:lstStyle/>
          <a:p>
            <a:r>
              <a:rPr lang="en-US" b="1" dirty="0">
                <a:solidFill>
                  <a:srgbClr val="FF0000"/>
                </a:solidFill>
              </a:rPr>
              <a:t>Have I prayed in the name of Jesus without thinking about what that name really means?</a:t>
            </a:r>
          </a:p>
          <a:p>
            <a:r>
              <a:rPr lang="en-US" b="1" dirty="0">
                <a:solidFill>
                  <a:srgbClr val="FF0000"/>
                </a:solidFill>
              </a:rPr>
              <a:t>When I pray in Jesus’ name, do I think about whether my life is a representation of his character and life?</a:t>
            </a:r>
          </a:p>
          <a:p>
            <a:r>
              <a:rPr lang="en-US" b="1" dirty="0">
                <a:solidFill>
                  <a:srgbClr val="FF0000"/>
                </a:solidFill>
              </a:rPr>
              <a:t>Take time right now to worship the lord for all his marvelous attributes. </a:t>
            </a:r>
          </a:p>
          <a:p>
            <a:r>
              <a:rPr lang="en-US" b="1" dirty="0">
                <a:solidFill>
                  <a:srgbClr val="FF0000"/>
                </a:solidFill>
              </a:rPr>
              <a:t>Ask him to forgive you for taking his name lightly. </a:t>
            </a:r>
          </a:p>
          <a:p>
            <a:r>
              <a:rPr lang="en-US" b="1" dirty="0">
                <a:solidFill>
                  <a:srgbClr val="FF0000"/>
                </a:solidFill>
              </a:rPr>
              <a:t>Pray that God will meet your need “in the name of Jesus,” we must pray based on the divine name that is above every name</a:t>
            </a:r>
            <a:r>
              <a:rPr lang="en-US" dirty="0"/>
              <a:t>…..</a:t>
            </a:r>
          </a:p>
        </p:txBody>
      </p:sp>
      <p:pic>
        <p:nvPicPr>
          <p:cNvPr id="9" name="Picture 4" descr="You Anoint My Head With Oil Part 2 - Psalm 23:5 - YouTube">
            <a:extLst>
              <a:ext uri="{FF2B5EF4-FFF2-40B4-BE49-F238E27FC236}">
                <a16:creationId xmlns:a16="http://schemas.microsoft.com/office/drawing/2014/main" id="{2167D28A-02FF-48BC-BCE1-7F47A9A8304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44696" y="1828800"/>
            <a:ext cx="4766869" cy="4284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912656"/>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Droplet</Template>
  <TotalTime>240</TotalTime>
  <Words>632</Words>
  <Application>Microsoft Office PowerPoint</Application>
  <PresentationFormat>Widescreen</PresentationFormat>
  <Paragraphs>47</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Droplet</vt:lpstr>
      <vt:lpstr>PowerPoint Presentation</vt:lpstr>
      <vt:lpstr>Reid Temple’s Mission and values</vt:lpstr>
      <vt:lpstr>PowerPoint Presentation</vt:lpstr>
      <vt:lpstr>The Power of Jesus’ Name</vt:lpstr>
      <vt:lpstr>Course objectives:  the power of Jesus’ name! </vt:lpstr>
      <vt:lpstr>The Word of God…</vt:lpstr>
      <vt:lpstr>Call on the Name of Lord Jesus’ name is the key to heaven</vt:lpstr>
      <vt:lpstr>Testimonial service</vt:lpstr>
      <vt:lpstr>Let’s testify and pray at the Altar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Whitlock</dc:creator>
  <cp:lastModifiedBy>Preston Jacob</cp:lastModifiedBy>
  <cp:revision>11</cp:revision>
  <dcterms:created xsi:type="dcterms:W3CDTF">2023-01-23T23:51:25Z</dcterms:created>
  <dcterms:modified xsi:type="dcterms:W3CDTF">2023-01-25T15:59:45Z</dcterms:modified>
</cp:coreProperties>
</file>