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98" r:id="rId3"/>
    <p:sldId id="256" r:id="rId4"/>
    <p:sldId id="267" r:id="rId5"/>
    <p:sldId id="291" r:id="rId6"/>
    <p:sldId id="292" r:id="rId7"/>
    <p:sldId id="293" r:id="rId8"/>
    <p:sldId id="294" r:id="rId9"/>
    <p:sldId id="295" r:id="rId10"/>
    <p:sldId id="296" r:id="rId11"/>
    <p:sldId id="297" r:id="rId12"/>
    <p:sldId id="299" r:id="rId13"/>
    <p:sldId id="300" r:id="rId14"/>
    <p:sldId id="301" r:id="rId15"/>
    <p:sldId id="303" r:id="rId16"/>
    <p:sldId id="302" r:id="rId17"/>
    <p:sldId id="304" r:id="rId18"/>
    <p:sldId id="305" r:id="rId19"/>
    <p:sldId id="306" r:id="rId20"/>
    <p:sldId id="307" r:id="rId21"/>
    <p:sldId id="30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BF326-86FA-439A-AD4F-4FEA75DFB730}" v="1" dt="2022-09-15T00:41:03.420"/>
    <p1510:client id="{5E62EFE7-96E1-4CDA-951D-F28B1B058B12}" v="1" dt="2022-09-14T23:56:56.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9/30/2022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kLfpT0XZfc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EB0BEB-E9E7-23F5-4E3E-634A2B8B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8" y="-19936"/>
            <a:ext cx="12393038" cy="6946030"/>
          </a:xfrm>
          <a:prstGeom prst="rect">
            <a:avLst/>
          </a:prstGeom>
        </p:spPr>
      </p:pic>
      <p:sp>
        <p:nvSpPr>
          <p:cNvPr id="4" name="TextBox 3">
            <a:extLst>
              <a:ext uri="{FF2B5EF4-FFF2-40B4-BE49-F238E27FC236}">
                <a16:creationId xmlns:a16="http://schemas.microsoft.com/office/drawing/2014/main" id="{08008CDE-2CE5-D483-352F-3ACE7D53B77B}"/>
              </a:ext>
            </a:extLst>
          </p:cNvPr>
          <p:cNvSpPr txBox="1"/>
          <p:nvPr/>
        </p:nvSpPr>
        <p:spPr>
          <a:xfrm>
            <a:off x="35441" y="329058"/>
            <a:ext cx="1202896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w Cen MT" panose="020B0602020104020603"/>
                <a:ea typeface="+mn-ea"/>
                <a:cs typeface="+mn-cs"/>
              </a:rPr>
              <a:t>Building the “BELOVED COMMUNITY”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w Cen MT" panose="020B0602020104020603"/>
                <a:ea typeface="+mn-ea"/>
                <a:cs typeface="+mn-cs"/>
              </a:rPr>
              <a:t>The Vision </a:t>
            </a:r>
          </a:p>
        </p:txBody>
      </p:sp>
      <p:sp>
        <p:nvSpPr>
          <p:cNvPr id="7" name="TextBox 6">
            <a:extLst>
              <a:ext uri="{FF2B5EF4-FFF2-40B4-BE49-F238E27FC236}">
                <a16:creationId xmlns:a16="http://schemas.microsoft.com/office/drawing/2014/main" id="{21CDAB16-2120-BCC8-C198-EEB8218379AD}"/>
              </a:ext>
            </a:extLst>
          </p:cNvPr>
          <p:cNvSpPr txBox="1"/>
          <p:nvPr/>
        </p:nvSpPr>
        <p:spPr>
          <a:xfrm>
            <a:off x="461395" y="1857053"/>
            <a:ext cx="669894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w Cen MT" panose="020B0602020104020603"/>
                <a:ea typeface="+mn-ea"/>
                <a:cs typeface="+mn-cs"/>
              </a:rPr>
              <a:t>Reid Temple AME Church is a Bible Believing, Christ-centered, Family – Integrated, Multigenerational, Culturally aware church, spreading the gospel of Jesus Christ while “Building the Beloved Community”.  </a:t>
            </a:r>
          </a:p>
        </p:txBody>
      </p:sp>
      <p:pic>
        <p:nvPicPr>
          <p:cNvPr id="8" name="Picture 7">
            <a:extLst>
              <a:ext uri="{FF2B5EF4-FFF2-40B4-BE49-F238E27FC236}">
                <a16:creationId xmlns:a16="http://schemas.microsoft.com/office/drawing/2014/main" id="{568C468E-3812-0AE2-F3B9-A5113DA5A6C7}"/>
              </a:ext>
            </a:extLst>
          </p:cNvPr>
          <p:cNvPicPr>
            <a:picLocks noChangeAspect="1"/>
          </p:cNvPicPr>
          <p:nvPr/>
        </p:nvPicPr>
        <p:blipFill rotWithShape="1">
          <a:blip r:embed="rId3">
            <a:extLst>
              <a:ext uri="{28A0092B-C50C-407E-A947-70E740481C1C}">
                <a14:useLocalDpi xmlns:a14="http://schemas.microsoft.com/office/drawing/2010/main" val="0"/>
              </a:ext>
            </a:extLst>
          </a:blip>
          <a:srcRect l="31985" t="17757" r="31977" b="23451"/>
          <a:stretch/>
        </p:blipFill>
        <p:spPr>
          <a:xfrm>
            <a:off x="8147398" y="-1086444"/>
            <a:ext cx="4269007" cy="3917562"/>
          </a:xfrm>
          <a:prstGeom prst="rect">
            <a:avLst/>
          </a:prstGeom>
        </p:spPr>
      </p:pic>
      <p:sp>
        <p:nvSpPr>
          <p:cNvPr id="2" name="Rectangle 1">
            <a:extLst>
              <a:ext uri="{FF2B5EF4-FFF2-40B4-BE49-F238E27FC236}">
                <a16:creationId xmlns:a16="http://schemas.microsoft.com/office/drawing/2014/main" id="{AE635BC7-9341-4A09-AF3F-F9EAEFB4405E}"/>
              </a:ext>
            </a:extLst>
          </p:cNvPr>
          <p:cNvSpPr/>
          <p:nvPr/>
        </p:nvSpPr>
        <p:spPr>
          <a:xfrm>
            <a:off x="1884458" y="5268639"/>
            <a:ext cx="9056536"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w Cen MT" panose="020B0602020104020603"/>
                <a:ea typeface="+mn-ea"/>
                <a:cs typeface="+mn-cs"/>
              </a:rPr>
              <a:t>Rom.8:38 For I am persuaded, that neither death, nor life, nor angels, nor principalities, nor powers, nor things present, nor things to come, Nor height, nor depth, nor any other creature, shall be able to separate us from the love of God, which is in Christ Jesus our Lord.</a:t>
            </a:r>
          </a:p>
        </p:txBody>
      </p:sp>
    </p:spTree>
    <p:extLst>
      <p:ext uri="{BB962C8B-B14F-4D97-AF65-F5344CB8AC3E}">
        <p14:creationId xmlns:p14="http://schemas.microsoft.com/office/powerpoint/2010/main" val="423576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7E57-EB5A-4FE6-8AA4-B92407DBE799}"/>
              </a:ext>
            </a:extLst>
          </p:cNvPr>
          <p:cNvSpPr>
            <a:spLocks noGrp="1"/>
          </p:cNvSpPr>
          <p:nvPr>
            <p:ph type="title"/>
          </p:nvPr>
        </p:nvSpPr>
        <p:spPr>
          <a:xfrm>
            <a:off x="913775" y="618518"/>
            <a:ext cx="10364451" cy="1033302"/>
          </a:xfrm>
        </p:spPr>
        <p:txBody>
          <a:bodyPr>
            <a:normAutofit fontScale="90000"/>
          </a:bodyPr>
          <a:lstStyle/>
          <a:p>
            <a:r>
              <a:rPr lang="en-US"/>
              <a:t>Study questions:</a:t>
            </a:r>
            <a:br>
              <a:rPr lang="en-US"/>
            </a:br>
            <a:endParaRPr lang="en-US"/>
          </a:p>
        </p:txBody>
      </p:sp>
      <p:sp>
        <p:nvSpPr>
          <p:cNvPr id="3" name="Content Placeholder 2">
            <a:extLst>
              <a:ext uri="{FF2B5EF4-FFF2-40B4-BE49-F238E27FC236}">
                <a16:creationId xmlns:a16="http://schemas.microsoft.com/office/drawing/2014/main" id="{78124751-DAB7-4646-BAC2-9E3DCAC18B57}"/>
              </a:ext>
            </a:extLst>
          </p:cNvPr>
          <p:cNvSpPr>
            <a:spLocks noGrp="1"/>
          </p:cNvSpPr>
          <p:nvPr>
            <p:ph sz="quarter" idx="13"/>
          </p:nvPr>
        </p:nvSpPr>
        <p:spPr>
          <a:xfrm>
            <a:off x="538317" y="2109020"/>
            <a:ext cx="8074742" cy="4225412"/>
          </a:xfrm>
        </p:spPr>
        <p:txBody>
          <a:bodyPr/>
          <a:lstStyle/>
          <a:p>
            <a:pPr marL="0" indent="0">
              <a:buNone/>
            </a:pPr>
            <a:r>
              <a:rPr lang="en-US" b="1"/>
              <a:t>What is the real danger of wealth?</a:t>
            </a:r>
          </a:p>
          <a:p>
            <a:pPr marL="0" indent="0">
              <a:buNone/>
            </a:pPr>
            <a:r>
              <a:rPr lang="en-US" b="1">
                <a:solidFill>
                  <a:srgbClr val="FF0000"/>
                </a:solidFill>
              </a:rPr>
              <a:t>1 Timothy 6:10 For the love of money is a root of all kinds of evil. Some people, eager for money, have wandered from the faith and pierced themselves with many griefs.</a:t>
            </a:r>
          </a:p>
          <a:p>
            <a:pPr marL="0" indent="0">
              <a:buNone/>
            </a:pPr>
            <a:r>
              <a:rPr lang="en-US" b="1">
                <a:solidFill>
                  <a:srgbClr val="FF0000"/>
                </a:solidFill>
              </a:rPr>
              <a:t>Mark 12:43 He called his disciples and said to them, “I tell you the truth, this poor widow has put more into the offering box than all the others. 44 For they all gave out of their wealth. But she, out of her poverty, put in what she had to live on, everything she had.”</a:t>
            </a:r>
          </a:p>
          <a:p>
            <a:pPr marL="0" indent="0">
              <a:buNone/>
            </a:pPr>
            <a:endParaRPr lang="en-US" b="1">
              <a:solidFill>
                <a:srgbClr val="FF0000"/>
              </a:solidFill>
            </a:endParaRPr>
          </a:p>
          <a:p>
            <a:pPr marL="0" indent="0">
              <a:buNone/>
            </a:pPr>
            <a:endParaRPr lang="en-US"/>
          </a:p>
        </p:txBody>
      </p:sp>
      <p:pic>
        <p:nvPicPr>
          <p:cNvPr id="4" name="Picture 3">
            <a:extLst>
              <a:ext uri="{FF2B5EF4-FFF2-40B4-BE49-F238E27FC236}">
                <a16:creationId xmlns:a16="http://schemas.microsoft.com/office/drawing/2014/main" id="{DDA6F258-DF8F-4CBB-A3AC-BAD1033CBC1A}"/>
              </a:ext>
            </a:extLst>
          </p:cNvPr>
          <p:cNvPicPr>
            <a:picLocks noChangeAspect="1"/>
          </p:cNvPicPr>
          <p:nvPr/>
        </p:nvPicPr>
        <p:blipFill>
          <a:blip r:embed="rId2"/>
          <a:stretch>
            <a:fillRect/>
          </a:stretch>
        </p:blipFill>
        <p:spPr>
          <a:xfrm>
            <a:off x="8971311" y="2109020"/>
            <a:ext cx="2905125" cy="3810000"/>
          </a:xfrm>
          <a:prstGeom prst="rect">
            <a:avLst/>
          </a:prstGeom>
        </p:spPr>
      </p:pic>
    </p:spTree>
    <p:extLst>
      <p:ext uri="{BB962C8B-B14F-4D97-AF65-F5344CB8AC3E}">
        <p14:creationId xmlns:p14="http://schemas.microsoft.com/office/powerpoint/2010/main" val="421723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3B0B-869D-4A35-A4DD-A43502A85C5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A4A1295-4E65-4C7D-A82D-314F59D95A48}"/>
              </a:ext>
            </a:extLst>
          </p:cNvPr>
          <p:cNvSpPr>
            <a:spLocks noGrp="1"/>
          </p:cNvSpPr>
          <p:nvPr>
            <p:ph sz="quarter" idx="13"/>
          </p:nvPr>
        </p:nvSpPr>
        <p:spPr/>
        <p:txBody>
          <a:bodyPr>
            <a:normAutofit/>
          </a:bodyPr>
          <a:lstStyle/>
          <a:p>
            <a:pPr marL="0" indent="0" algn="ctr">
              <a:buNone/>
            </a:pPr>
            <a:endParaRPr lang="en-US" sz="4400"/>
          </a:p>
          <a:p>
            <a:pPr marL="0" indent="0" algn="ctr">
              <a:buNone/>
            </a:pPr>
            <a:r>
              <a:rPr lang="en-US" sz="4400"/>
              <a:t>Andrea Jackson</a:t>
            </a:r>
          </a:p>
        </p:txBody>
      </p:sp>
    </p:spTree>
    <p:extLst>
      <p:ext uri="{BB962C8B-B14F-4D97-AF65-F5344CB8AC3E}">
        <p14:creationId xmlns:p14="http://schemas.microsoft.com/office/powerpoint/2010/main" val="51516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1"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0">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tangle 3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3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3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AF4DD0AD-A212-AA48-1BCE-1C4EF2D83BEB}"/>
              </a:ext>
            </a:extLst>
          </p:cNvPr>
          <p:cNvSpPr>
            <a:spLocks noGrp="1"/>
          </p:cNvSpPr>
          <p:nvPr>
            <p:ph type="title"/>
          </p:nvPr>
        </p:nvSpPr>
        <p:spPr>
          <a:xfrm>
            <a:off x="641074" y="1419900"/>
            <a:ext cx="2844002" cy="4018201"/>
          </a:xfrm>
        </p:spPr>
        <p:txBody>
          <a:bodyPr vert="horz" lIns="91440" tIns="45720" rIns="91440" bIns="45720" rtlCol="0" anchor="ctr">
            <a:normAutofit/>
          </a:bodyPr>
          <a:lstStyle/>
          <a:p>
            <a:pPr algn="l"/>
            <a:r>
              <a:rPr lang="en-US" sz="4400"/>
              <a:t>DEFINITION OF WEALTH</a:t>
            </a:r>
          </a:p>
        </p:txBody>
      </p:sp>
      <p:sp>
        <p:nvSpPr>
          <p:cNvPr id="3" name="TextBox 2">
            <a:extLst>
              <a:ext uri="{FF2B5EF4-FFF2-40B4-BE49-F238E27FC236}">
                <a16:creationId xmlns:a16="http://schemas.microsoft.com/office/drawing/2014/main" id="{B8B2FBEF-E58A-298C-AA43-400C5B1B08F4}"/>
              </a:ext>
            </a:extLst>
          </p:cNvPr>
          <p:cNvSpPr txBox="1"/>
          <p:nvPr/>
        </p:nvSpPr>
        <p:spPr>
          <a:xfrm>
            <a:off x="4701008" y="1193576"/>
            <a:ext cx="7298734" cy="4470850"/>
          </a:xfrm>
          <a:prstGeom prst="rect">
            <a:avLst/>
          </a:prstGeom>
        </p:spPr>
        <p:txBody>
          <a:bodyPr vert="horz" lIns="91440" tIns="45720" rIns="91440" bIns="45720" rtlCol="0" anchor="ctr">
            <a:noAutofit/>
          </a:bodyPr>
          <a:lstStyle/>
          <a:p>
            <a:pPr defTabSz="914400">
              <a:lnSpc>
                <a:spcPct val="120000"/>
              </a:lnSpc>
              <a:spcAft>
                <a:spcPts val="600"/>
              </a:spcAft>
              <a:buClr>
                <a:schemeClr val="tx1"/>
              </a:buClr>
            </a:pPr>
            <a:r>
              <a:rPr lang="en-US" sz="2400" b="0" i="0" cap="all"/>
              <a:t>What Is Wealth?</a:t>
            </a:r>
          </a:p>
          <a:p>
            <a:pPr indent="-228600" defTabSz="914400">
              <a:lnSpc>
                <a:spcPct val="120000"/>
              </a:lnSpc>
              <a:spcAft>
                <a:spcPts val="600"/>
              </a:spcAft>
              <a:buClr>
                <a:schemeClr val="tx1"/>
              </a:buClr>
              <a:buFont typeface="Arial" panose="020B0604020202020204" pitchFamily="34" charset="0"/>
              <a:buChar char="•"/>
            </a:pPr>
            <a:endParaRPr lang="en-US" sz="2400" b="0" i="0" cap="all"/>
          </a:p>
          <a:p>
            <a:pPr defTabSz="914400">
              <a:lnSpc>
                <a:spcPct val="120000"/>
              </a:lnSpc>
              <a:spcAft>
                <a:spcPts val="600"/>
              </a:spcAft>
              <a:buClr>
                <a:schemeClr val="tx1"/>
              </a:buClr>
            </a:pPr>
            <a:r>
              <a:rPr lang="en-US" sz="2400" b="0" i="0" cap="all"/>
              <a:t>Wealth </a:t>
            </a:r>
            <a:r>
              <a:rPr lang="en-US" sz="2400" b="1" i="0" cap="all"/>
              <a:t>measures the value of assets of worth owned by a person, community, company, or country</a:t>
            </a:r>
            <a:r>
              <a:rPr lang="en-US" sz="2400" b="0" i="0" cap="all"/>
              <a:t>. Wealth is determined by taking the value of all physical and intangible assets owned, then subtracting all debts. </a:t>
            </a:r>
            <a:endParaRPr lang="en-US" sz="2400" cap="all"/>
          </a:p>
        </p:txBody>
      </p:sp>
      <p:pic>
        <p:nvPicPr>
          <p:cNvPr id="46" name="Picture 3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54318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3" name="Picture 1032">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The 4 Types Of Wealth: How To Achieve Them (With Examples)">
            <a:extLst>
              <a:ext uri="{FF2B5EF4-FFF2-40B4-BE49-F238E27FC236}">
                <a16:creationId xmlns:a16="http://schemas.microsoft.com/office/drawing/2014/main" id="{2F7E4F70-C148-2A1B-07A8-E3A9D082FC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38628" y="965201"/>
            <a:ext cx="4714743" cy="491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4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8" descr="Chart, bar chart, funnel chart&#10;&#10;Description automatically generated">
            <a:extLst>
              <a:ext uri="{FF2B5EF4-FFF2-40B4-BE49-F238E27FC236}">
                <a16:creationId xmlns:a16="http://schemas.microsoft.com/office/drawing/2014/main" id="{96815D13-9277-2474-F849-520CE8AC091E}"/>
              </a:ext>
            </a:extLst>
          </p:cNvPr>
          <p:cNvPicPr>
            <a:picLocks noChangeAspect="1"/>
          </p:cNvPicPr>
          <p:nvPr/>
        </p:nvPicPr>
        <p:blipFill>
          <a:blip r:embed="rId2"/>
          <a:stretch>
            <a:fillRect/>
          </a:stretch>
        </p:blipFill>
        <p:spPr>
          <a:xfrm>
            <a:off x="2385392" y="198784"/>
            <a:ext cx="6294782" cy="6347790"/>
          </a:xfrm>
          <a:prstGeom prst="rect">
            <a:avLst/>
          </a:prstGeom>
        </p:spPr>
      </p:pic>
      <p:pic>
        <p:nvPicPr>
          <p:cNvPr id="9" name="Picture 8">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043035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47155C6E-91BF-431D-9052-685726DFE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929B92EA-70A3-4CD0-A35F-D144D7F0F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10" descr="Chart, line chart&#10;&#10;Description automatically generated">
            <a:extLst>
              <a:ext uri="{FF2B5EF4-FFF2-40B4-BE49-F238E27FC236}">
                <a16:creationId xmlns:a16="http://schemas.microsoft.com/office/drawing/2014/main" id="{C2A3F496-FB91-308D-4CA2-CDA8197CA245}"/>
              </a:ext>
            </a:extLst>
          </p:cNvPr>
          <p:cNvPicPr>
            <a:picLocks noChangeAspect="1"/>
          </p:cNvPicPr>
          <p:nvPr/>
        </p:nvPicPr>
        <p:blipFill>
          <a:blip r:embed="rId2"/>
          <a:stretch>
            <a:fillRect/>
          </a:stretch>
        </p:blipFill>
        <p:spPr>
          <a:xfrm>
            <a:off x="1881744" y="372626"/>
            <a:ext cx="8428511" cy="6005314"/>
          </a:xfrm>
          <a:prstGeom prst="rect">
            <a:avLst/>
          </a:prstGeom>
        </p:spPr>
      </p:pic>
    </p:spTree>
    <p:extLst>
      <p:ext uri="{BB962C8B-B14F-4D97-AF65-F5344CB8AC3E}">
        <p14:creationId xmlns:p14="http://schemas.microsoft.com/office/powerpoint/2010/main" val="187747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422C-36F9-325D-CA50-269C5759C316}"/>
              </a:ext>
            </a:extLst>
          </p:cNvPr>
          <p:cNvSpPr>
            <a:spLocks noGrp="1"/>
          </p:cNvSpPr>
          <p:nvPr>
            <p:ph type="title"/>
          </p:nvPr>
        </p:nvSpPr>
        <p:spPr>
          <a:xfrm>
            <a:off x="1096655" y="-98936"/>
            <a:ext cx="10364451" cy="1596177"/>
          </a:xfrm>
        </p:spPr>
        <p:txBody>
          <a:bodyPr/>
          <a:lstStyle/>
          <a:p>
            <a:r>
              <a:rPr lang="en-US"/>
              <a:t>Assets-liabilities=net worth</a:t>
            </a:r>
          </a:p>
        </p:txBody>
      </p:sp>
      <p:pic>
        <p:nvPicPr>
          <p:cNvPr id="3074" name="Picture 2" descr="How to Calculate Your Net Worth">
            <a:extLst>
              <a:ext uri="{FF2B5EF4-FFF2-40B4-BE49-F238E27FC236}">
                <a16:creationId xmlns:a16="http://schemas.microsoft.com/office/drawing/2014/main" id="{6C418058-D712-1A6F-178A-0BBDD0E6D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384" y="1121490"/>
            <a:ext cx="975360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2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0718-F348-A1DA-1138-FD9475E349F7}"/>
              </a:ext>
            </a:extLst>
          </p:cNvPr>
          <p:cNvSpPr>
            <a:spLocks noGrp="1"/>
          </p:cNvSpPr>
          <p:nvPr>
            <p:ph type="title"/>
          </p:nvPr>
        </p:nvSpPr>
        <p:spPr/>
        <p:txBody>
          <a:bodyPr/>
          <a:lstStyle/>
          <a:p>
            <a:r>
              <a:rPr lang="en-US" b="0" i="0">
                <a:solidFill>
                  <a:srgbClr val="151515"/>
                </a:solidFill>
                <a:effectLst/>
                <a:latin typeface="+mn-lt"/>
              </a:rPr>
              <a:t>7 best ways to increase your net worth</a:t>
            </a:r>
            <a:br>
              <a:rPr lang="en-US" b="0" i="0">
                <a:solidFill>
                  <a:srgbClr val="151515"/>
                </a:solidFill>
                <a:effectLst/>
                <a:latin typeface="+mn-lt"/>
              </a:rPr>
            </a:br>
            <a:endParaRPr lang="en-US">
              <a:latin typeface="+mn-lt"/>
            </a:endParaRPr>
          </a:p>
        </p:txBody>
      </p:sp>
      <p:sp>
        <p:nvSpPr>
          <p:cNvPr id="3" name="TextBox 2">
            <a:extLst>
              <a:ext uri="{FF2B5EF4-FFF2-40B4-BE49-F238E27FC236}">
                <a16:creationId xmlns:a16="http://schemas.microsoft.com/office/drawing/2014/main" id="{BF8645F3-06A0-B967-63BA-2AF15594A664}"/>
              </a:ext>
            </a:extLst>
          </p:cNvPr>
          <p:cNvSpPr txBox="1"/>
          <p:nvPr/>
        </p:nvSpPr>
        <p:spPr>
          <a:xfrm>
            <a:off x="649356" y="1789042"/>
            <a:ext cx="9872869" cy="4247317"/>
          </a:xfrm>
          <a:prstGeom prst="rect">
            <a:avLst/>
          </a:prstGeom>
          <a:noFill/>
        </p:spPr>
        <p:txBody>
          <a:bodyPr wrap="square" rtlCol="0">
            <a:spAutoFit/>
          </a:bodyPr>
          <a:lstStyle/>
          <a:p>
            <a:pPr algn="l">
              <a:buFont typeface="+mj-lt"/>
              <a:buAutoNum type="arabicPeriod"/>
            </a:pPr>
            <a:r>
              <a:rPr lang="en-US" sz="3600" b="0" i="0">
                <a:solidFill>
                  <a:srgbClr val="202124"/>
                </a:solidFill>
                <a:effectLst/>
              </a:rPr>
              <a:t>  Boost your retirement contributions</a:t>
            </a:r>
          </a:p>
          <a:p>
            <a:pPr algn="l">
              <a:buFont typeface="+mj-lt"/>
              <a:buAutoNum type="arabicPeriod"/>
            </a:pPr>
            <a:r>
              <a:rPr lang="en-US" sz="3600" b="0" i="0">
                <a:solidFill>
                  <a:srgbClr val="202124"/>
                </a:solidFill>
                <a:effectLst/>
              </a:rPr>
              <a:t>  Trim your expenses </a:t>
            </a:r>
          </a:p>
          <a:p>
            <a:pPr algn="l">
              <a:buFont typeface="+mj-lt"/>
              <a:buAutoNum type="arabicPeriod"/>
            </a:pPr>
            <a:r>
              <a:rPr lang="en-US" sz="3600" b="0" i="0">
                <a:solidFill>
                  <a:srgbClr val="202124"/>
                </a:solidFill>
                <a:effectLst/>
              </a:rPr>
              <a:t>  Pay off debt ***</a:t>
            </a:r>
          </a:p>
          <a:p>
            <a:pPr algn="l">
              <a:buFont typeface="+mj-lt"/>
              <a:buAutoNum type="arabicPeriod"/>
            </a:pPr>
            <a:r>
              <a:rPr lang="en-US" sz="3600" b="0" i="0">
                <a:solidFill>
                  <a:srgbClr val="202124"/>
                </a:solidFill>
                <a:effectLst/>
              </a:rPr>
              <a:t>  Save for emergencies</a:t>
            </a:r>
          </a:p>
          <a:p>
            <a:pPr algn="l">
              <a:buFont typeface="+mj-lt"/>
              <a:buAutoNum type="arabicPeriod"/>
            </a:pPr>
            <a:r>
              <a:rPr lang="en-US" sz="3600" b="0" i="0">
                <a:solidFill>
                  <a:srgbClr val="202124"/>
                </a:solidFill>
                <a:effectLst/>
              </a:rPr>
              <a:t>  Renegotiate/consolidate loans</a:t>
            </a:r>
          </a:p>
          <a:p>
            <a:pPr algn="l">
              <a:buFont typeface="+mj-lt"/>
              <a:buAutoNum type="arabicPeriod"/>
            </a:pPr>
            <a:r>
              <a:rPr lang="en-US" sz="3600" b="0" i="0">
                <a:solidFill>
                  <a:srgbClr val="202124"/>
                </a:solidFill>
                <a:effectLst/>
              </a:rPr>
              <a:t>  Keep your cars for as long as possible </a:t>
            </a:r>
          </a:p>
          <a:p>
            <a:pPr algn="l">
              <a:buFont typeface="+mj-lt"/>
              <a:buAutoNum type="arabicPeriod"/>
            </a:pPr>
            <a:r>
              <a:rPr lang="en-US" sz="3600" b="0" i="0">
                <a:solidFill>
                  <a:srgbClr val="202124"/>
                </a:solidFill>
                <a:effectLst/>
              </a:rPr>
              <a:t>  Increase income</a:t>
            </a:r>
          </a:p>
          <a:p>
            <a:endParaRPr lang="en-US"/>
          </a:p>
        </p:txBody>
      </p:sp>
    </p:spTree>
    <p:extLst>
      <p:ext uri="{BB962C8B-B14F-4D97-AF65-F5344CB8AC3E}">
        <p14:creationId xmlns:p14="http://schemas.microsoft.com/office/powerpoint/2010/main" val="398198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25E5-2FDD-BBB7-3CB6-346D229D7BD9}"/>
              </a:ext>
            </a:extLst>
          </p:cNvPr>
          <p:cNvSpPr>
            <a:spLocks noGrp="1"/>
          </p:cNvSpPr>
          <p:nvPr>
            <p:ph type="title"/>
          </p:nvPr>
        </p:nvSpPr>
        <p:spPr>
          <a:xfrm>
            <a:off x="913774" y="0"/>
            <a:ext cx="10364451" cy="1596177"/>
          </a:xfrm>
        </p:spPr>
        <p:txBody>
          <a:bodyPr/>
          <a:lstStyle/>
          <a:p>
            <a:r>
              <a:rPr lang="en-US"/>
              <a:t>Actual debt elimination plan</a:t>
            </a:r>
          </a:p>
        </p:txBody>
      </p:sp>
      <p:pic>
        <p:nvPicPr>
          <p:cNvPr id="4" name="Picture 3">
            <a:extLst>
              <a:ext uri="{FF2B5EF4-FFF2-40B4-BE49-F238E27FC236}">
                <a16:creationId xmlns:a16="http://schemas.microsoft.com/office/drawing/2014/main" id="{4B18A1EC-3039-A84A-26CE-271E0ECD7EBB}"/>
              </a:ext>
            </a:extLst>
          </p:cNvPr>
          <p:cNvPicPr>
            <a:picLocks noChangeAspect="1"/>
          </p:cNvPicPr>
          <p:nvPr/>
        </p:nvPicPr>
        <p:blipFill rotWithShape="1">
          <a:blip r:embed="rId2"/>
          <a:srcRect l="5326" t="18516" r="19456" b="11865"/>
          <a:stretch/>
        </p:blipFill>
        <p:spPr>
          <a:xfrm>
            <a:off x="1053234" y="1126433"/>
            <a:ext cx="10085530" cy="5248221"/>
          </a:xfrm>
          <a:prstGeom prst="rect">
            <a:avLst/>
          </a:prstGeom>
        </p:spPr>
      </p:pic>
    </p:spTree>
    <p:extLst>
      <p:ext uri="{BB962C8B-B14F-4D97-AF65-F5344CB8AC3E}">
        <p14:creationId xmlns:p14="http://schemas.microsoft.com/office/powerpoint/2010/main" val="342812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D7B30F5-73D0-CF1E-9ACF-8928CAA68A3F}"/>
              </a:ext>
            </a:extLst>
          </p:cNvPr>
          <p:cNvGrpSpPr/>
          <p:nvPr/>
        </p:nvGrpSpPr>
        <p:grpSpPr>
          <a:xfrm>
            <a:off x="1669773" y="9939"/>
            <a:ext cx="9223513" cy="6589645"/>
            <a:chOff x="1669773" y="9939"/>
            <a:chExt cx="9223513" cy="6589645"/>
          </a:xfrm>
        </p:grpSpPr>
        <p:pic>
          <p:nvPicPr>
            <p:cNvPr id="3" name="Picture 2">
              <a:extLst>
                <a:ext uri="{FF2B5EF4-FFF2-40B4-BE49-F238E27FC236}">
                  <a16:creationId xmlns:a16="http://schemas.microsoft.com/office/drawing/2014/main" id="{1040D98F-95C7-1FDC-4ABA-45F3D5FBB00F}"/>
                </a:ext>
              </a:extLst>
            </p:cNvPr>
            <p:cNvPicPr>
              <a:picLocks noChangeAspect="1"/>
            </p:cNvPicPr>
            <p:nvPr/>
          </p:nvPicPr>
          <p:blipFill rotWithShape="1">
            <a:blip r:embed="rId2"/>
            <a:srcRect l="4457" t="19309" r="19890" b="9352"/>
            <a:stretch/>
          </p:blipFill>
          <p:spPr>
            <a:xfrm>
              <a:off x="1669773" y="9939"/>
              <a:ext cx="9223513" cy="4890053"/>
            </a:xfrm>
            <a:prstGeom prst="rect">
              <a:avLst/>
            </a:prstGeom>
          </p:spPr>
        </p:pic>
        <p:pic>
          <p:nvPicPr>
            <p:cNvPr id="5" name="Picture 4">
              <a:extLst>
                <a:ext uri="{FF2B5EF4-FFF2-40B4-BE49-F238E27FC236}">
                  <a16:creationId xmlns:a16="http://schemas.microsoft.com/office/drawing/2014/main" id="{4233CFD8-B45B-5BF1-FA56-26B35FEA2597}"/>
                </a:ext>
              </a:extLst>
            </p:cNvPr>
            <p:cNvPicPr>
              <a:picLocks noChangeAspect="1"/>
            </p:cNvPicPr>
            <p:nvPr/>
          </p:nvPicPr>
          <p:blipFill rotWithShape="1">
            <a:blip r:embed="rId3"/>
            <a:srcRect l="6086" t="41760" r="20435" b="25567"/>
            <a:stretch/>
          </p:blipFill>
          <p:spPr>
            <a:xfrm>
              <a:off x="1855301" y="4359966"/>
              <a:ext cx="8958471" cy="2239618"/>
            </a:xfrm>
            <a:prstGeom prst="rect">
              <a:avLst/>
            </a:prstGeom>
          </p:spPr>
        </p:pic>
      </p:grpSp>
    </p:spTree>
    <p:extLst>
      <p:ext uri="{BB962C8B-B14F-4D97-AF65-F5344CB8AC3E}">
        <p14:creationId xmlns:p14="http://schemas.microsoft.com/office/powerpoint/2010/main" val="178792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CCB9F50-F6EF-42F3-86CD-8D9DBC288203}"/>
              </a:ext>
            </a:extLst>
          </p:cNvPr>
          <p:cNvPicPr>
            <a:picLocks noGrp="1" noChangeAspect="1"/>
          </p:cNvPicPr>
          <p:nvPr>
            <p:ph sz="quarter" idx="13"/>
          </p:nvPr>
        </p:nvPicPr>
        <p:blipFill>
          <a:blip r:embed="rId2"/>
          <a:stretch>
            <a:fillRect/>
          </a:stretch>
        </p:blipFill>
        <p:spPr>
          <a:xfrm>
            <a:off x="5759245" y="1504334"/>
            <a:ext cx="5687961" cy="4240161"/>
          </a:xfrm>
        </p:spPr>
      </p:pic>
      <p:sp>
        <p:nvSpPr>
          <p:cNvPr id="5" name="Text Placeholder 4">
            <a:extLst>
              <a:ext uri="{FF2B5EF4-FFF2-40B4-BE49-F238E27FC236}">
                <a16:creationId xmlns:a16="http://schemas.microsoft.com/office/drawing/2014/main" id="{1CF87050-C8F8-42CB-B601-991CBFCCA1E8}"/>
              </a:ext>
            </a:extLst>
          </p:cNvPr>
          <p:cNvSpPr>
            <a:spLocks noGrp="1"/>
          </p:cNvSpPr>
          <p:nvPr>
            <p:ph type="body" sz="half" idx="2"/>
          </p:nvPr>
        </p:nvSpPr>
        <p:spPr>
          <a:xfrm>
            <a:off x="420329" y="1621225"/>
            <a:ext cx="5206181" cy="4123271"/>
          </a:xfrm>
        </p:spPr>
        <p:txBody>
          <a:bodyPr>
            <a:normAutofit fontScale="92500" lnSpcReduction="20000"/>
          </a:bodyPr>
          <a:lstStyle/>
          <a:p>
            <a:r>
              <a:rPr lang="en-US" sz="1900" b="1"/>
              <a:t>1. The Widow’s Wealth - 9/14</a:t>
            </a:r>
          </a:p>
          <a:p>
            <a:r>
              <a:rPr lang="en-US" sz="1900" b="1"/>
              <a:t>2. God's Will in Finances - 9-21</a:t>
            </a:r>
          </a:p>
          <a:p>
            <a:r>
              <a:rPr lang="en-US" sz="1900" b="1"/>
              <a:t>3. The Perils of Money- 9/28</a:t>
            </a:r>
          </a:p>
          <a:p>
            <a:r>
              <a:rPr lang="en-US" sz="1900" b="1"/>
              <a:t>4. Release from Financial Slavery - 10/5</a:t>
            </a:r>
          </a:p>
          <a:p>
            <a:r>
              <a:rPr lang="en-US" sz="1900" b="1"/>
              <a:t>5. Financial Planning - God's Way (Part 1)- 10/12</a:t>
            </a:r>
          </a:p>
          <a:p>
            <a:r>
              <a:rPr lang="en-US" sz="1900" b="1"/>
              <a:t>6. Financial Planning - God's Way (Part 2) - 10/19</a:t>
            </a:r>
          </a:p>
          <a:p>
            <a:r>
              <a:rPr lang="en-US" sz="1900" b="1"/>
              <a:t>7. God's Wants You to Prosper - 10/26</a:t>
            </a:r>
          </a:p>
          <a:p>
            <a:r>
              <a:rPr lang="en-US" sz="1900" b="1"/>
              <a:t>8. Sharing God's Plan with the Next Generation- 11/2</a:t>
            </a:r>
          </a:p>
          <a:p>
            <a:endParaRPr lang="en-US"/>
          </a:p>
        </p:txBody>
      </p:sp>
    </p:spTree>
    <p:extLst>
      <p:ext uri="{BB962C8B-B14F-4D97-AF65-F5344CB8AC3E}">
        <p14:creationId xmlns:p14="http://schemas.microsoft.com/office/powerpoint/2010/main" val="2567056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B805D8-8897-E2F6-CDF8-1B49299A78F4}"/>
              </a:ext>
            </a:extLst>
          </p:cNvPr>
          <p:cNvPicPr>
            <a:picLocks noChangeAspect="1"/>
          </p:cNvPicPr>
          <p:nvPr/>
        </p:nvPicPr>
        <p:blipFill rotWithShape="1">
          <a:blip r:embed="rId2"/>
          <a:srcRect t="23175" r="57717" b="12832"/>
          <a:stretch/>
        </p:blipFill>
        <p:spPr>
          <a:xfrm>
            <a:off x="2637803" y="484993"/>
            <a:ext cx="6916393" cy="5888014"/>
          </a:xfrm>
          <a:prstGeom prst="rect">
            <a:avLst/>
          </a:prstGeom>
        </p:spPr>
      </p:pic>
      <p:pic>
        <p:nvPicPr>
          <p:cNvPr id="10" name="Picture 9">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988266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BECDBB2-914C-44DE-B171-6F7946196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1D5C6008-3DE6-42B7-AED2-68544F325B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Graphical user interface&#10;&#10;Description automatically generated">
            <a:extLst>
              <a:ext uri="{FF2B5EF4-FFF2-40B4-BE49-F238E27FC236}">
                <a16:creationId xmlns:a16="http://schemas.microsoft.com/office/drawing/2014/main" id="{A8A8CCFF-BFD2-9B41-8384-1F1EE9D4E3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65" b="22932"/>
          <a:stretch/>
        </p:blipFill>
        <p:spPr bwMode="auto">
          <a:xfrm>
            <a:off x="-197581" y="10"/>
            <a:ext cx="12389581"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D09915C-7FC3-45EF-BDD0-6393ACE446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97584" y="-2"/>
            <a:ext cx="12192000" cy="6858000"/>
          </a:xfrm>
          <a:prstGeom prst="rect">
            <a:avLst/>
          </a:prstGeom>
        </p:spPr>
      </p:pic>
    </p:spTree>
    <p:extLst>
      <p:ext uri="{BB962C8B-B14F-4D97-AF65-F5344CB8AC3E}">
        <p14:creationId xmlns:p14="http://schemas.microsoft.com/office/powerpoint/2010/main" val="316570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5707-064B-4DE8-BB17-C2947EE9EB83}"/>
              </a:ext>
            </a:extLst>
          </p:cNvPr>
          <p:cNvSpPr>
            <a:spLocks noGrp="1"/>
          </p:cNvSpPr>
          <p:nvPr>
            <p:ph type="ctrTitle"/>
          </p:nvPr>
        </p:nvSpPr>
        <p:spPr>
          <a:xfrm>
            <a:off x="1832128" y="1600201"/>
            <a:ext cx="8689976" cy="1199533"/>
          </a:xfrm>
        </p:spPr>
        <p:txBody>
          <a:bodyPr>
            <a:normAutofit/>
          </a:bodyPr>
          <a:lstStyle/>
          <a:p>
            <a:r>
              <a:rPr lang="en-US"/>
              <a:t>“</a:t>
            </a:r>
            <a:r>
              <a:rPr lang="en-US" b="1"/>
              <a:t>The Widow’s wealth</a:t>
            </a:r>
            <a:r>
              <a:rPr lang="en-US"/>
              <a:t>” </a:t>
            </a:r>
          </a:p>
        </p:txBody>
      </p:sp>
      <p:sp>
        <p:nvSpPr>
          <p:cNvPr id="3" name="Subtitle 2">
            <a:extLst>
              <a:ext uri="{FF2B5EF4-FFF2-40B4-BE49-F238E27FC236}">
                <a16:creationId xmlns:a16="http://schemas.microsoft.com/office/drawing/2014/main" id="{282FD0C4-6507-4F9C-8CD8-362E56E4650B}"/>
              </a:ext>
            </a:extLst>
          </p:cNvPr>
          <p:cNvSpPr>
            <a:spLocks noGrp="1"/>
          </p:cNvSpPr>
          <p:nvPr>
            <p:ph type="subTitle" idx="1"/>
          </p:nvPr>
        </p:nvSpPr>
        <p:spPr>
          <a:xfrm>
            <a:off x="1751012" y="3134033"/>
            <a:ext cx="8689976" cy="1364226"/>
          </a:xfrm>
        </p:spPr>
        <p:txBody>
          <a:bodyPr/>
          <a:lstStyle/>
          <a:p>
            <a:r>
              <a:rPr lang="en-US"/>
              <a:t>Dr. Mark E. Whitlock, Jr. </a:t>
            </a:r>
          </a:p>
          <a:p>
            <a:r>
              <a:rPr lang="en-US"/>
              <a:t>Andrea Jackson, Financial planner</a:t>
            </a:r>
          </a:p>
        </p:txBody>
      </p:sp>
    </p:spTree>
    <p:extLst>
      <p:ext uri="{BB962C8B-B14F-4D97-AF65-F5344CB8AC3E}">
        <p14:creationId xmlns:p14="http://schemas.microsoft.com/office/powerpoint/2010/main" val="257612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F263-9BDF-4574-ADF8-A5DD3AA18B36}"/>
              </a:ext>
            </a:extLst>
          </p:cNvPr>
          <p:cNvSpPr>
            <a:spLocks noGrp="1"/>
          </p:cNvSpPr>
          <p:nvPr>
            <p:ph type="title"/>
          </p:nvPr>
        </p:nvSpPr>
        <p:spPr/>
        <p:txBody>
          <a:bodyPr/>
          <a:lstStyle/>
          <a:p>
            <a:r>
              <a:rPr lang="en-US"/>
              <a:t>Course objectives: </a:t>
            </a:r>
            <a:br>
              <a:rPr lang="en-US"/>
            </a:br>
            <a:r>
              <a:rPr lang="en-US"/>
              <a:t>Consecrate Yourself! </a:t>
            </a:r>
          </a:p>
        </p:txBody>
      </p:sp>
      <p:sp>
        <p:nvSpPr>
          <p:cNvPr id="3" name="Content Placeholder 2">
            <a:extLst>
              <a:ext uri="{FF2B5EF4-FFF2-40B4-BE49-F238E27FC236}">
                <a16:creationId xmlns:a16="http://schemas.microsoft.com/office/drawing/2014/main" id="{76B5E698-64FC-4B51-998D-078E0AA8A574}"/>
              </a:ext>
            </a:extLst>
          </p:cNvPr>
          <p:cNvSpPr>
            <a:spLocks noGrp="1"/>
          </p:cNvSpPr>
          <p:nvPr>
            <p:ph sz="quarter" idx="13"/>
          </p:nvPr>
        </p:nvSpPr>
        <p:spPr/>
        <p:txBody>
          <a:bodyPr>
            <a:normAutofit fontScale="92500" lnSpcReduction="20000"/>
          </a:bodyPr>
          <a:lstStyle/>
          <a:p>
            <a:pPr marL="514350" indent="-514350">
              <a:buAutoNum type="romanUcPeriod"/>
            </a:pPr>
            <a:r>
              <a:rPr lang="en-US"/>
              <a:t>Prayer </a:t>
            </a:r>
          </a:p>
          <a:p>
            <a:pPr marL="514350" indent="-514350">
              <a:buAutoNum type="romanUcPeriod"/>
            </a:pPr>
            <a:r>
              <a:rPr lang="en-US"/>
              <a:t>introduction to the lesson and video</a:t>
            </a:r>
          </a:p>
          <a:p>
            <a:pPr marL="514350" indent="-514350">
              <a:buAutoNum type="romanUcPeriod"/>
            </a:pPr>
            <a:r>
              <a:rPr lang="en-US" b="1" i="1">
                <a:solidFill>
                  <a:srgbClr val="FF0000"/>
                </a:solidFill>
              </a:rPr>
              <a:t>Scriptures – Mark 12:38-44</a:t>
            </a:r>
          </a:p>
          <a:p>
            <a:pPr marL="514350" indent="-514350">
              <a:buAutoNum type="romanUcPeriod"/>
            </a:pPr>
            <a:r>
              <a:rPr lang="en-US"/>
              <a:t>Biblical Commentary</a:t>
            </a:r>
          </a:p>
          <a:p>
            <a:pPr marL="514350" indent="-514350">
              <a:buAutoNum type="romanUcPeriod"/>
            </a:pPr>
            <a:r>
              <a:rPr lang="en-US"/>
              <a:t>What is Wealth?</a:t>
            </a:r>
          </a:p>
          <a:p>
            <a:pPr marL="514350" indent="-514350">
              <a:buAutoNum type="romanUcPeriod"/>
            </a:pPr>
            <a:r>
              <a:rPr lang="en-US"/>
              <a:t>Study Questions </a:t>
            </a:r>
          </a:p>
          <a:p>
            <a:pPr marL="514350" indent="-514350">
              <a:buAutoNum type="romanUcPeriod"/>
            </a:pPr>
            <a:r>
              <a:rPr lang="en-US"/>
              <a:t>Application of the text – Andrea Jackson</a:t>
            </a:r>
          </a:p>
          <a:p>
            <a:pPr marL="514350" indent="-514350">
              <a:buAutoNum type="romanUcPeriod"/>
            </a:pPr>
            <a:r>
              <a:rPr lang="en-US"/>
              <a:t>Questions, comments, and answers</a:t>
            </a:r>
          </a:p>
          <a:p>
            <a:pPr marL="0" indent="0">
              <a:buNone/>
            </a:pPr>
            <a:endParaRPr lang="en-US"/>
          </a:p>
        </p:txBody>
      </p:sp>
      <p:pic>
        <p:nvPicPr>
          <p:cNvPr id="3074" name="Picture 2" descr="Creating a Productive Meeting Agenda | Virtual Meeting Management">
            <a:extLst>
              <a:ext uri="{FF2B5EF4-FFF2-40B4-BE49-F238E27FC236}">
                <a16:creationId xmlns:a16="http://schemas.microsoft.com/office/drawing/2014/main" id="{ED55BD85-F295-47BA-B2CB-7CED1EC03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320" y="2045615"/>
            <a:ext cx="4696387" cy="428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5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B4F-EE00-413A-808F-412F1163AACE}"/>
              </a:ext>
            </a:extLst>
          </p:cNvPr>
          <p:cNvSpPr>
            <a:spLocks noGrp="1"/>
          </p:cNvSpPr>
          <p:nvPr>
            <p:ph type="title"/>
          </p:nvPr>
        </p:nvSpPr>
        <p:spPr/>
        <p:txBody>
          <a:bodyPr/>
          <a:lstStyle/>
          <a:p>
            <a:r>
              <a:rPr lang="en-US"/>
              <a:t>Introduction to the lesson and video!</a:t>
            </a:r>
          </a:p>
        </p:txBody>
      </p:sp>
      <p:sp>
        <p:nvSpPr>
          <p:cNvPr id="3" name="Content Placeholder 2">
            <a:extLst>
              <a:ext uri="{FF2B5EF4-FFF2-40B4-BE49-F238E27FC236}">
                <a16:creationId xmlns:a16="http://schemas.microsoft.com/office/drawing/2014/main" id="{2FA67AE8-B968-420E-8D38-5D701438925A}"/>
              </a:ext>
            </a:extLst>
          </p:cNvPr>
          <p:cNvSpPr>
            <a:spLocks noGrp="1"/>
          </p:cNvSpPr>
          <p:nvPr>
            <p:ph sz="quarter" idx="13"/>
          </p:nvPr>
        </p:nvSpPr>
        <p:spPr>
          <a:xfrm>
            <a:off x="913775" y="2309672"/>
            <a:ext cx="6806778" cy="3509808"/>
          </a:xfrm>
        </p:spPr>
        <p:txBody>
          <a:bodyPr>
            <a:normAutofit/>
          </a:bodyPr>
          <a:lstStyle/>
          <a:p>
            <a:pPr marL="514350" indent="-514350">
              <a:buAutoNum type="romanLcPeriod"/>
            </a:pPr>
            <a:r>
              <a:rPr lang="en-US" sz="2400"/>
              <a:t>This is not about a prosperity gospel</a:t>
            </a:r>
          </a:p>
          <a:p>
            <a:pPr marL="514350" indent="-514350">
              <a:buAutoNum type="romanLcPeriod"/>
            </a:pPr>
            <a:r>
              <a:rPr lang="en-US" sz="2400"/>
              <a:t>This is about trusting God with everything.</a:t>
            </a:r>
          </a:p>
          <a:p>
            <a:pPr marL="514350" indent="-514350">
              <a:buAutoNum type="romanLcPeriod"/>
            </a:pPr>
            <a:r>
              <a:rPr lang="en-US" sz="2400"/>
              <a:t>The widow’s Wealth! </a:t>
            </a:r>
          </a:p>
          <a:p>
            <a:pPr marL="514350" indent="-514350">
              <a:buAutoNum type="romanLcPeriod"/>
            </a:pPr>
            <a:r>
              <a:rPr lang="en-US" sz="2400"/>
              <a:t>Video: </a:t>
            </a:r>
            <a:r>
              <a:rPr lang="en-US" sz="2400">
                <a:hlinkClick r:id="rId2"/>
              </a:rPr>
              <a:t>https://youtu.be/kLfpT0XZfcY</a:t>
            </a: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0" indent="0">
              <a:buNone/>
            </a:pPr>
            <a:endParaRPr lang="en-US" sz="2400"/>
          </a:p>
          <a:p>
            <a:pPr marL="514350" indent="-514350">
              <a:buAutoNum type="romanLcPeriod"/>
            </a:pPr>
            <a:endParaRPr lang="en-US" sz="2400"/>
          </a:p>
          <a:p>
            <a:pPr marL="514350" indent="-514350">
              <a:buAutoNum type="romanLcPeriod"/>
            </a:pPr>
            <a:endParaRPr lang="en-US"/>
          </a:p>
        </p:txBody>
      </p:sp>
      <p:pic>
        <p:nvPicPr>
          <p:cNvPr id="6" name="Picture 5">
            <a:extLst>
              <a:ext uri="{FF2B5EF4-FFF2-40B4-BE49-F238E27FC236}">
                <a16:creationId xmlns:a16="http://schemas.microsoft.com/office/drawing/2014/main" id="{C4DF593F-C043-4FEE-8EFE-EB37601DB74F}"/>
              </a:ext>
            </a:extLst>
          </p:cNvPr>
          <p:cNvPicPr>
            <a:picLocks noChangeAspect="1"/>
          </p:cNvPicPr>
          <p:nvPr/>
        </p:nvPicPr>
        <p:blipFill>
          <a:blip r:embed="rId3"/>
          <a:stretch>
            <a:fillRect/>
          </a:stretch>
        </p:blipFill>
        <p:spPr>
          <a:xfrm>
            <a:off x="8522263" y="2069691"/>
            <a:ext cx="2905125" cy="3810000"/>
          </a:xfrm>
          <a:prstGeom prst="rect">
            <a:avLst/>
          </a:prstGeom>
        </p:spPr>
      </p:pic>
    </p:spTree>
    <p:extLst>
      <p:ext uri="{BB962C8B-B14F-4D97-AF65-F5344CB8AC3E}">
        <p14:creationId xmlns:p14="http://schemas.microsoft.com/office/powerpoint/2010/main" val="32532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20D4-C65B-448E-A0EF-41494E50786F}"/>
              </a:ext>
            </a:extLst>
          </p:cNvPr>
          <p:cNvSpPr>
            <a:spLocks noGrp="1"/>
          </p:cNvSpPr>
          <p:nvPr>
            <p:ph type="title"/>
          </p:nvPr>
        </p:nvSpPr>
        <p:spPr/>
        <p:txBody>
          <a:bodyPr/>
          <a:lstStyle/>
          <a:p>
            <a:r>
              <a:rPr lang="en-US"/>
              <a:t>The Widow’s wealth</a:t>
            </a:r>
            <a:br>
              <a:rPr lang="en-US"/>
            </a:br>
            <a:endParaRPr lang="en-US"/>
          </a:p>
        </p:txBody>
      </p:sp>
      <p:sp>
        <p:nvSpPr>
          <p:cNvPr id="3" name="Content Placeholder 2">
            <a:extLst>
              <a:ext uri="{FF2B5EF4-FFF2-40B4-BE49-F238E27FC236}">
                <a16:creationId xmlns:a16="http://schemas.microsoft.com/office/drawing/2014/main" id="{9F347461-270F-4DDF-AA5B-D17DD0279A91}"/>
              </a:ext>
            </a:extLst>
          </p:cNvPr>
          <p:cNvSpPr>
            <a:spLocks noGrp="1"/>
          </p:cNvSpPr>
          <p:nvPr>
            <p:ph sz="quarter" idx="13"/>
          </p:nvPr>
        </p:nvSpPr>
        <p:spPr>
          <a:xfrm>
            <a:off x="913774" y="1614948"/>
            <a:ext cx="7581297" cy="4704736"/>
          </a:xfrm>
        </p:spPr>
        <p:txBody>
          <a:bodyPr>
            <a:normAutofit fontScale="85000" lnSpcReduction="10000"/>
          </a:bodyPr>
          <a:lstStyle/>
          <a:p>
            <a:pPr marL="0" indent="0">
              <a:buNone/>
            </a:pPr>
            <a:r>
              <a:rPr lang="en-US"/>
              <a:t>Mark 12: 38 As he taught, Jesus said, “Watch out for the teachers of the law. They like to walk around in flowing robes and be greeted with respect in the marketplaces, 39 and have the most important seats in the synagogues and the places of honor at banquets. 40 They devour widows’ houses and for a show make lengthy prayers. These men will be punished most severely.”</a:t>
            </a:r>
          </a:p>
          <a:p>
            <a:pPr marL="0" indent="0">
              <a:buNone/>
            </a:pPr>
            <a:r>
              <a:rPr lang="en-US"/>
              <a:t>41 Then he sat down opposite the offering box, and watched the crowd putting coins into it. Many rich people were throwing in large amounts. 42 And a poor widow came and put in two small copper coins, worth less than a penny. 43 He called his disciples and said to them, “I tell you the truth, this poor widow has put more into the offering box than all the others. 44 For they all gave out of their wealth. But she, out of her poverty, put in what she had to live on, everything she had.”</a:t>
            </a:r>
          </a:p>
        </p:txBody>
      </p:sp>
      <p:pic>
        <p:nvPicPr>
          <p:cNvPr id="4" name="Picture 3">
            <a:extLst>
              <a:ext uri="{FF2B5EF4-FFF2-40B4-BE49-F238E27FC236}">
                <a16:creationId xmlns:a16="http://schemas.microsoft.com/office/drawing/2014/main" id="{09C8DFF0-BEF8-45A6-8C22-E41521608006}"/>
              </a:ext>
            </a:extLst>
          </p:cNvPr>
          <p:cNvPicPr>
            <a:picLocks noChangeAspect="1"/>
          </p:cNvPicPr>
          <p:nvPr/>
        </p:nvPicPr>
        <p:blipFill>
          <a:blip r:embed="rId2"/>
          <a:stretch>
            <a:fillRect/>
          </a:stretch>
        </p:blipFill>
        <p:spPr>
          <a:xfrm>
            <a:off x="8605685" y="1703440"/>
            <a:ext cx="3340509" cy="4151670"/>
          </a:xfrm>
          <a:prstGeom prst="rect">
            <a:avLst/>
          </a:prstGeom>
        </p:spPr>
      </p:pic>
    </p:spTree>
    <p:extLst>
      <p:ext uri="{BB962C8B-B14F-4D97-AF65-F5344CB8AC3E}">
        <p14:creationId xmlns:p14="http://schemas.microsoft.com/office/powerpoint/2010/main" val="351074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CA2B-0F64-41F0-BABF-33E0C4844843}"/>
              </a:ext>
            </a:extLst>
          </p:cNvPr>
          <p:cNvSpPr>
            <a:spLocks noGrp="1"/>
          </p:cNvSpPr>
          <p:nvPr>
            <p:ph type="title"/>
          </p:nvPr>
        </p:nvSpPr>
        <p:spPr>
          <a:xfrm>
            <a:off x="913776" y="618517"/>
            <a:ext cx="6910244" cy="915315"/>
          </a:xfrm>
        </p:spPr>
        <p:txBody>
          <a:bodyPr>
            <a:normAutofit fontScale="90000"/>
          </a:bodyPr>
          <a:lstStyle/>
          <a:p>
            <a:r>
              <a:rPr lang="en-US"/>
              <a:t>Biblical commentary on the widow’s wealth. </a:t>
            </a:r>
          </a:p>
        </p:txBody>
      </p:sp>
      <p:sp>
        <p:nvSpPr>
          <p:cNvPr id="3" name="Content Placeholder 2">
            <a:extLst>
              <a:ext uri="{FF2B5EF4-FFF2-40B4-BE49-F238E27FC236}">
                <a16:creationId xmlns:a16="http://schemas.microsoft.com/office/drawing/2014/main" id="{7D39945E-24B4-4C82-9B98-3BB7D2148738}"/>
              </a:ext>
            </a:extLst>
          </p:cNvPr>
          <p:cNvSpPr>
            <a:spLocks noGrp="1"/>
          </p:cNvSpPr>
          <p:nvPr>
            <p:ph sz="quarter" idx="13"/>
          </p:nvPr>
        </p:nvSpPr>
        <p:spPr>
          <a:xfrm>
            <a:off x="501445" y="1659194"/>
            <a:ext cx="7647039" cy="4748980"/>
          </a:xfrm>
        </p:spPr>
        <p:txBody>
          <a:bodyPr>
            <a:normAutofit/>
          </a:bodyPr>
          <a:lstStyle/>
          <a:p>
            <a:pPr>
              <a:buFont typeface="Wingdings" panose="05000000000000000000" pitchFamily="2" charset="2"/>
              <a:buChar char="Ø"/>
            </a:pPr>
            <a:r>
              <a:rPr lang="en-US" sz="2400">
                <a:solidFill>
                  <a:srgbClr val="FF0000"/>
                </a:solidFill>
              </a:rPr>
              <a:t>Mark 12:38-39 </a:t>
            </a:r>
            <a:r>
              <a:rPr lang="en-US" sz="2400"/>
              <a:t>- Beware of prosperity preachers.</a:t>
            </a:r>
          </a:p>
          <a:p>
            <a:pPr>
              <a:buFont typeface="Wingdings" panose="05000000000000000000" pitchFamily="2" charset="2"/>
              <a:buChar char="Ø"/>
            </a:pPr>
            <a:r>
              <a:rPr lang="en-US" sz="2400">
                <a:solidFill>
                  <a:srgbClr val="FF0000"/>
                </a:solidFill>
              </a:rPr>
              <a:t>Mark 12:40 </a:t>
            </a:r>
            <a:r>
              <a:rPr lang="en-US" sz="2400"/>
              <a:t>- Beware of prosperity messages promising financial blessing by faith alone.</a:t>
            </a:r>
          </a:p>
          <a:p>
            <a:pPr>
              <a:buFont typeface="Wingdings" panose="05000000000000000000" pitchFamily="2" charset="2"/>
              <a:buChar char="Ø"/>
            </a:pPr>
            <a:r>
              <a:rPr lang="en-US" sz="2400">
                <a:solidFill>
                  <a:srgbClr val="FF0000"/>
                </a:solidFill>
              </a:rPr>
              <a:t>Mark 12:41</a:t>
            </a:r>
            <a:r>
              <a:rPr lang="en-US" sz="2400"/>
              <a:t> - Beware of People who give out of abundance to be noticed by other people. </a:t>
            </a:r>
          </a:p>
          <a:p>
            <a:pPr>
              <a:buFont typeface="Wingdings" panose="05000000000000000000" pitchFamily="2" charset="2"/>
              <a:buChar char="Ø"/>
            </a:pPr>
            <a:r>
              <a:rPr lang="en-US" sz="2400">
                <a:solidFill>
                  <a:srgbClr val="FF0000"/>
                </a:solidFill>
              </a:rPr>
              <a:t>Mark 12:42</a:t>
            </a:r>
            <a:r>
              <a:rPr lang="en-US" sz="2400"/>
              <a:t> - The widow gave true wealth. </a:t>
            </a:r>
          </a:p>
          <a:p>
            <a:pPr>
              <a:buFont typeface="Wingdings" panose="05000000000000000000" pitchFamily="2" charset="2"/>
              <a:buChar char="Ø"/>
            </a:pPr>
            <a:r>
              <a:rPr lang="en-US" sz="2400">
                <a:solidFill>
                  <a:srgbClr val="FF0000"/>
                </a:solidFill>
              </a:rPr>
              <a:t>Mark 12: 43-44 </a:t>
            </a:r>
            <a:r>
              <a:rPr lang="en-US" sz="2400"/>
              <a:t>- It’s not the amount we give, but what is left after giving! </a:t>
            </a:r>
          </a:p>
          <a:p>
            <a:pPr marL="0" indent="0">
              <a:buNone/>
            </a:pPr>
            <a:endParaRPr lang="en-US"/>
          </a:p>
        </p:txBody>
      </p:sp>
      <p:pic>
        <p:nvPicPr>
          <p:cNvPr id="4" name="Picture 3">
            <a:extLst>
              <a:ext uri="{FF2B5EF4-FFF2-40B4-BE49-F238E27FC236}">
                <a16:creationId xmlns:a16="http://schemas.microsoft.com/office/drawing/2014/main" id="{49E18990-9C0E-4EAA-94BA-FCF2CE2C8FA2}"/>
              </a:ext>
            </a:extLst>
          </p:cNvPr>
          <p:cNvPicPr>
            <a:picLocks noChangeAspect="1"/>
          </p:cNvPicPr>
          <p:nvPr/>
        </p:nvPicPr>
        <p:blipFill>
          <a:blip r:embed="rId2"/>
          <a:stretch>
            <a:fillRect/>
          </a:stretch>
        </p:blipFill>
        <p:spPr>
          <a:xfrm>
            <a:off x="8694174" y="1533832"/>
            <a:ext cx="3411793" cy="4874342"/>
          </a:xfrm>
          <a:prstGeom prst="rect">
            <a:avLst/>
          </a:prstGeom>
        </p:spPr>
      </p:pic>
    </p:spTree>
    <p:extLst>
      <p:ext uri="{BB962C8B-B14F-4D97-AF65-F5344CB8AC3E}">
        <p14:creationId xmlns:p14="http://schemas.microsoft.com/office/powerpoint/2010/main" val="324609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5760-2703-4105-AC60-2AA2968B1C10}"/>
              </a:ext>
            </a:extLst>
          </p:cNvPr>
          <p:cNvSpPr>
            <a:spLocks noGrp="1"/>
          </p:cNvSpPr>
          <p:nvPr>
            <p:ph type="title"/>
          </p:nvPr>
        </p:nvSpPr>
        <p:spPr/>
        <p:txBody>
          <a:bodyPr/>
          <a:lstStyle/>
          <a:p>
            <a:r>
              <a:rPr lang="en-US"/>
              <a:t>Definition  of Christian wealth</a:t>
            </a:r>
          </a:p>
        </p:txBody>
      </p:sp>
      <p:sp>
        <p:nvSpPr>
          <p:cNvPr id="3" name="Content Placeholder 2">
            <a:extLst>
              <a:ext uri="{FF2B5EF4-FFF2-40B4-BE49-F238E27FC236}">
                <a16:creationId xmlns:a16="http://schemas.microsoft.com/office/drawing/2014/main" id="{A25D07CF-6A08-42CF-9E50-C79E7B0CF223}"/>
              </a:ext>
            </a:extLst>
          </p:cNvPr>
          <p:cNvSpPr>
            <a:spLocks noGrp="1"/>
          </p:cNvSpPr>
          <p:nvPr>
            <p:ph sz="quarter" idx="13"/>
          </p:nvPr>
        </p:nvSpPr>
        <p:spPr>
          <a:xfrm>
            <a:off x="376084" y="1983658"/>
            <a:ext cx="8590935" cy="4181168"/>
          </a:xfrm>
        </p:spPr>
        <p:txBody>
          <a:bodyPr>
            <a:normAutofit fontScale="92500" lnSpcReduction="20000"/>
          </a:bodyPr>
          <a:lstStyle/>
          <a:p>
            <a:pPr marL="0" indent="0" algn="ctr">
              <a:buNone/>
            </a:pPr>
            <a:r>
              <a:rPr lang="en-US" b="1">
                <a:solidFill>
                  <a:srgbClr val="FF0000"/>
                </a:solidFill>
              </a:rPr>
              <a:t>What Is Wealth? </a:t>
            </a:r>
          </a:p>
          <a:p>
            <a:pPr algn="ctr">
              <a:buFont typeface="Wingdings" panose="05000000000000000000" pitchFamily="2" charset="2"/>
              <a:buChar char="q"/>
            </a:pPr>
            <a:r>
              <a:rPr lang="en-US" b="1"/>
              <a:t>Historically, Wealth measures the value of all the assets of worth owned by a person.</a:t>
            </a:r>
          </a:p>
          <a:p>
            <a:pPr algn="ctr">
              <a:buFont typeface="Wingdings" panose="05000000000000000000" pitchFamily="2" charset="2"/>
              <a:buChar char="q"/>
            </a:pPr>
            <a:r>
              <a:rPr lang="en-US" b="1"/>
              <a:t>Alternatively, Wealth is expressed in intangible assets-based opinions. </a:t>
            </a:r>
          </a:p>
          <a:p>
            <a:pPr algn="ctr">
              <a:buFont typeface="Wingdings" panose="05000000000000000000" pitchFamily="2" charset="2"/>
              <a:buChar char="q"/>
            </a:pPr>
            <a:r>
              <a:rPr lang="en-US" b="1"/>
              <a:t>Wealth is related to your creative ability.  </a:t>
            </a:r>
          </a:p>
          <a:p>
            <a:pPr algn="ctr">
              <a:buFont typeface="Wingdings" panose="05000000000000000000" pitchFamily="2" charset="2"/>
              <a:buChar char="q"/>
            </a:pPr>
            <a:r>
              <a:rPr lang="en-US" b="1"/>
              <a:t>Wealth represents power. </a:t>
            </a:r>
          </a:p>
          <a:p>
            <a:pPr marL="0" indent="0" algn="ctr">
              <a:buNone/>
            </a:pPr>
            <a:r>
              <a:rPr lang="en-US" b="1">
                <a:solidFill>
                  <a:srgbClr val="00B050"/>
                </a:solidFill>
              </a:rPr>
              <a:t>Wealth should mean more than the accumulation of money and possessions. </a:t>
            </a:r>
          </a:p>
          <a:p>
            <a:pPr marL="0" indent="0" algn="ctr">
              <a:buNone/>
            </a:pPr>
            <a:r>
              <a:rPr lang="en-US" b="1">
                <a:solidFill>
                  <a:srgbClr val="FF0000"/>
                </a:solidFill>
              </a:rPr>
              <a:t>Prov. 10:22 “it is the blessings of the Lord that makes rich, and he adds no sorrow to it”. </a:t>
            </a:r>
          </a:p>
        </p:txBody>
      </p:sp>
      <p:pic>
        <p:nvPicPr>
          <p:cNvPr id="4" name="Picture 3">
            <a:extLst>
              <a:ext uri="{FF2B5EF4-FFF2-40B4-BE49-F238E27FC236}">
                <a16:creationId xmlns:a16="http://schemas.microsoft.com/office/drawing/2014/main" id="{BEA86846-D63E-4A01-A0EE-BA52B9150353}"/>
              </a:ext>
            </a:extLst>
          </p:cNvPr>
          <p:cNvPicPr>
            <a:picLocks noChangeAspect="1"/>
          </p:cNvPicPr>
          <p:nvPr/>
        </p:nvPicPr>
        <p:blipFill>
          <a:blip r:embed="rId2"/>
          <a:stretch>
            <a:fillRect/>
          </a:stretch>
        </p:blipFill>
        <p:spPr>
          <a:xfrm>
            <a:off x="9018639" y="2853814"/>
            <a:ext cx="2797277" cy="2957051"/>
          </a:xfrm>
          <a:prstGeom prst="rect">
            <a:avLst/>
          </a:prstGeom>
        </p:spPr>
      </p:pic>
    </p:spTree>
    <p:extLst>
      <p:ext uri="{BB962C8B-B14F-4D97-AF65-F5344CB8AC3E}">
        <p14:creationId xmlns:p14="http://schemas.microsoft.com/office/powerpoint/2010/main" val="305654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FC2E-16FE-4E96-8BC6-A0CD27F1DD3F}"/>
              </a:ext>
            </a:extLst>
          </p:cNvPr>
          <p:cNvSpPr>
            <a:spLocks noGrp="1"/>
          </p:cNvSpPr>
          <p:nvPr>
            <p:ph type="title"/>
          </p:nvPr>
        </p:nvSpPr>
        <p:spPr/>
        <p:txBody>
          <a:bodyPr/>
          <a:lstStyle/>
          <a:p>
            <a:r>
              <a:rPr lang="en-US"/>
              <a:t>Study questions:</a:t>
            </a:r>
          </a:p>
        </p:txBody>
      </p:sp>
      <p:sp>
        <p:nvSpPr>
          <p:cNvPr id="3" name="Content Placeholder 2">
            <a:extLst>
              <a:ext uri="{FF2B5EF4-FFF2-40B4-BE49-F238E27FC236}">
                <a16:creationId xmlns:a16="http://schemas.microsoft.com/office/drawing/2014/main" id="{F8FCF4B1-D309-491A-8CB8-8993FFBB0BB6}"/>
              </a:ext>
            </a:extLst>
          </p:cNvPr>
          <p:cNvSpPr>
            <a:spLocks noGrp="1"/>
          </p:cNvSpPr>
          <p:nvPr>
            <p:ph sz="quarter" idx="13"/>
          </p:nvPr>
        </p:nvSpPr>
        <p:spPr>
          <a:xfrm>
            <a:off x="501446" y="2367092"/>
            <a:ext cx="8465573" cy="3768237"/>
          </a:xfrm>
        </p:spPr>
        <p:txBody>
          <a:bodyPr>
            <a:normAutofit/>
          </a:bodyPr>
          <a:lstStyle/>
          <a:p>
            <a:pPr marL="0" indent="0">
              <a:buNone/>
            </a:pPr>
            <a:r>
              <a:rPr lang="en-US" b="1"/>
              <a:t>What does god say about wealth?</a:t>
            </a:r>
          </a:p>
          <a:p>
            <a:pPr marL="0" indent="0">
              <a:buNone/>
            </a:pPr>
            <a:r>
              <a:rPr lang="en-US">
                <a:solidFill>
                  <a:srgbClr val="FF0000"/>
                </a:solidFill>
              </a:rPr>
              <a:t>1 Timothy 6:17 Command those who are rich in this present world not to be arrogant nor to put their hope in wealth, which is so uncertain, but to put their hope in God, who richly provides us with everything for our enjoyment</a:t>
            </a:r>
            <a:r>
              <a:rPr lang="en-US"/>
              <a:t>.</a:t>
            </a:r>
          </a:p>
          <a:p>
            <a:pPr marL="0" indent="0">
              <a:buNone/>
            </a:pPr>
            <a:r>
              <a:rPr lang="en-US" b="1"/>
              <a:t>What attitude does God expect from us about wealth?</a:t>
            </a:r>
          </a:p>
          <a:p>
            <a:pPr marL="0" indent="0">
              <a:buNone/>
            </a:pPr>
            <a:r>
              <a:rPr lang="en-US">
                <a:solidFill>
                  <a:srgbClr val="FF0000"/>
                </a:solidFill>
              </a:rPr>
              <a:t>Prov. 3:4 Then you will win favor and a good name in the sight of God and man. Psalm 37:21 “The wicked borrow and do not repay, but the righteous give generously.”</a:t>
            </a:r>
          </a:p>
          <a:p>
            <a:pPr marL="0" indent="0">
              <a:buNone/>
            </a:pPr>
            <a:endParaRPr lang="en-US">
              <a:solidFill>
                <a:srgbClr val="FF0000"/>
              </a:solidFill>
            </a:endParaRPr>
          </a:p>
        </p:txBody>
      </p:sp>
      <p:pic>
        <p:nvPicPr>
          <p:cNvPr id="4" name="Picture 3">
            <a:extLst>
              <a:ext uri="{FF2B5EF4-FFF2-40B4-BE49-F238E27FC236}">
                <a16:creationId xmlns:a16="http://schemas.microsoft.com/office/drawing/2014/main" id="{46A2DE03-31F6-4783-AE4F-5B67F4BAEF57}"/>
              </a:ext>
            </a:extLst>
          </p:cNvPr>
          <p:cNvPicPr>
            <a:picLocks noChangeAspect="1"/>
          </p:cNvPicPr>
          <p:nvPr/>
        </p:nvPicPr>
        <p:blipFill>
          <a:blip r:embed="rId2"/>
          <a:stretch>
            <a:fillRect/>
          </a:stretch>
        </p:blipFill>
        <p:spPr>
          <a:xfrm>
            <a:off x="9185941" y="2214694"/>
            <a:ext cx="2905125" cy="3810000"/>
          </a:xfrm>
          <a:prstGeom prst="rect">
            <a:avLst/>
          </a:prstGeom>
        </p:spPr>
      </p:pic>
    </p:spTree>
    <p:extLst>
      <p:ext uri="{BB962C8B-B14F-4D97-AF65-F5344CB8AC3E}">
        <p14:creationId xmlns:p14="http://schemas.microsoft.com/office/powerpoint/2010/main" val="328247453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Droplet</vt:lpstr>
      <vt:lpstr>PowerPoint Presentation</vt:lpstr>
      <vt:lpstr>PowerPoint Presentation</vt:lpstr>
      <vt:lpstr>“The Widow’s wealth” </vt:lpstr>
      <vt:lpstr>Course objectives:  Consecrate Yourself! </vt:lpstr>
      <vt:lpstr>Introduction to the lesson and video!</vt:lpstr>
      <vt:lpstr>The Widow’s wealth </vt:lpstr>
      <vt:lpstr>Biblical commentary on the widow’s wealth. </vt:lpstr>
      <vt:lpstr>Definition  of Christian wealth</vt:lpstr>
      <vt:lpstr>Study questions:</vt:lpstr>
      <vt:lpstr>Study questions: </vt:lpstr>
      <vt:lpstr>Application</vt:lpstr>
      <vt:lpstr>DEFINITION OF WEALTH</vt:lpstr>
      <vt:lpstr>PowerPoint Presentation</vt:lpstr>
      <vt:lpstr>PowerPoint Presentation</vt:lpstr>
      <vt:lpstr>PowerPoint Presentation</vt:lpstr>
      <vt:lpstr>Assets-liabilities=net worth</vt:lpstr>
      <vt:lpstr>7 best ways to increase your net worth </vt:lpstr>
      <vt:lpstr>Actual debt elimination plan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revision>2</cp:revision>
  <dcterms:created xsi:type="dcterms:W3CDTF">2022-09-13T14:45:37Z</dcterms:created>
  <dcterms:modified xsi:type="dcterms:W3CDTF">2022-09-30T16:41:00Z</dcterms:modified>
</cp:coreProperties>
</file>