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3.xml" ContentType="application/inkml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1"/>
  </p:sldMasterIdLst>
  <p:notesMasterIdLst>
    <p:notesMasterId r:id="rId21"/>
  </p:notesMasterIdLst>
  <p:sldIdLst>
    <p:sldId id="259" r:id="rId2"/>
    <p:sldId id="359" r:id="rId3"/>
    <p:sldId id="360" r:id="rId4"/>
    <p:sldId id="361" r:id="rId5"/>
    <p:sldId id="257" r:id="rId6"/>
    <p:sldId id="380" r:id="rId7"/>
    <p:sldId id="367" r:id="rId8"/>
    <p:sldId id="381" r:id="rId9"/>
    <p:sldId id="382" r:id="rId10"/>
    <p:sldId id="384" r:id="rId11"/>
    <p:sldId id="379" r:id="rId12"/>
    <p:sldId id="383" r:id="rId13"/>
    <p:sldId id="386" r:id="rId14"/>
    <p:sldId id="385" r:id="rId15"/>
    <p:sldId id="387" r:id="rId16"/>
    <p:sldId id="388" r:id="rId17"/>
    <p:sldId id="369" r:id="rId18"/>
    <p:sldId id="366" r:id="rId19"/>
    <p:sldId id="356" r:id="rId20"/>
  </p:sldIdLst>
  <p:sldSz cx="12192000" cy="6858000"/>
  <p:notesSz cx="7086600" cy="93726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A2781"/>
    <a:srgbClr val="2B13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41E547D-6560-4C51-923B-D58D1D68C873}" v="139" dt="2023-08-09T21:39:03.1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83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E141D0A-1973-451F-8C76-7361080B46EC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C79EE2D-BFE2-4D16-9E6D-777F939267D7}">
      <dgm:prSet/>
      <dgm:spPr/>
      <dgm:t>
        <a:bodyPr/>
        <a:lstStyle/>
        <a:p>
          <a:r>
            <a:rPr lang="en-US" b="1" dirty="0"/>
            <a:t>Special Suggestions for a Meaningful Study</a:t>
          </a:r>
          <a:endParaRPr lang="en-US" dirty="0"/>
        </a:p>
      </dgm:t>
    </dgm:pt>
    <dgm:pt modelId="{FA3BF0F8-D73B-40A2-B26B-7716F19D9FA5}" type="parTrans" cxnId="{0E9D74E1-5688-467C-AB3C-A096D4BA3355}">
      <dgm:prSet/>
      <dgm:spPr/>
      <dgm:t>
        <a:bodyPr/>
        <a:lstStyle/>
        <a:p>
          <a:endParaRPr lang="en-US"/>
        </a:p>
      </dgm:t>
    </dgm:pt>
    <dgm:pt modelId="{60A66460-4D9D-4A75-8F29-BCFAE9885B1B}" type="sibTrans" cxnId="{0E9D74E1-5688-467C-AB3C-A096D4BA3355}">
      <dgm:prSet/>
      <dgm:spPr/>
      <dgm:t>
        <a:bodyPr/>
        <a:lstStyle/>
        <a:p>
          <a:endParaRPr lang="en-US"/>
        </a:p>
      </dgm:t>
    </dgm:pt>
    <dgm:pt modelId="{3F9CF5CB-CC24-4F28-96E1-12AF82D87D54}">
      <dgm:prSet/>
      <dgm:spPr/>
      <dgm:t>
        <a:bodyPr/>
        <a:lstStyle/>
        <a:p>
          <a:r>
            <a:rPr lang="en-US" b="1"/>
            <a:t>Access to Bible and Bible Study tools (Print and Online)</a:t>
          </a:r>
          <a:endParaRPr lang="en-US"/>
        </a:p>
      </dgm:t>
    </dgm:pt>
    <dgm:pt modelId="{B6297A1D-8206-443C-81BC-311A6112BAA5}" type="parTrans" cxnId="{BF2B5F35-4BFC-44AC-8949-851ED5105CA8}">
      <dgm:prSet/>
      <dgm:spPr/>
      <dgm:t>
        <a:bodyPr/>
        <a:lstStyle/>
        <a:p>
          <a:endParaRPr lang="en-US"/>
        </a:p>
      </dgm:t>
    </dgm:pt>
    <dgm:pt modelId="{14139461-34D8-4901-893D-AE01EE7C51E8}" type="sibTrans" cxnId="{BF2B5F35-4BFC-44AC-8949-851ED5105CA8}">
      <dgm:prSet/>
      <dgm:spPr/>
      <dgm:t>
        <a:bodyPr/>
        <a:lstStyle/>
        <a:p>
          <a:endParaRPr lang="en-US"/>
        </a:p>
      </dgm:t>
    </dgm:pt>
    <dgm:pt modelId="{EC2D8B0E-60EB-4AAC-9965-8FD5FBA83D99}">
      <dgm:prSet/>
      <dgm:spPr/>
      <dgm:t>
        <a:bodyPr/>
        <a:lstStyle/>
        <a:p>
          <a:r>
            <a:rPr lang="en-US" b="1"/>
            <a:t>Notebook</a:t>
          </a:r>
          <a:endParaRPr lang="en-US"/>
        </a:p>
      </dgm:t>
    </dgm:pt>
    <dgm:pt modelId="{A7BD42CB-37C0-469A-8524-6CC28D9A4573}" type="parTrans" cxnId="{DBD97F26-92D1-4383-9743-881573D8AA83}">
      <dgm:prSet/>
      <dgm:spPr/>
      <dgm:t>
        <a:bodyPr/>
        <a:lstStyle/>
        <a:p>
          <a:endParaRPr lang="en-US"/>
        </a:p>
      </dgm:t>
    </dgm:pt>
    <dgm:pt modelId="{340A0C40-9B03-4271-A41D-5E813F4548E6}" type="sibTrans" cxnId="{DBD97F26-92D1-4383-9743-881573D8AA83}">
      <dgm:prSet/>
      <dgm:spPr/>
      <dgm:t>
        <a:bodyPr/>
        <a:lstStyle/>
        <a:p>
          <a:endParaRPr lang="en-US"/>
        </a:p>
      </dgm:t>
    </dgm:pt>
    <dgm:pt modelId="{4C2E79CF-ADC4-40B6-810F-E1EA7E000696}">
      <dgm:prSet/>
      <dgm:spPr/>
      <dgm:t>
        <a:bodyPr/>
        <a:lstStyle/>
        <a:p>
          <a:r>
            <a:rPr lang="en-US" b="1" dirty="0"/>
            <a:t>Journal </a:t>
          </a:r>
          <a:endParaRPr lang="en-US" dirty="0"/>
        </a:p>
      </dgm:t>
    </dgm:pt>
    <dgm:pt modelId="{71D556A3-3CA4-49A2-911C-7FC3A5773E39}" type="parTrans" cxnId="{8EB5557C-F5CC-41DE-8923-8977C2D277E0}">
      <dgm:prSet/>
      <dgm:spPr/>
      <dgm:t>
        <a:bodyPr/>
        <a:lstStyle/>
        <a:p>
          <a:endParaRPr lang="en-US"/>
        </a:p>
      </dgm:t>
    </dgm:pt>
    <dgm:pt modelId="{88B69C57-DD5C-4094-91D8-EF88FDC410A6}" type="sibTrans" cxnId="{8EB5557C-F5CC-41DE-8923-8977C2D277E0}">
      <dgm:prSet/>
      <dgm:spPr/>
      <dgm:t>
        <a:bodyPr/>
        <a:lstStyle/>
        <a:p>
          <a:endParaRPr lang="en-US"/>
        </a:p>
      </dgm:t>
    </dgm:pt>
    <dgm:pt modelId="{F9D17E73-7745-48D5-8A49-A388726A5DD2}">
      <dgm:prSet/>
      <dgm:spPr/>
      <dgm:t>
        <a:bodyPr/>
        <a:lstStyle/>
        <a:p>
          <a:r>
            <a:rPr lang="en-US" b="1" dirty="0"/>
            <a:t>An open, willing, committed and determined mindset to go Higher in the things of God,</a:t>
          </a:r>
          <a:endParaRPr lang="en-US" dirty="0"/>
        </a:p>
      </dgm:t>
    </dgm:pt>
    <dgm:pt modelId="{E2993AD7-C243-41B3-ADDE-C12855F6C73C}" type="parTrans" cxnId="{CD28557B-373D-4843-B486-09BCAEA98E5D}">
      <dgm:prSet/>
      <dgm:spPr/>
      <dgm:t>
        <a:bodyPr/>
        <a:lstStyle/>
        <a:p>
          <a:endParaRPr lang="en-US"/>
        </a:p>
      </dgm:t>
    </dgm:pt>
    <dgm:pt modelId="{A42D512C-ABFE-4405-8836-F4482C5A1E8D}" type="sibTrans" cxnId="{CD28557B-373D-4843-B486-09BCAEA98E5D}">
      <dgm:prSet/>
      <dgm:spPr/>
      <dgm:t>
        <a:bodyPr/>
        <a:lstStyle/>
        <a:p>
          <a:endParaRPr lang="en-US"/>
        </a:p>
      </dgm:t>
    </dgm:pt>
    <dgm:pt modelId="{66327979-9593-45CE-B862-A3F849509664}">
      <dgm:prSet/>
      <dgm:spPr/>
      <dgm:t>
        <a:bodyPr/>
        <a:lstStyle/>
        <a:p>
          <a:r>
            <a:rPr lang="en-US" b="1" dirty="0"/>
            <a:t>A co-learner, prayer partner or someone to ride “shot gun” with you on your journey</a:t>
          </a:r>
          <a:endParaRPr lang="en-US" dirty="0"/>
        </a:p>
      </dgm:t>
    </dgm:pt>
    <dgm:pt modelId="{B5675BD2-DE95-40D3-8B51-1007968AEFB0}" type="parTrans" cxnId="{1F246584-ADDF-4E61-A11F-0B5A67003DED}">
      <dgm:prSet/>
      <dgm:spPr/>
      <dgm:t>
        <a:bodyPr/>
        <a:lstStyle/>
        <a:p>
          <a:endParaRPr lang="en-US"/>
        </a:p>
      </dgm:t>
    </dgm:pt>
    <dgm:pt modelId="{9ACBC046-3535-4F1C-9351-B726D4A60AE9}" type="sibTrans" cxnId="{1F246584-ADDF-4E61-A11F-0B5A67003DED}">
      <dgm:prSet/>
      <dgm:spPr/>
      <dgm:t>
        <a:bodyPr/>
        <a:lstStyle/>
        <a:p>
          <a:endParaRPr lang="en-US"/>
        </a:p>
      </dgm:t>
    </dgm:pt>
    <dgm:pt modelId="{2D28F2F6-AB1B-4CD0-9624-C2C918C494A1}" type="pres">
      <dgm:prSet presAssocID="{8E141D0A-1973-451F-8C76-7361080B46EC}" presName="Name0" presStyleCnt="0">
        <dgm:presLayoutVars>
          <dgm:dir/>
          <dgm:animLvl val="lvl"/>
          <dgm:resizeHandles val="exact"/>
        </dgm:presLayoutVars>
      </dgm:prSet>
      <dgm:spPr/>
    </dgm:pt>
    <dgm:pt modelId="{133D7FA4-A774-4E70-9FFC-A9F039696A8C}" type="pres">
      <dgm:prSet presAssocID="{4C79EE2D-BFE2-4D16-9E6D-777F939267D7}" presName="linNode" presStyleCnt="0"/>
      <dgm:spPr/>
    </dgm:pt>
    <dgm:pt modelId="{16358799-E887-4778-989C-BA24DB2F3859}" type="pres">
      <dgm:prSet presAssocID="{4C79EE2D-BFE2-4D16-9E6D-777F939267D7}" presName="parentText" presStyleLbl="node1" presStyleIdx="0" presStyleCnt="1">
        <dgm:presLayoutVars>
          <dgm:chMax val="1"/>
          <dgm:bulletEnabled val="1"/>
        </dgm:presLayoutVars>
      </dgm:prSet>
      <dgm:spPr/>
    </dgm:pt>
    <dgm:pt modelId="{E3196B69-ACF3-41A1-ACD5-A2CC79BD2363}" type="pres">
      <dgm:prSet presAssocID="{4C79EE2D-BFE2-4D16-9E6D-777F939267D7}" presName="descendantText" presStyleLbl="alignAccFollowNode1" presStyleIdx="0" presStyleCnt="1" custScaleY="125000">
        <dgm:presLayoutVars>
          <dgm:bulletEnabled val="1"/>
        </dgm:presLayoutVars>
      </dgm:prSet>
      <dgm:spPr/>
    </dgm:pt>
  </dgm:ptLst>
  <dgm:cxnLst>
    <dgm:cxn modelId="{AC908514-773D-4808-A3F6-F31CADBE6B30}" type="presOf" srcId="{EC2D8B0E-60EB-4AAC-9965-8FD5FBA83D99}" destId="{E3196B69-ACF3-41A1-ACD5-A2CC79BD2363}" srcOrd="0" destOrd="1" presId="urn:microsoft.com/office/officeart/2005/8/layout/vList5"/>
    <dgm:cxn modelId="{10BCF216-6AAC-40F0-9072-E268C6EDD1BC}" type="presOf" srcId="{8E141D0A-1973-451F-8C76-7361080B46EC}" destId="{2D28F2F6-AB1B-4CD0-9624-C2C918C494A1}" srcOrd="0" destOrd="0" presId="urn:microsoft.com/office/officeart/2005/8/layout/vList5"/>
    <dgm:cxn modelId="{DBD97F26-92D1-4383-9743-881573D8AA83}" srcId="{4C79EE2D-BFE2-4D16-9E6D-777F939267D7}" destId="{EC2D8B0E-60EB-4AAC-9965-8FD5FBA83D99}" srcOrd="1" destOrd="0" parTransId="{A7BD42CB-37C0-469A-8524-6CC28D9A4573}" sibTransId="{340A0C40-9B03-4271-A41D-5E813F4548E6}"/>
    <dgm:cxn modelId="{FC1D752D-47B6-4DDE-9D5C-DD0F66E63CF7}" type="presOf" srcId="{4C79EE2D-BFE2-4D16-9E6D-777F939267D7}" destId="{16358799-E887-4778-989C-BA24DB2F3859}" srcOrd="0" destOrd="0" presId="urn:microsoft.com/office/officeart/2005/8/layout/vList5"/>
    <dgm:cxn modelId="{BF2B5F35-4BFC-44AC-8949-851ED5105CA8}" srcId="{4C79EE2D-BFE2-4D16-9E6D-777F939267D7}" destId="{3F9CF5CB-CC24-4F28-96E1-12AF82D87D54}" srcOrd="0" destOrd="0" parTransId="{B6297A1D-8206-443C-81BC-311A6112BAA5}" sibTransId="{14139461-34D8-4901-893D-AE01EE7C51E8}"/>
    <dgm:cxn modelId="{07942177-66D3-4D44-A60D-2DC3AEC67CC5}" type="presOf" srcId="{66327979-9593-45CE-B862-A3F849509664}" destId="{E3196B69-ACF3-41A1-ACD5-A2CC79BD2363}" srcOrd="0" destOrd="4" presId="urn:microsoft.com/office/officeart/2005/8/layout/vList5"/>
    <dgm:cxn modelId="{CD28557B-373D-4843-B486-09BCAEA98E5D}" srcId="{4C79EE2D-BFE2-4D16-9E6D-777F939267D7}" destId="{F9D17E73-7745-48D5-8A49-A388726A5DD2}" srcOrd="3" destOrd="0" parTransId="{E2993AD7-C243-41B3-ADDE-C12855F6C73C}" sibTransId="{A42D512C-ABFE-4405-8836-F4482C5A1E8D}"/>
    <dgm:cxn modelId="{8EB5557C-F5CC-41DE-8923-8977C2D277E0}" srcId="{4C79EE2D-BFE2-4D16-9E6D-777F939267D7}" destId="{4C2E79CF-ADC4-40B6-810F-E1EA7E000696}" srcOrd="2" destOrd="0" parTransId="{71D556A3-3CA4-49A2-911C-7FC3A5773E39}" sibTransId="{88B69C57-DD5C-4094-91D8-EF88FDC410A6}"/>
    <dgm:cxn modelId="{A903BD83-57DB-41A0-8682-C45B22B72746}" type="presOf" srcId="{3F9CF5CB-CC24-4F28-96E1-12AF82D87D54}" destId="{E3196B69-ACF3-41A1-ACD5-A2CC79BD2363}" srcOrd="0" destOrd="0" presId="urn:microsoft.com/office/officeart/2005/8/layout/vList5"/>
    <dgm:cxn modelId="{1F246584-ADDF-4E61-A11F-0B5A67003DED}" srcId="{4C79EE2D-BFE2-4D16-9E6D-777F939267D7}" destId="{66327979-9593-45CE-B862-A3F849509664}" srcOrd="4" destOrd="0" parTransId="{B5675BD2-DE95-40D3-8B51-1007968AEFB0}" sibTransId="{9ACBC046-3535-4F1C-9351-B726D4A60AE9}"/>
    <dgm:cxn modelId="{1EDF7F8B-FB43-432E-B1BA-2A379183ED08}" type="presOf" srcId="{4C2E79CF-ADC4-40B6-810F-E1EA7E000696}" destId="{E3196B69-ACF3-41A1-ACD5-A2CC79BD2363}" srcOrd="0" destOrd="2" presId="urn:microsoft.com/office/officeart/2005/8/layout/vList5"/>
    <dgm:cxn modelId="{7FB4479E-5314-443F-8BA8-134AD78D9EE8}" type="presOf" srcId="{F9D17E73-7745-48D5-8A49-A388726A5DD2}" destId="{E3196B69-ACF3-41A1-ACD5-A2CC79BD2363}" srcOrd="0" destOrd="3" presId="urn:microsoft.com/office/officeart/2005/8/layout/vList5"/>
    <dgm:cxn modelId="{0E9D74E1-5688-467C-AB3C-A096D4BA3355}" srcId="{8E141D0A-1973-451F-8C76-7361080B46EC}" destId="{4C79EE2D-BFE2-4D16-9E6D-777F939267D7}" srcOrd="0" destOrd="0" parTransId="{FA3BF0F8-D73B-40A2-B26B-7716F19D9FA5}" sibTransId="{60A66460-4D9D-4A75-8F29-BCFAE9885B1B}"/>
    <dgm:cxn modelId="{3D58AAC3-F439-4F78-8046-CBBFE291A80A}" type="presParOf" srcId="{2D28F2F6-AB1B-4CD0-9624-C2C918C494A1}" destId="{133D7FA4-A774-4E70-9FFC-A9F039696A8C}" srcOrd="0" destOrd="0" presId="urn:microsoft.com/office/officeart/2005/8/layout/vList5"/>
    <dgm:cxn modelId="{CB8CE1FB-0DAC-42CE-A563-020A5B96BFBF}" type="presParOf" srcId="{133D7FA4-A774-4E70-9FFC-A9F039696A8C}" destId="{16358799-E887-4778-989C-BA24DB2F3859}" srcOrd="0" destOrd="0" presId="urn:microsoft.com/office/officeart/2005/8/layout/vList5"/>
    <dgm:cxn modelId="{71AC2B7F-FE87-4B54-BFAA-A558A83CCD89}" type="presParOf" srcId="{133D7FA4-A774-4E70-9FFC-A9F039696A8C}" destId="{E3196B69-ACF3-41A1-ACD5-A2CC79BD2363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196B69-ACF3-41A1-ACD5-A2CC79BD2363}">
      <dsp:nvSpPr>
        <dsp:cNvPr id="0" name=""/>
        <dsp:cNvSpPr/>
      </dsp:nvSpPr>
      <dsp:spPr>
        <a:xfrm rot="5400000">
          <a:off x="4880020" y="-1245186"/>
          <a:ext cx="3971556" cy="646192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1" kern="1200"/>
            <a:t>Access to Bible and Bible Study tools (Print and Online)</a:t>
          </a:r>
          <a:endParaRPr lang="en-US" sz="2400" kern="120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1" kern="1200"/>
            <a:t>Notebook</a:t>
          </a:r>
          <a:endParaRPr lang="en-US" sz="2400" kern="120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1" kern="1200" dirty="0"/>
            <a:t>Journal 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1" kern="1200" dirty="0"/>
            <a:t>An open, willing, committed and determined mindset to go Higher in the things of God,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1" kern="1200" dirty="0"/>
            <a:t>A co-learner, prayer partner or someone to ride “shot gun” with you on your journey</a:t>
          </a:r>
          <a:endParaRPr lang="en-US" sz="2400" kern="1200" dirty="0"/>
        </a:p>
      </dsp:txBody>
      <dsp:txXfrm rot="-5400000">
        <a:off x="3634835" y="193874"/>
        <a:ext cx="6268053" cy="3583806"/>
      </dsp:txXfrm>
    </dsp:sp>
    <dsp:sp modelId="{16358799-E887-4778-989C-BA24DB2F3859}">
      <dsp:nvSpPr>
        <dsp:cNvPr id="0" name=""/>
        <dsp:cNvSpPr/>
      </dsp:nvSpPr>
      <dsp:spPr>
        <a:xfrm>
          <a:off x="0" y="0"/>
          <a:ext cx="3634834" cy="397155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80010" rIns="160020" bIns="8001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b="1" kern="1200" dirty="0"/>
            <a:t>Special Suggestions for a Meaningful Study</a:t>
          </a:r>
          <a:endParaRPr lang="en-US" sz="4200" kern="1200" dirty="0"/>
        </a:p>
      </dsp:txBody>
      <dsp:txXfrm>
        <a:off x="177438" y="177438"/>
        <a:ext cx="3279958" cy="36166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8-09T17:59:29.359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8-09T17:59:32.769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0,'5'0,"32"0,34 0,21 0,9 0,-7 0,-10 0,-13 0,-10 0,-4 0,-3 0,-5 5,-6 2,0 5,3-1,-2-1,2-2,-2-3,-3-3,-4 5,-3 5,-3 0,-1 5,-5 3,-3 3,6-1,2-1,2 2,0-3,5-5,-4 0,-8 2,-3-1,0 1,1-2,2-3,1-5,2-2,1-3,0-1,1-2,0 1,0-1,0 0,-1 1,1-1,0 1,-1 0,-9 0,-14 0,-13 0,-10 0,-7 0,-5 0,-7 0,-7 0,-12 0,-2 0,4 0,6 0,1 0,4 0,-2 0,-3 0,-4 0,-2 0,1 0,6 0,14-5,19-7,16-1,18 2,10 2,5-2,2 1,-1-3,3 0,0 4,-2 2,-2 2,-2 3,2 1,1 1,0 1,-3-1,-1 1,-2-1,4 1,7 4,0 7,-11 1,-17 3,-15 0,-12-4,-10-4,-5-3,-8-2,-4-2,1-1,2 0,-3-1,0-5,-3-1,-4 1,1 0,3 3,9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8-09T17:59:29.359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0,'0'0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0860" cy="470257"/>
          </a:xfrm>
          <a:prstGeom prst="rect">
            <a:avLst/>
          </a:prstGeom>
        </p:spPr>
        <p:txBody>
          <a:bodyPr vert="horz" lIns="94041" tIns="47021" rIns="94041" bIns="4702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14100" y="1"/>
            <a:ext cx="3070860" cy="470257"/>
          </a:xfrm>
          <a:prstGeom prst="rect">
            <a:avLst/>
          </a:prstGeom>
        </p:spPr>
        <p:txBody>
          <a:bodyPr vert="horz" lIns="94041" tIns="47021" rIns="94041" bIns="47021" rtlCol="0"/>
          <a:lstStyle>
            <a:lvl1pPr algn="r">
              <a:defRPr sz="1300"/>
            </a:lvl1pPr>
          </a:lstStyle>
          <a:p>
            <a:fld id="{D68DD830-B5D4-484B-BA79-338FCA23F021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3425" y="1171575"/>
            <a:ext cx="5619750" cy="31623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041" tIns="47021" rIns="94041" bIns="4702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8660" y="4510564"/>
            <a:ext cx="5669280" cy="3690462"/>
          </a:xfrm>
          <a:prstGeom prst="rect">
            <a:avLst/>
          </a:prstGeom>
        </p:spPr>
        <p:txBody>
          <a:bodyPr vert="horz" lIns="94041" tIns="47021" rIns="94041" bIns="4702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02344"/>
            <a:ext cx="3070860" cy="470256"/>
          </a:xfrm>
          <a:prstGeom prst="rect">
            <a:avLst/>
          </a:prstGeom>
        </p:spPr>
        <p:txBody>
          <a:bodyPr vert="horz" lIns="94041" tIns="47021" rIns="94041" bIns="4702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14100" y="8902344"/>
            <a:ext cx="3070860" cy="470256"/>
          </a:xfrm>
          <a:prstGeom prst="rect">
            <a:avLst/>
          </a:prstGeom>
        </p:spPr>
        <p:txBody>
          <a:bodyPr vert="horz" lIns="94041" tIns="47021" rIns="94041" bIns="47021" rtlCol="0" anchor="b"/>
          <a:lstStyle>
            <a:lvl1pPr algn="r">
              <a:defRPr sz="1300"/>
            </a:lvl1pPr>
          </a:lstStyle>
          <a:p>
            <a:fld id="{6F5F4FB1-FEF2-4257-BBBB-2729CAD32D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633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347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52E4FBC0-DB5B-488F-BEF1-4D7417D94D33}" type="datetime1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r>
              <a:rPr lang="en-US"/>
              <a:t>©Debyii L. Sababu-Thomas, Ph.D.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51A6E37D-5799-4CB6-BB0C-10E733CC2EF8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0163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91774-2373-4374-B0F1-3448D6EC2D8B}" type="datetime1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©Debyii L. Sababu-Thomas, Ph.D.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6E37D-5799-4CB6-BB0C-10E733CC2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661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C167A-DDAA-4314-A39A-01530A0535B2}" type="datetime1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©Debyii L. Sababu-Thomas, Ph.D.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6E37D-5799-4CB6-BB0C-10E733CC2EF8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51272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DF5AA-F309-4B6A-BA41-8A5E1EA2D279}" type="datetime1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©Debyii L. Sababu-Thomas, Ph.D.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6E37D-5799-4CB6-BB0C-10E733CC2EF8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5614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6AE2A-CFEC-4ACB-815F-E9E953AB7F2A}" type="datetime1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©Debyii L. Sababu-Thomas, Ph.D.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6E37D-5799-4CB6-BB0C-10E733CC2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8746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CE200-704E-4220-BF5A-C5C3CCE31F5F}" type="datetime1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©Debyii L. Sababu-Thomas, Ph.D.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6E37D-5799-4CB6-BB0C-10E733CC2EF8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97920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3D996-985B-447E-9054-E989AA2137CF}" type="datetime1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©Debyii L. Sababu-Thomas, Ph.D.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6E37D-5799-4CB6-BB0C-10E733CC2EF8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04324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0FE4E-D628-4546-B808-CB688D2A0282}" type="datetime1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©Debyii L. Sababu-Thomas, Ph.D.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6E37D-5799-4CB6-BB0C-10E733CC2EF8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4172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4E671-2AE2-422B-9C9E-16B2DBBD9416}" type="datetime1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©Debyii L. Sababu-Thomas, Ph.D.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6E37D-5799-4CB6-BB0C-10E733CC2EF8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27401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Picture with Captio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842E67-35F4-4EC2-B5B4-6D02111EDA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41959" y="641101"/>
            <a:ext cx="3702877" cy="5749461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6553049D-F1F2-4E3C-B0A3-D2BCB35B18A8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8047164" y="641101"/>
            <a:ext cx="3702877" cy="5749461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91EB1F-E7C6-4FF7-BE74-BEF6056BA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4457" y="457200"/>
            <a:ext cx="3790884" cy="1600200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6B7143-9C17-4A62-9B23-F2717C5008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23914"/>
            <a:ext cx="2844799" cy="365125"/>
          </a:xfrm>
        </p:spPr>
        <p:txBody>
          <a:bodyPr/>
          <a:lstStyle/>
          <a:p>
            <a:fld id="{91CD4B7E-D172-41E4-BE36-64B5A7E393CD}" type="datetimeFigureOut">
              <a:rPr lang="en-US" noProof="0" smtClean="0"/>
              <a:t>8/9/2023</a:t>
            </a:fld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D0075C-AB97-4D80-BF0E-6D96D0A8F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/>
          <a:lstStyle/>
          <a:p>
            <a:fld id="{F603CDE5-C1D8-4EDD-870F-A498BAFA520F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8C645043-BE6A-4D32-ACA9-AB593DA6BC9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144457" y="2057400"/>
            <a:ext cx="3791456" cy="386238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Footer Placeholder 5">
            <a:extLst>
              <a:ext uri="{FF2B5EF4-FFF2-40B4-BE49-F238E27FC236}">
                <a16:creationId xmlns:a16="http://schemas.microsoft.com/office/drawing/2014/main" id="{3D444C08-6A3A-4BFB-9494-43F3DE33E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/>
          <a:lstStyle/>
          <a:p>
            <a:pPr algn="l"/>
            <a:r>
              <a:rPr lang="en-US" noProof="0"/>
              <a:t>Teach a Course</a:t>
            </a:r>
          </a:p>
        </p:txBody>
      </p:sp>
    </p:spTree>
    <p:extLst>
      <p:ext uri="{BB962C8B-B14F-4D97-AF65-F5344CB8AC3E}">
        <p14:creationId xmlns:p14="http://schemas.microsoft.com/office/powerpoint/2010/main" val="226970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C3156-137F-419D-ADC8-250F7E434896}" type="datetime1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©Debyii L. Sababu-Thomas, Ph.D.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6E37D-5799-4CB6-BB0C-10E733CC2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462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EA809-EBED-4008-9A3F-99BBEE5B9784}" type="datetime1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©Debyii L. Sababu-Thomas, Ph.D.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6E37D-5799-4CB6-BB0C-10E733CC2EF8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8714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19903-5092-45C2-9B6B-EC8D7729CE01}" type="datetime1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©Debyii L. Sababu-Thomas, Ph.D.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6E37D-5799-4CB6-BB0C-10E733CC2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433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A509B-5421-4CB6-BFBA-D2441E59319A}" type="datetime1">
              <a:rPr lang="en-US" smtClean="0"/>
              <a:t>8/9/2023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©Debyii L. Sababu-Thomas, Ph.D.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6E37D-5799-4CB6-BB0C-10E733CC2EF8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9741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92524-F9CE-45B0-9E37-1093C2BE025A}" type="datetime1">
              <a:rPr lang="en-US" smtClean="0"/>
              <a:t>8/9/2023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©Debyii L. Sababu-Thomas,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6E37D-5799-4CB6-BB0C-10E733CC2EF8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55337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DEF8A-324F-4019-B045-FA5AED5A09D6}" type="datetime1">
              <a:rPr lang="en-US" smtClean="0"/>
              <a:t>8/9/2023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©Debyii L. Sababu-Thomas, Ph.D.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6E37D-5799-4CB6-BB0C-10E733CC2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569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9FB1F-AE19-4630-B5FD-0CFC971575DD}" type="datetime1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©Debyii L. Sababu-Thomas, Ph.D.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6E37D-5799-4CB6-BB0C-10E733CC2EF8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8596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721B3-E547-47A7-BE58-08DD693CEFB2}" type="datetime1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©Debyii L. Sababu-Thomas, Ph.D.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6E37D-5799-4CB6-BB0C-10E733CC2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642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85673C0-596F-4B37-9E05-4509DA48D25C}" type="datetime1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r>
              <a:rPr lang="en-US"/>
              <a:t>©Debyii L. Sababu-Thomas, Ph.D.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1A6E37D-5799-4CB6-BB0C-10E733CC2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188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ordhippo.com/what-is/another-word-for/recharge.html" TargetMode="External"/><Relationship Id="rId13" Type="http://schemas.openxmlformats.org/officeDocument/2006/relationships/hyperlink" Target="https://www.wordhippo.com/what-is/another-word-for/renew.html" TargetMode="External"/><Relationship Id="rId3" Type="http://schemas.openxmlformats.org/officeDocument/2006/relationships/image" Target="../media/image4.png"/><Relationship Id="rId7" Type="http://schemas.openxmlformats.org/officeDocument/2006/relationships/hyperlink" Target="https://www.wordhippo.com/what-is/another-word-for/resupply.html" TargetMode="External"/><Relationship Id="rId12" Type="http://schemas.openxmlformats.org/officeDocument/2006/relationships/hyperlink" Target="https://www.wordhippo.com/what-is/another-word-for/restore.html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wordhippo.com/what-is/another-word-for/restock.html" TargetMode="External"/><Relationship Id="rId11" Type="http://schemas.openxmlformats.org/officeDocument/2006/relationships/hyperlink" Target="https://www.wordhippo.com/what-is/another-word-for/replace.html" TargetMode="External"/><Relationship Id="rId5" Type="http://schemas.openxmlformats.org/officeDocument/2006/relationships/hyperlink" Target="https://www.wordhippo.com/what-is/another-word-for/replenish.html" TargetMode="External"/><Relationship Id="rId10" Type="http://schemas.openxmlformats.org/officeDocument/2006/relationships/hyperlink" Target="https://www.wordhippo.com/what-is/another-word-for/reload.html" TargetMode="External"/><Relationship Id="rId4" Type="http://schemas.openxmlformats.org/officeDocument/2006/relationships/hyperlink" Target="https://www.wordhippo.com/what-is/another-word-for/refill.html" TargetMode="External"/><Relationship Id="rId9" Type="http://schemas.openxmlformats.org/officeDocument/2006/relationships/hyperlink" Target="https://www.wordhippo.com/what-is/another-word-for/refresh.html" TargetMode="External"/><Relationship Id="rId1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blegateway.com/passage/?search=Ephesians%203&amp;version=NKJV#fen-NKJV-29266f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blegateway.com/passage/?search=Acts%203&amp;version=NKJV#fen-NKJV-27017d" TargetMode="External"/><Relationship Id="rId2" Type="http://schemas.openxmlformats.org/officeDocument/2006/relationships/hyperlink" Target="https://www.biblegateway.com/passage/?search=Acts%203&amp;version=NKJV#fen-NKJV-27017c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hyperlink" Target="https://www.biblegateway.com/passage/?search=Acts%203&amp;version=NKJV#fen-NKJV-27018e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RevDebyii@reidtemple.org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3.png"/><Relationship Id="rId4" Type="http://schemas.openxmlformats.org/officeDocument/2006/relationships/customXml" Target="../ink/ink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Layout" Target="../diagrams/layout1.xml"/><Relationship Id="rId7" Type="http://schemas.openxmlformats.org/officeDocument/2006/relationships/customXml" Target="../ink/ink3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ordhippo.com/what-is/another-word-for/resupply.html" TargetMode="External"/><Relationship Id="rId13" Type="http://schemas.openxmlformats.org/officeDocument/2006/relationships/hyperlink" Target="https://www.wordhippo.com/what-is/another-word-for/restore.html" TargetMode="External"/><Relationship Id="rId3" Type="http://schemas.openxmlformats.org/officeDocument/2006/relationships/image" Target="../media/image4.png"/><Relationship Id="rId7" Type="http://schemas.openxmlformats.org/officeDocument/2006/relationships/hyperlink" Target="https://www.wordhippo.com/what-is/another-word-for/restock.html" TargetMode="External"/><Relationship Id="rId12" Type="http://schemas.openxmlformats.org/officeDocument/2006/relationships/hyperlink" Target="https://www.wordhippo.com/what-is/another-word-for/replace.html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wordhippo.com/what-is/another-word-for/replenish.html" TargetMode="External"/><Relationship Id="rId11" Type="http://schemas.openxmlformats.org/officeDocument/2006/relationships/hyperlink" Target="https://www.wordhippo.com/what-is/another-word-for/reload.html" TargetMode="External"/><Relationship Id="rId5" Type="http://schemas.openxmlformats.org/officeDocument/2006/relationships/hyperlink" Target="https://www.wordhippo.com/what-is/another-word-for/refill.html" TargetMode="External"/><Relationship Id="rId10" Type="http://schemas.openxmlformats.org/officeDocument/2006/relationships/hyperlink" Target="https://www.wordhippo.com/what-is/another-word-for/refresh.html" TargetMode="External"/><Relationship Id="rId4" Type="http://schemas.openxmlformats.org/officeDocument/2006/relationships/image" Target="../media/image13.jpeg"/><Relationship Id="rId9" Type="http://schemas.openxmlformats.org/officeDocument/2006/relationships/hyperlink" Target="https://www.wordhippo.com/what-is/another-word-for/recharge.html" TargetMode="External"/><Relationship Id="rId14" Type="http://schemas.openxmlformats.org/officeDocument/2006/relationships/hyperlink" Target="https://www.wordhippo.com/what-is/another-word-for/renew.html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6085B4-95F0-BBAC-D2D4-BAC447A2D5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2021" y="1562703"/>
            <a:ext cx="7887956" cy="1515533"/>
          </a:xfrm>
        </p:spPr>
        <p:txBody>
          <a:bodyPr/>
          <a:lstStyle/>
          <a:p>
            <a:br>
              <a:rPr lang="en-US" sz="4000" b="1" dirty="0">
                <a:latin typeface="+mn-lt"/>
              </a:rPr>
            </a:br>
            <a:br>
              <a:rPr lang="en-US" sz="4000" b="1" dirty="0">
                <a:latin typeface="+mn-lt"/>
              </a:rPr>
            </a:br>
            <a:r>
              <a:rPr lang="en-US" sz="2800" b="1" i="1" dirty="0">
                <a:solidFill>
                  <a:srgbClr val="7030A0"/>
                </a:solidFill>
                <a:latin typeface="+mn-lt"/>
              </a:rPr>
              <a:t>August Theme 2023</a:t>
            </a:r>
            <a:br>
              <a:rPr lang="en-US" sz="2800" b="1" i="1" dirty="0">
                <a:solidFill>
                  <a:srgbClr val="7030A0"/>
                </a:solidFill>
                <a:latin typeface="+mn-lt"/>
              </a:rPr>
            </a:br>
            <a:r>
              <a:rPr lang="en-US" sz="4000" b="1" i="1" dirty="0">
                <a:solidFill>
                  <a:srgbClr val="FF0000"/>
                </a:solidFill>
                <a:latin typeface="+mn-lt"/>
              </a:rPr>
              <a:t>”REFUELING to Go Higher in God”</a:t>
            </a:r>
            <a:endParaRPr lang="en-US" sz="4000" i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6F7D8D-98BB-EEC3-D53D-08FE9D8196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77163" y="3661803"/>
            <a:ext cx="6837673" cy="1813964"/>
          </a:xfrm>
        </p:spPr>
        <p:txBody>
          <a:bodyPr>
            <a:normAutofit lnSpcReduction="10000"/>
          </a:bodyPr>
          <a:lstStyle/>
          <a:p>
            <a:r>
              <a:rPr lang="en-US" sz="2200" b="1" dirty="0">
                <a:latin typeface="+mj-lt"/>
              </a:rPr>
              <a:t>Reid Temple Wednesday Night Bible Study</a:t>
            </a:r>
          </a:p>
          <a:p>
            <a:r>
              <a:rPr lang="en-US" sz="2200" b="1" dirty="0">
                <a:latin typeface="+mj-lt"/>
              </a:rPr>
              <a:t>August 9, 16, 23 and 30, 2023</a:t>
            </a:r>
          </a:p>
          <a:p>
            <a:r>
              <a:rPr lang="en-US" sz="2200" b="1" dirty="0">
                <a:latin typeface="+mj-lt"/>
              </a:rPr>
              <a:t>Rev. Dr. Debyii L. Sababu-Thomas, Facilitator</a:t>
            </a:r>
          </a:p>
          <a:p>
            <a:r>
              <a:rPr lang="en-US" sz="2200" b="1" dirty="0">
                <a:latin typeface="+mj-lt"/>
              </a:rPr>
              <a:t>Rev. Dr. Mark E. Whitlock, Pastor</a:t>
            </a:r>
          </a:p>
          <a:p>
            <a:endParaRPr lang="en-US" sz="1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4641A8-F35A-0D87-44CD-E876C03E27A6}"/>
              </a:ext>
            </a:extLst>
          </p:cNvPr>
          <p:cNvSpPr txBox="1"/>
          <p:nvPr/>
        </p:nvSpPr>
        <p:spPr>
          <a:xfrm>
            <a:off x="3990262" y="733206"/>
            <a:ext cx="421147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i="1" dirty="0"/>
              <a:t>Reid Temple  A.M.E. Church</a:t>
            </a:r>
          </a:p>
          <a:p>
            <a:endParaRPr lang="en-US" sz="2800" i="1" dirty="0"/>
          </a:p>
          <a:p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3266659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48562F-7C4D-A61C-0C7D-C27BCA75C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51A6E37D-5799-4CB6-BB0C-10E733CC2EF8}" type="slidenum">
              <a:rPr lang="en-US">
                <a:solidFill>
                  <a:srgbClr val="000000"/>
                </a:solidFill>
              </a:rPr>
              <a:pPr defTabSz="914400">
                <a:spcAft>
                  <a:spcPts val="600"/>
                </a:spcAft>
              </a:pPr>
              <a:t>10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6AD4940-02EE-11CB-0411-241B7CF8F67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46642" y="316351"/>
            <a:ext cx="10677525" cy="1323975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000" b="1" i="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Conditions for </a:t>
            </a:r>
            <a:r>
              <a:rPr lang="en-US" sz="4000" b="1" i="0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ReFUELING</a:t>
            </a:r>
            <a:r>
              <a:rPr lang="en-US" sz="4000" b="1" i="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4000" b="1" i="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i="0" u="sng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 Personal Testimony about Spiritual Exhaustion- Running on “E”)</a:t>
            </a:r>
            <a:endParaRPr lang="en-US" sz="3600" u="sng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D5050F-652F-8ADF-9E28-A076F8373F81}"/>
              </a:ext>
            </a:extLst>
          </p:cNvPr>
          <p:cNvSpPr txBox="1"/>
          <p:nvPr/>
        </p:nvSpPr>
        <p:spPr>
          <a:xfrm>
            <a:off x="3046228" y="-14899094"/>
            <a:ext cx="61137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.</a:t>
            </a:r>
            <a:endParaRPr lang="en-US" b="0" i="0" dirty="0">
              <a:solidFill>
                <a:srgbClr val="000000"/>
              </a:solidFill>
              <a:effectLst/>
              <a:latin typeface="Montserrat" panose="000005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0D4DBF-FFB7-D2A3-17F7-F61497FCF447}"/>
              </a:ext>
            </a:extLst>
          </p:cNvPr>
          <p:cNvSpPr txBox="1"/>
          <p:nvPr/>
        </p:nvSpPr>
        <p:spPr>
          <a:xfrm>
            <a:off x="3198628" y="-14746694"/>
            <a:ext cx="61137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.</a:t>
            </a:r>
            <a:endParaRPr lang="en-US" b="0" i="0" dirty="0">
              <a:solidFill>
                <a:srgbClr val="000000"/>
              </a:solidFill>
              <a:effectLst/>
              <a:latin typeface="Montserrat" panose="000005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EF8F07-7878-355C-FC67-3079392BBB4D}"/>
              </a:ext>
            </a:extLst>
          </p:cNvPr>
          <p:cNvSpPr txBox="1"/>
          <p:nvPr/>
        </p:nvSpPr>
        <p:spPr>
          <a:xfrm>
            <a:off x="3719476" y="1801587"/>
            <a:ext cx="7290009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i="0" dirty="0">
                <a:solidFill>
                  <a:srgbClr val="000000"/>
                </a:solidFill>
                <a:effectLst/>
                <a:latin typeface="+mj-lt"/>
              </a:rPr>
              <a:t>1. Your Passion Fades.</a:t>
            </a:r>
          </a:p>
          <a:p>
            <a:pPr algn="l"/>
            <a:r>
              <a:rPr lang="en-US" sz="2400" b="1" i="0" dirty="0">
                <a:solidFill>
                  <a:srgbClr val="000000"/>
                </a:solidFill>
                <a:effectLst/>
                <a:latin typeface="+mj-lt"/>
              </a:rPr>
              <a:t>2. You No Longer Feel the Highs or Lows.</a:t>
            </a:r>
          </a:p>
          <a:p>
            <a:pPr algn="l"/>
            <a:r>
              <a:rPr lang="en-US" sz="2400" b="1" i="0" dirty="0">
                <a:solidFill>
                  <a:srgbClr val="000000"/>
                </a:solidFill>
                <a:effectLst/>
                <a:latin typeface="+mj-lt"/>
              </a:rPr>
              <a:t>3. Little Things Make You Disproportionately Emotional.</a:t>
            </a:r>
          </a:p>
          <a:p>
            <a:pPr algn="l"/>
            <a:r>
              <a:rPr lang="en-US" sz="2400" b="1" i="0" dirty="0">
                <a:solidFill>
                  <a:srgbClr val="000000"/>
                </a:solidFill>
                <a:effectLst/>
                <a:latin typeface="+mj-lt"/>
              </a:rPr>
              <a:t>4. Everybody Drains You.</a:t>
            </a:r>
          </a:p>
          <a:p>
            <a:pPr algn="l"/>
            <a:r>
              <a:rPr lang="en-US" sz="2400" b="1" i="0" dirty="0">
                <a:solidFill>
                  <a:srgbClr val="000000"/>
                </a:solidFill>
                <a:effectLst/>
                <a:latin typeface="+mj-lt"/>
              </a:rPr>
              <a:t>5. You’re Becoming Cynical.</a:t>
            </a:r>
          </a:p>
          <a:p>
            <a:pPr algn="l"/>
            <a:r>
              <a:rPr lang="en-US" sz="2400" b="1" i="0" dirty="0">
                <a:solidFill>
                  <a:srgbClr val="000000"/>
                </a:solidFill>
                <a:effectLst/>
                <a:latin typeface="+mj-lt"/>
              </a:rPr>
              <a:t>6. Nothing Satisfies You.</a:t>
            </a:r>
          </a:p>
          <a:p>
            <a:pPr algn="l"/>
            <a:r>
              <a:rPr lang="en-US" sz="2400" b="1" i="0" dirty="0">
                <a:solidFill>
                  <a:srgbClr val="000000"/>
                </a:solidFill>
                <a:effectLst/>
                <a:latin typeface="+mj-lt"/>
              </a:rPr>
              <a:t>7. You Can’t Think Straight.</a:t>
            </a:r>
          </a:p>
          <a:p>
            <a:pPr algn="l"/>
            <a:r>
              <a:rPr lang="en-US" sz="2400" b="1" i="0" dirty="0">
                <a:solidFill>
                  <a:srgbClr val="000000"/>
                </a:solidFill>
                <a:effectLst/>
                <a:latin typeface="+mj-lt"/>
              </a:rPr>
              <a:t>8. Your Productivity Is Dropping.</a:t>
            </a:r>
          </a:p>
          <a:p>
            <a:pPr algn="l"/>
            <a:r>
              <a:rPr lang="en-US" sz="2400" b="1" i="0" dirty="0">
                <a:solidFill>
                  <a:srgbClr val="000000"/>
                </a:solidFill>
                <a:effectLst/>
                <a:latin typeface="+mj-lt"/>
              </a:rPr>
              <a:t>9. You’re Self-Medicating.</a:t>
            </a:r>
          </a:p>
          <a:p>
            <a:pPr algn="l"/>
            <a:r>
              <a:rPr lang="en-US" sz="2400" b="1" i="0" dirty="0">
                <a:solidFill>
                  <a:srgbClr val="000000"/>
                </a:solidFill>
                <a:effectLst/>
                <a:latin typeface="+mj-lt"/>
              </a:rPr>
              <a:t>10. You Don’t Laugh Anymore.</a:t>
            </a:r>
          </a:p>
          <a:p>
            <a:pPr algn="l"/>
            <a:r>
              <a:rPr lang="en-US" sz="2400" b="1" i="0" dirty="0">
                <a:solidFill>
                  <a:srgbClr val="000000"/>
                </a:solidFill>
                <a:effectLst/>
                <a:latin typeface="+mj-lt"/>
              </a:rPr>
              <a:t>11. Sleep and Time Off No Longer Refuel You.</a:t>
            </a:r>
          </a:p>
          <a:p>
            <a:pPr algn="l"/>
            <a:r>
              <a:rPr lang="en-US" sz="2400" b="1" dirty="0">
                <a:solidFill>
                  <a:srgbClr val="000000"/>
                </a:solidFill>
                <a:latin typeface="+mj-lt"/>
              </a:rPr>
              <a:t>12. You don’t enjoy Church (DLST)</a:t>
            </a:r>
            <a:endParaRPr lang="en-US" sz="2400" b="1" dirty="0">
              <a:solidFill>
                <a:srgbClr val="000000"/>
              </a:solidFill>
              <a:effectLst/>
              <a:latin typeface="+mj-lt"/>
            </a:endParaRPr>
          </a:p>
          <a:p>
            <a:endParaRPr lang="en-US" dirty="0"/>
          </a:p>
        </p:txBody>
      </p:sp>
      <p:pic>
        <p:nvPicPr>
          <p:cNvPr id="6146" name="Picture 2" descr="Page 1">
            <a:extLst>
              <a:ext uri="{FF2B5EF4-FFF2-40B4-BE49-F238E27FC236}">
                <a16:creationId xmlns:a16="http://schemas.microsoft.com/office/drawing/2014/main" id="{DE1015D3-2DEC-F6AE-1F77-0981784F2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718" y="1929809"/>
            <a:ext cx="2471822" cy="4039191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68100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48562F-7C4D-A61C-0C7D-C27BCA75C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51A6E37D-5799-4CB6-BB0C-10E733CC2EF8}" type="slidenum">
              <a:rPr lang="en-US">
                <a:solidFill>
                  <a:srgbClr val="000000"/>
                </a:solidFill>
              </a:rPr>
              <a:pPr defTabSz="914400">
                <a:spcAft>
                  <a:spcPts val="600"/>
                </a:spcAft>
              </a:pPr>
              <a:t>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6AD4940-02EE-11CB-0411-241B7CF8F67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95398" y="361337"/>
            <a:ext cx="9601200" cy="1303338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200" b="1" i="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Causes of Burnout/Burning-Out </a:t>
            </a:r>
            <a:br>
              <a:rPr lang="en-US" sz="3200" b="1" i="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(Loss of Fuel)</a:t>
            </a:r>
            <a:endParaRPr lang="en-US" sz="2800" i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94343D-5250-A0CA-B7FF-81556950ED18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889296" y="1889807"/>
            <a:ext cx="3060700" cy="33099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u="sng" dirty="0"/>
              <a:t>Career Burnout</a:t>
            </a:r>
          </a:p>
          <a:p>
            <a:r>
              <a:rPr lang="en-US" dirty="0">
                <a:latin typeface="+mj-lt"/>
              </a:rPr>
              <a:t>Absence of control</a:t>
            </a:r>
          </a:p>
          <a:p>
            <a:r>
              <a:rPr lang="en-US" dirty="0">
                <a:latin typeface="+mj-lt"/>
              </a:rPr>
              <a:t>Absence of Rewards</a:t>
            </a:r>
          </a:p>
          <a:p>
            <a:r>
              <a:rPr lang="en-US" dirty="0">
                <a:latin typeface="+mj-lt"/>
              </a:rPr>
              <a:t>Dysfunctional Work Environment</a:t>
            </a:r>
          </a:p>
          <a:p>
            <a:r>
              <a:rPr lang="en-US" dirty="0">
                <a:latin typeface="+mj-lt"/>
              </a:rPr>
              <a:t>Lack of appropriate Support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CD0EDA-5969-630B-05DD-3DDC82E708DA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4051004" y="1908283"/>
            <a:ext cx="3505200" cy="33099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u="sng" dirty="0"/>
              <a:t>Personal Causes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Childhood experiences.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"Helper" personality.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Social isolation.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Negative perfectionism.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E8FA26E0-AE84-107A-5E3C-A48560F649A8}"/>
              </a:ext>
            </a:extLst>
          </p:cNvPr>
          <p:cNvSpPr txBox="1">
            <a:spLocks/>
          </p:cNvSpPr>
          <p:nvPr/>
        </p:nvSpPr>
        <p:spPr>
          <a:xfrm>
            <a:off x="7657212" y="1985499"/>
            <a:ext cx="3504916" cy="33101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b="1" u="sng" dirty="0"/>
              <a:t>Lifestyle Mismatches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Lack of sleep.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Lack of hobbies and social activities.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"Overachiever" mindset.. 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Arial"/>
              <a:buNone/>
            </a:pPr>
            <a:endParaRPr lang="en-US" dirty="0"/>
          </a:p>
        </p:txBody>
      </p:sp>
      <p:pic>
        <p:nvPicPr>
          <p:cNvPr id="18" name="Picture 17" descr="A close-up of a gas gauge&#10;&#10;Description automatically generated">
            <a:extLst>
              <a:ext uri="{FF2B5EF4-FFF2-40B4-BE49-F238E27FC236}">
                <a16:creationId xmlns:a16="http://schemas.microsoft.com/office/drawing/2014/main" id="{6AB8F15D-3490-DCB8-1E1D-E84C1A3A72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716" y="4510270"/>
            <a:ext cx="2849525" cy="1738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9900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48562F-7C4D-A61C-0C7D-C27BCA75C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51A6E37D-5799-4CB6-BB0C-10E733CC2EF8}" type="slidenum">
              <a:rPr lang="en-US">
                <a:solidFill>
                  <a:srgbClr val="000000"/>
                </a:solidFill>
              </a:rPr>
              <a:pPr defTabSz="914400">
                <a:spcAft>
                  <a:spcPts val="600"/>
                </a:spcAft>
              </a:pPr>
              <a:t>12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6AD4940-02EE-11CB-0411-241B7CF8F67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89173" y="609600"/>
            <a:ext cx="10677525" cy="1323975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000" b="1" i="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Thae Case/Cause for Refueling from</a:t>
            </a:r>
            <a:br>
              <a:rPr lang="en-US" sz="4000" b="1" i="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 i="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Spiritual Burnout</a:t>
            </a:r>
            <a:endParaRPr lang="en-US" sz="3600" u="sng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D5050F-652F-8ADF-9E28-A076F8373F81}"/>
              </a:ext>
            </a:extLst>
          </p:cNvPr>
          <p:cNvSpPr txBox="1"/>
          <p:nvPr/>
        </p:nvSpPr>
        <p:spPr>
          <a:xfrm>
            <a:off x="3046228" y="-14899094"/>
            <a:ext cx="61137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.</a:t>
            </a:r>
            <a:endParaRPr lang="en-US" b="0" i="0" dirty="0">
              <a:solidFill>
                <a:srgbClr val="000000"/>
              </a:solidFill>
              <a:effectLst/>
              <a:latin typeface="Montserrat" panose="000005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0D4DBF-FFB7-D2A3-17F7-F61497FCF447}"/>
              </a:ext>
            </a:extLst>
          </p:cNvPr>
          <p:cNvSpPr txBox="1"/>
          <p:nvPr/>
        </p:nvSpPr>
        <p:spPr>
          <a:xfrm>
            <a:off x="3198628" y="-14746694"/>
            <a:ext cx="61137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.</a:t>
            </a:r>
            <a:endParaRPr lang="en-US" b="0" i="0" dirty="0">
              <a:solidFill>
                <a:srgbClr val="000000"/>
              </a:solidFill>
              <a:effectLst/>
              <a:latin typeface="Montserrat" panose="000005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EF8F07-7878-355C-FC67-3079392BBB4D}"/>
              </a:ext>
            </a:extLst>
          </p:cNvPr>
          <p:cNvSpPr txBox="1"/>
          <p:nvPr/>
        </p:nvSpPr>
        <p:spPr>
          <a:xfrm>
            <a:off x="3688061" y="1933575"/>
            <a:ext cx="7208537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i="0" dirty="0">
                <a:solidFill>
                  <a:srgbClr val="000000"/>
                </a:solidFill>
                <a:effectLst/>
                <a:latin typeface="+mj-lt"/>
              </a:rPr>
              <a:t>Spiritual Burnout: 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333333"/>
                </a:solidFill>
                <a:effectLst/>
                <a:latin typeface="Lato" panose="020F0502020204030203" pitchFamily="34" charset="0"/>
              </a:rPr>
              <a:t>When you take on too much spiritual work without allowing your spirit to rest, process and grow. </a:t>
            </a:r>
            <a:r>
              <a:rPr lang="en-US" sz="2000" b="0" i="1" dirty="0">
                <a:solidFill>
                  <a:srgbClr val="333333"/>
                </a:solidFill>
                <a:effectLst/>
                <a:latin typeface="Lato" panose="020F0502020204030203" pitchFamily="34" charset="0"/>
              </a:rPr>
              <a:t>Often this looks like packing your schedule with workshops and webinars, gobbling up self-help books and spending much of your social life talking about spiritual ideas or experiences. </a:t>
            </a:r>
            <a:endParaRPr lang="en-US" sz="3600" b="0" i="0" dirty="0">
              <a:solidFill>
                <a:srgbClr val="333333"/>
              </a:solidFill>
              <a:effectLst/>
              <a:latin typeface="Lato" panose="020F050202020403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b="0" i="1" dirty="0">
                <a:solidFill>
                  <a:srgbClr val="333333"/>
                </a:solidFill>
                <a:effectLst/>
                <a:latin typeface="Lato" panose="020F0502020204030203" pitchFamily="34" charset="0"/>
              </a:rPr>
              <a:t>https://vantagepointrecovery.com/how-to-recognize-and-heal-spiritual-burnout/</a:t>
            </a:r>
            <a:endParaRPr lang="en-US" sz="2000" b="0" i="1" dirty="0">
              <a:solidFill>
                <a:srgbClr val="333333"/>
              </a:solidFill>
              <a:effectLst/>
              <a:latin typeface="Lato" panose="020F0502020204030203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When chronic busyness and exhaustion replaces our personal intimacy with God. 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Lato" panose="020F0502020204030203" pitchFamily="34" charset="0"/>
              </a:rPr>
              <a:t> 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000000"/>
                </a:solidFill>
                <a:effectLst/>
                <a:latin typeface="+mj-lt"/>
              </a:rPr>
              <a:t>https://www.soulshepherding.org/spiritual-burnout/</a:t>
            </a:r>
          </a:p>
          <a:p>
            <a:endParaRPr lang="en-US" dirty="0"/>
          </a:p>
        </p:txBody>
      </p:sp>
      <p:pic>
        <p:nvPicPr>
          <p:cNvPr id="16" name="Picture 15" descr="A person holding glasses in front of his face&#10;&#10;Description automatically generated">
            <a:extLst>
              <a:ext uri="{FF2B5EF4-FFF2-40B4-BE49-F238E27FC236}">
                <a16:creationId xmlns:a16="http://schemas.microsoft.com/office/drawing/2014/main" id="{F792D1CC-364A-C92C-77FB-CAC194E204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03" y="2544947"/>
            <a:ext cx="2333625" cy="3346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4293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3F6D81C7-B083-478E-82FE-089A8CB72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398EDA2-4889-433D-AC01-5214D79764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099D46A-AF52-46FD-938B-D31189460A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933E919-C473-4F0E-9DBC-CC65FC9E92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BBF3BDD-5C99-4FDC-BBCB-E711359D93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06B54F2-CD11-4359-A7D6-DA7C76C091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7E61F402-3445-458A-9A2B-D28FD28839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673C096-95AE-4644-B76C-1DF1B667D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77A91835-418B-4867-87D7-1376A57F3F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5B511A1-E0EC-49FE-8068-9DA29CD00E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4A61BC5F-ADA4-4DBA-9C6B-E17E0B82E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1CE6F7D2-ACED-47D2-BEFD-FB26F75374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96AD4940-02EE-11CB-0411-241B7CF8F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3672" y="665689"/>
            <a:ext cx="10677140" cy="117908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u="sng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CASE for REFUELING? </a:t>
            </a:r>
            <a:br>
              <a:rPr lang="en-US" u="sng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u="sng" cap="all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can do it all?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BE880E9-2B86-4CDB-B5B7-308745CDD1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95401" y="2400639"/>
            <a:ext cx="366005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785DCF6-A39A-BF8C-47BC-0689594608A7}"/>
              </a:ext>
            </a:extLst>
          </p:cNvPr>
          <p:cNvSpPr txBox="1"/>
          <p:nvPr/>
        </p:nvSpPr>
        <p:spPr>
          <a:xfrm>
            <a:off x="905088" y="1779648"/>
            <a:ext cx="5900977" cy="428248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rmAutofit/>
          </a:bodyPr>
          <a:lstStyle/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</a:pPr>
            <a:r>
              <a:rPr lang="en-US" sz="3000" b="0" i="0" dirty="0">
                <a:solidFill>
                  <a:srgbClr val="FF0000"/>
                </a:solidFill>
                <a:effectLst/>
                <a:latin typeface="+mj-lt"/>
              </a:rPr>
              <a:t>Fuel:   </a:t>
            </a:r>
            <a:r>
              <a:rPr lang="en-US" sz="3000" dirty="0">
                <a:solidFill>
                  <a:srgbClr val="FF0000"/>
                </a:solidFill>
                <a:latin typeface="Google Sans"/>
              </a:rPr>
              <a:t>A</a:t>
            </a:r>
            <a:r>
              <a:rPr lang="en-US" sz="3000" b="0" i="0" dirty="0">
                <a:solidFill>
                  <a:srgbClr val="FF0000"/>
                </a:solidFill>
                <a:effectLst/>
                <a:latin typeface="Google Sans"/>
              </a:rPr>
              <a:t>ny substance burned/</a:t>
            </a:r>
            <a:r>
              <a:rPr lang="en-US" sz="3000" dirty="0">
                <a:solidFill>
                  <a:srgbClr val="FF0000"/>
                </a:solidFill>
                <a:latin typeface="Google Sans"/>
              </a:rPr>
              <a:t>used</a:t>
            </a:r>
            <a:r>
              <a:rPr lang="en-US" sz="3000" b="0" i="0" dirty="0">
                <a:solidFill>
                  <a:srgbClr val="FF0000"/>
                </a:solidFill>
                <a:effectLst/>
                <a:latin typeface="Google Sans"/>
              </a:rPr>
              <a:t> as a source of heat or power, </a:t>
            </a:r>
            <a:endParaRPr lang="en-US" sz="3000" b="0" i="0" dirty="0">
              <a:solidFill>
                <a:srgbClr val="FF0000"/>
              </a:solidFill>
              <a:effectLst/>
              <a:latin typeface="+mj-lt"/>
            </a:endParaRPr>
          </a:p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</a:pPr>
            <a:r>
              <a:rPr lang="en-US" b="1" i="0" dirty="0">
                <a:solidFill>
                  <a:srgbClr val="262626"/>
                </a:solidFill>
                <a:latin typeface="+mj-lt"/>
              </a:rPr>
              <a:t> 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48562F-7C4D-A61C-0C7D-C27BCA75C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51A6E37D-5799-4CB6-BB0C-10E733CC2EF8}" type="slidenum">
              <a:rPr lang="en-US">
                <a:solidFill>
                  <a:srgbClr val="000000"/>
                </a:solidFill>
              </a:rPr>
              <a:pPr defTabSz="914400">
                <a:spcAft>
                  <a:spcPts val="600"/>
                </a:spcAft>
              </a:pPr>
              <a:t>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58BCCF-DDFD-0360-7EBF-D9F5D891A341}"/>
              </a:ext>
            </a:extLst>
          </p:cNvPr>
          <p:cNvSpPr txBox="1"/>
          <p:nvPr/>
        </p:nvSpPr>
        <p:spPr>
          <a:xfrm>
            <a:off x="1266783" y="2998156"/>
            <a:ext cx="2235366" cy="3318936"/>
          </a:xfrm>
          <a:prstGeom prst="rect">
            <a:avLst/>
          </a:prstGeom>
        </p:spPr>
        <p:txBody>
          <a:bodyPr vert="horz" lIns="91440" tIns="45720" rIns="91440" bIns="45720" numCol="1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r>
              <a:rPr lang="en-US" sz="2400" b="0" u="sng" strike="noStrike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refill</a:t>
            </a:r>
            <a:endParaRPr lang="en-US" sz="2400" b="0" u="sng" dirty="0"/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r>
              <a:rPr lang="en-US" sz="2400" b="0" u="sng" dirty="0"/>
              <a:t> </a:t>
            </a:r>
            <a:r>
              <a:rPr lang="en-US" sz="2400" b="0" u="sng" strike="noStrike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replenish</a:t>
            </a:r>
            <a:endParaRPr lang="en-US" sz="2400" b="0" u="sng" dirty="0"/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r>
              <a:rPr lang="en-US" sz="2400" b="0" u="sng" dirty="0"/>
              <a:t> </a:t>
            </a:r>
            <a:r>
              <a:rPr lang="en-US" sz="2400" b="0" u="sng" strike="noStrike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restock</a:t>
            </a:r>
            <a:endParaRPr lang="en-US" sz="2400" b="0" u="sng" dirty="0"/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r>
              <a:rPr lang="en-US" sz="2400" b="0" u="sng" dirty="0"/>
              <a:t> </a:t>
            </a:r>
            <a:r>
              <a:rPr lang="en-US" sz="2400" b="0" u="sng" strike="noStrike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resupply</a:t>
            </a:r>
            <a:endParaRPr lang="en-US" sz="2400" b="0" u="sng" dirty="0"/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r>
              <a:rPr lang="en-US" sz="2400" b="0" u="sng" dirty="0"/>
              <a:t> </a:t>
            </a:r>
            <a:r>
              <a:rPr lang="en-US" sz="2400" b="0" u="sng" strike="noStrike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recharge</a:t>
            </a:r>
            <a:endParaRPr lang="en-US" sz="2400" b="0" u="sng" strike="noStrike" dirty="0"/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r>
              <a:rPr lang="en-US" sz="2400" u="sng" dirty="0"/>
              <a:t>reset</a:t>
            </a:r>
            <a:endParaRPr lang="en-US" sz="2400" b="0" u="sng" strike="noStrike" dirty="0"/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</a:pPr>
            <a:endParaRPr lang="en-US" sz="1100" b="0" i="0" dirty="0">
              <a:solidFill>
                <a:srgbClr val="262626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1FD2C2-29BD-A23D-816E-3AAFE40E0D40}"/>
              </a:ext>
            </a:extLst>
          </p:cNvPr>
          <p:cNvSpPr txBox="1"/>
          <p:nvPr/>
        </p:nvSpPr>
        <p:spPr>
          <a:xfrm>
            <a:off x="4373116" y="2963810"/>
            <a:ext cx="2241842" cy="3318936"/>
          </a:xfrm>
          <a:prstGeom prst="rect">
            <a:avLst/>
          </a:prstGeom>
        </p:spPr>
        <p:txBody>
          <a:bodyPr vert="horz" lIns="91440" tIns="45720" rIns="91440" bIns="45720" numCol="1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r>
              <a:rPr lang="en-US" sz="2400" b="0" i="0" dirty="0"/>
              <a:t> </a:t>
            </a:r>
            <a:r>
              <a:rPr lang="en-US" sz="2400" b="0" i="0" u="sng" strike="noStrike" dirty="0"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refresh</a:t>
            </a:r>
            <a:endParaRPr lang="en-US" sz="2400" b="0" i="0" u="sng" dirty="0"/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r>
              <a:rPr lang="en-US" sz="2400" b="0" i="0" u="sng" dirty="0"/>
              <a:t> </a:t>
            </a:r>
            <a:r>
              <a:rPr lang="en-US" sz="2400" b="0" i="0" u="sng" strike="noStrike" dirty="0"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reload</a:t>
            </a:r>
            <a:endParaRPr lang="en-US" sz="2400" b="0" i="0" u="sng" dirty="0"/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r>
              <a:rPr lang="en-US" sz="2400" b="0" i="0" u="sng" dirty="0"/>
              <a:t> </a:t>
            </a:r>
            <a:r>
              <a:rPr lang="en-US" sz="2400" b="0" i="0" u="sng" strike="noStrike" dirty="0"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replace</a:t>
            </a:r>
            <a:endParaRPr lang="en-US" sz="2400" b="0" i="0" u="sng" dirty="0"/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r>
              <a:rPr lang="en-US" sz="2400" b="0" i="0" u="sng" dirty="0"/>
              <a:t> </a:t>
            </a:r>
            <a:r>
              <a:rPr lang="en-US" sz="2400" b="0" i="0" u="sng" strike="noStrike" dirty="0"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restore</a:t>
            </a:r>
            <a:endParaRPr lang="en-US" sz="2400" b="0" i="0" u="sng" dirty="0"/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r>
              <a:rPr lang="en-US" sz="2400" b="0" i="0" u="sng" dirty="0"/>
              <a:t> </a:t>
            </a:r>
            <a:r>
              <a:rPr lang="en-US" sz="2400" b="0" i="0" u="sng" strike="noStrike" dirty="0"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renew</a:t>
            </a:r>
            <a:endParaRPr lang="en-US" sz="2400" b="0" i="0" u="sng" dirty="0"/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r>
              <a:rPr lang="en-US" sz="2400" b="0" i="0" u="sng" dirty="0"/>
              <a:t> </a:t>
            </a:r>
            <a:r>
              <a:rPr lang="en-US" sz="2400" b="0" i="0" u="sng" strike="noStrike" dirty="0"/>
              <a:t>recover</a:t>
            </a:r>
            <a:endParaRPr lang="en-US" sz="2400" b="0" i="0" u="sng" dirty="0"/>
          </a:p>
        </p:txBody>
      </p:sp>
      <p:pic>
        <p:nvPicPr>
          <p:cNvPr id="9" name="Picture 8" descr="A person in a dress with her arms out&#10;&#10;Description automatically generated">
            <a:extLst>
              <a:ext uri="{FF2B5EF4-FFF2-40B4-BE49-F238E27FC236}">
                <a16:creationId xmlns:a16="http://schemas.microsoft.com/office/drawing/2014/main" id="{73EC21DD-8DFD-ECC1-3C17-E67972623E1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410" y="2190308"/>
            <a:ext cx="3028950" cy="400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4833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48562F-7C4D-A61C-0C7D-C27BCA75C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51A6E37D-5799-4CB6-BB0C-10E733CC2EF8}" type="slidenum">
              <a:rPr lang="en-US">
                <a:solidFill>
                  <a:srgbClr val="000000"/>
                </a:solidFill>
              </a:rPr>
              <a:pPr defTabSz="914400">
                <a:spcAft>
                  <a:spcPts val="600"/>
                </a:spcAft>
              </a:pPr>
              <a:t>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6AD4940-02EE-11CB-0411-241B7CF8F67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57237" y="684028"/>
            <a:ext cx="10677525" cy="93186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4000" u="sng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Ultimate REFUELING STATIONS</a:t>
            </a:r>
            <a:br>
              <a:rPr lang="en-US" u="sng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BE FILLED with the FULLNESS of GOD </a:t>
            </a:r>
            <a:endParaRPr lang="en-US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8" name="Picture 7" descr="A group of people on a stage&#10;&#10;Description automatically generated">
            <a:extLst>
              <a:ext uri="{FF2B5EF4-FFF2-40B4-BE49-F238E27FC236}">
                <a16:creationId xmlns:a16="http://schemas.microsoft.com/office/drawing/2014/main" id="{11479C08-7B9A-9C34-5215-79F83373E5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590" y="1734493"/>
            <a:ext cx="2857500" cy="41159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866F793-A4BE-05DA-D13B-889EB8CF8A8E}"/>
              </a:ext>
            </a:extLst>
          </p:cNvPr>
          <p:cNvSpPr txBox="1"/>
          <p:nvPr/>
        </p:nvSpPr>
        <p:spPr>
          <a:xfrm>
            <a:off x="944800" y="1615891"/>
            <a:ext cx="735922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000" b="1" u="sng" dirty="0">
                <a:solidFill>
                  <a:schemeClr val="accent6">
                    <a:lumMod val="75000"/>
                  </a:schemeClr>
                </a:solidFill>
              </a:rPr>
              <a:t>Ephesians 3: 14 -19</a:t>
            </a:r>
          </a:p>
          <a:p>
            <a:r>
              <a:rPr lang="en-US" sz="2400" b="1" i="0" baseline="30000" dirty="0">
                <a:solidFill>
                  <a:srgbClr val="000000"/>
                </a:solidFill>
                <a:effectLst/>
                <a:latin typeface="system-ui"/>
              </a:rPr>
              <a:t>14 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system-ui"/>
              </a:rPr>
              <a:t>For this reason I bow my knees to the Father </a:t>
            </a:r>
            <a:r>
              <a:rPr lang="en-US" sz="2400" b="1" i="0" baseline="30000" dirty="0">
                <a:solidFill>
                  <a:srgbClr val="000000"/>
                </a:solidFill>
                <a:effectLst/>
                <a:latin typeface="system-ui"/>
              </a:rPr>
              <a:t>[</a:t>
            </a:r>
            <a:r>
              <a:rPr lang="en-US" sz="2400" b="1" i="0" baseline="30000" dirty="0">
                <a:solidFill>
                  <a:srgbClr val="4A4A4A"/>
                </a:solidFill>
                <a:effectLst/>
                <a:latin typeface="system-ui"/>
                <a:hlinkClick r:id="rId3" tooltip="See footnote f"/>
              </a:rPr>
              <a:t>f</a:t>
            </a:r>
            <a:r>
              <a:rPr lang="en-US" sz="2400" b="1" i="0" baseline="30000" dirty="0">
                <a:solidFill>
                  <a:srgbClr val="000000"/>
                </a:solidFill>
                <a:effectLst/>
                <a:latin typeface="system-ui"/>
              </a:rPr>
              <a:t>]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system-ui"/>
              </a:rPr>
              <a:t>of our Lord Jesus Christ, </a:t>
            </a:r>
            <a:r>
              <a:rPr lang="en-US" sz="2400" b="1" i="0" baseline="30000" dirty="0">
                <a:solidFill>
                  <a:srgbClr val="000000"/>
                </a:solidFill>
                <a:effectLst/>
                <a:latin typeface="system-ui"/>
              </a:rPr>
              <a:t>15 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system-ui"/>
              </a:rPr>
              <a:t>from whom the whole family in heaven and earth is named, </a:t>
            </a:r>
            <a:r>
              <a:rPr lang="en-US" sz="2400" b="1" i="0" baseline="30000" dirty="0">
                <a:solidFill>
                  <a:srgbClr val="000000"/>
                </a:solidFill>
                <a:effectLst/>
                <a:latin typeface="system-ui"/>
              </a:rPr>
              <a:t>16 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system-ui"/>
              </a:rPr>
              <a:t>that He would grant you, according to the riches of His glory, to be strengthened with might through His Spirit in the inner man, </a:t>
            </a:r>
            <a:r>
              <a:rPr lang="en-US" sz="2400" b="1" i="0" baseline="30000" dirty="0">
                <a:solidFill>
                  <a:srgbClr val="000000"/>
                </a:solidFill>
                <a:effectLst/>
                <a:latin typeface="system-ui"/>
              </a:rPr>
              <a:t>17 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system-ui"/>
              </a:rPr>
              <a:t>that Christ may dwell in your hearts through faith; that you, being rooted and grounded in love, </a:t>
            </a:r>
            <a:r>
              <a:rPr lang="en-US" sz="2400" b="1" i="0" baseline="30000" dirty="0">
                <a:solidFill>
                  <a:srgbClr val="000000"/>
                </a:solidFill>
                <a:effectLst/>
                <a:latin typeface="system-ui"/>
              </a:rPr>
              <a:t>18 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system-ui"/>
              </a:rPr>
              <a:t>may be able to comprehend with all the saints what </a:t>
            </a:r>
            <a:r>
              <a:rPr lang="en-US" sz="2400" b="1" i="1" dirty="0">
                <a:solidFill>
                  <a:srgbClr val="000000"/>
                </a:solidFill>
                <a:effectLst/>
                <a:latin typeface="system-ui"/>
              </a:rPr>
              <a:t>is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system-ui"/>
              </a:rPr>
              <a:t> the width and length and depth and height— </a:t>
            </a:r>
            <a:r>
              <a:rPr lang="en-US" sz="2400" b="1" i="0" baseline="300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system-ui"/>
              </a:rPr>
              <a:t>19 </a:t>
            </a:r>
            <a:r>
              <a:rPr lang="en-US" sz="2400" b="1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system-ui"/>
              </a:rPr>
              <a:t>to know the love of Christ which passes knowledge; that you may be filled with all the fullness of God.</a:t>
            </a:r>
            <a:endParaRPr lang="en-US" sz="2400" b="1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495532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48562F-7C4D-A61C-0C7D-C27BCA75C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51A6E37D-5799-4CB6-BB0C-10E733CC2EF8}" type="slidenum">
              <a:rPr lang="en-US">
                <a:solidFill>
                  <a:srgbClr val="000000"/>
                </a:solidFill>
              </a:rPr>
              <a:pPr defTabSz="914400">
                <a:spcAft>
                  <a:spcPts val="600"/>
                </a:spcAft>
              </a:pPr>
              <a:t>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6AD4940-02EE-11CB-0411-241B7CF8F67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57237" y="828031"/>
            <a:ext cx="10677525" cy="93186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u="sng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Ultimate REFUELING STATIONS – </a:t>
            </a:r>
            <a:br>
              <a:rPr lang="en-US" u="sng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FILLED with the HOLY SPIRIT</a:t>
            </a:r>
            <a:endParaRPr lang="en-US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66F793-A4BE-05DA-D13B-889EB8CF8A8E}"/>
              </a:ext>
            </a:extLst>
          </p:cNvPr>
          <p:cNvSpPr txBox="1"/>
          <p:nvPr/>
        </p:nvSpPr>
        <p:spPr>
          <a:xfrm>
            <a:off x="3902700" y="2541007"/>
            <a:ext cx="699389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 startAt="2"/>
            </a:pPr>
            <a:r>
              <a:rPr lang="en-US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Acts 15:31</a:t>
            </a:r>
          </a:p>
          <a:p>
            <a:pPr algn="l" fontAlgn="base"/>
            <a:r>
              <a:rPr lang="en-US" sz="2800" b="0" i="0" dirty="0">
                <a:solidFill>
                  <a:srgbClr val="23221F"/>
                </a:solidFill>
                <a:effectLst/>
                <a:latin typeface="Open Sans" panose="020B0606030504020204" pitchFamily="34" charset="0"/>
              </a:rPr>
              <a:t>And the disciples were continually filled with joy and with the Holy Spirit.</a:t>
            </a:r>
          </a:p>
          <a:p>
            <a:pPr algn="l" fontAlgn="base"/>
            <a:endParaRPr lang="en-US" sz="2800" dirty="0">
              <a:solidFill>
                <a:srgbClr val="23221F"/>
              </a:solidFill>
              <a:latin typeface="Open Sans" panose="020B0606030504020204" pitchFamily="34" charset="0"/>
            </a:endParaRPr>
          </a:p>
          <a:p>
            <a:pPr algn="l" fontAlgn="base"/>
            <a:r>
              <a:rPr lang="en-US" sz="2000" b="1" dirty="0">
                <a:latin typeface="Open Sans" panose="020B0606030504020204" pitchFamily="34" charset="0"/>
              </a:rPr>
              <a:t>3. Luke 1:41</a:t>
            </a:r>
            <a:endParaRPr lang="en-US" sz="2000" b="0" i="0" dirty="0">
              <a:effectLst/>
              <a:latin typeface="Museo"/>
            </a:endParaRPr>
          </a:p>
          <a:p>
            <a:pPr algn="just" fontAlgn="base"/>
            <a:r>
              <a:rPr lang="en-US" sz="2000" b="0" i="0" dirty="0">
                <a:solidFill>
                  <a:srgbClr val="23221F"/>
                </a:solidFill>
                <a:effectLst/>
                <a:latin typeface="Open Sans" panose="020B0606030504020204" pitchFamily="34" charset="0"/>
              </a:rPr>
              <a:t>When Elizabeth heard Mary’s greeting, the baby leaped in her womb; and Elizabeth was filled with the Holy Spirit.</a:t>
            </a:r>
          </a:p>
          <a:p>
            <a:pPr algn="l" fontAlgn="base"/>
            <a:endParaRPr lang="en-US" sz="2800" b="0" i="0" dirty="0">
              <a:solidFill>
                <a:srgbClr val="23221F"/>
              </a:solidFill>
              <a:effectLst/>
              <a:latin typeface="Open Sans" panose="020B0606030504020204" pitchFamily="34" charset="0"/>
            </a:endParaRPr>
          </a:p>
        </p:txBody>
      </p:sp>
      <p:pic>
        <p:nvPicPr>
          <p:cNvPr id="7" name="Picture 6" descr="A group of flowers with blue sky and clouds&#10;&#10;Description automatically generated">
            <a:extLst>
              <a:ext uri="{FF2B5EF4-FFF2-40B4-BE49-F238E27FC236}">
                <a16:creationId xmlns:a16="http://schemas.microsoft.com/office/drawing/2014/main" id="{EB7D5B97-0804-051C-6CEC-69EDD72897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2" y="1935127"/>
            <a:ext cx="2143125" cy="403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2588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48562F-7C4D-A61C-0C7D-C27BCA75C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51A6E37D-5799-4CB6-BB0C-10E733CC2EF8}" type="slidenum">
              <a:rPr lang="en-US">
                <a:solidFill>
                  <a:srgbClr val="000000"/>
                </a:solidFill>
              </a:rPr>
              <a:pPr defTabSz="914400">
                <a:spcAft>
                  <a:spcPts val="600"/>
                </a:spcAft>
              </a:pPr>
              <a:t>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6AD4940-02EE-11CB-0411-241B7CF8F67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57237" y="828031"/>
            <a:ext cx="10677525" cy="93186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u="sng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Ultimate REFUELING STATIONS – </a:t>
            </a:r>
            <a:br>
              <a:rPr lang="en-US" u="sng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ENJOY THE TIMES OF REFRESHING</a:t>
            </a:r>
            <a:endParaRPr lang="en-US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66F793-A4BE-05DA-D13B-889EB8CF8A8E}"/>
              </a:ext>
            </a:extLst>
          </p:cNvPr>
          <p:cNvSpPr txBox="1"/>
          <p:nvPr/>
        </p:nvSpPr>
        <p:spPr>
          <a:xfrm>
            <a:off x="3902700" y="1834322"/>
            <a:ext cx="6993898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4. Acts 3: 19-21 </a:t>
            </a:r>
          </a:p>
          <a:p>
            <a:r>
              <a:rPr lang="en-US" sz="2800" b="1" i="0" baseline="30000" dirty="0">
                <a:solidFill>
                  <a:srgbClr val="000000"/>
                </a:solidFill>
                <a:effectLst/>
                <a:latin typeface="system-ui"/>
              </a:rPr>
              <a:t>19 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system-ui"/>
              </a:rPr>
              <a:t>Repent therefore and be converted, that your sins may be blotted out, </a:t>
            </a:r>
            <a:r>
              <a:rPr lang="en-US" sz="2800" b="0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system-ui"/>
              </a:rPr>
              <a:t>so that times of refreshing may come from the presence of the Lord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system-ui"/>
              </a:rPr>
              <a:t>, </a:t>
            </a:r>
            <a:r>
              <a:rPr lang="en-US" sz="2800" b="1" i="0" baseline="30000" dirty="0">
                <a:solidFill>
                  <a:srgbClr val="000000"/>
                </a:solidFill>
                <a:effectLst/>
                <a:latin typeface="system-ui"/>
              </a:rPr>
              <a:t>20 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system-ui"/>
              </a:rPr>
              <a:t>and that He may send </a:t>
            </a:r>
            <a:r>
              <a:rPr lang="en-US" sz="2800" b="0" i="0" baseline="30000" dirty="0">
                <a:solidFill>
                  <a:srgbClr val="000000"/>
                </a:solidFill>
                <a:effectLst/>
                <a:latin typeface="system-ui"/>
              </a:rPr>
              <a:t>[</a:t>
            </a:r>
            <a:r>
              <a:rPr lang="en-US" sz="2800" b="0" i="0" baseline="30000" dirty="0">
                <a:solidFill>
                  <a:srgbClr val="4A4A4A"/>
                </a:solidFill>
                <a:effectLst/>
                <a:latin typeface="system-ui"/>
                <a:hlinkClick r:id="rId2" tooltip="See footnote c"/>
              </a:rPr>
              <a:t>c</a:t>
            </a:r>
            <a:r>
              <a:rPr lang="en-US" sz="2800" b="0" i="0" baseline="30000" dirty="0">
                <a:solidFill>
                  <a:srgbClr val="000000"/>
                </a:solidFill>
                <a:effectLst/>
                <a:latin typeface="system-ui"/>
              </a:rPr>
              <a:t>]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system-ui"/>
              </a:rPr>
              <a:t>Jesus Christ, who was </a:t>
            </a:r>
            <a:r>
              <a:rPr lang="en-US" sz="2800" b="0" i="0" baseline="30000" dirty="0">
                <a:solidFill>
                  <a:srgbClr val="000000"/>
                </a:solidFill>
                <a:effectLst/>
                <a:latin typeface="system-ui"/>
              </a:rPr>
              <a:t>[</a:t>
            </a:r>
            <a:r>
              <a:rPr lang="en-US" sz="2800" b="0" i="0" baseline="30000" dirty="0">
                <a:solidFill>
                  <a:srgbClr val="4A4A4A"/>
                </a:solidFill>
                <a:effectLst/>
                <a:latin typeface="system-ui"/>
                <a:hlinkClick r:id="rId3" tooltip="See footnote d"/>
              </a:rPr>
              <a:t>d</a:t>
            </a:r>
            <a:r>
              <a:rPr lang="en-US" sz="2800" b="0" i="0" baseline="30000" dirty="0">
                <a:solidFill>
                  <a:srgbClr val="000000"/>
                </a:solidFill>
                <a:effectLst/>
                <a:latin typeface="system-ui"/>
              </a:rPr>
              <a:t>]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system-ui"/>
              </a:rPr>
              <a:t>preached to you before, </a:t>
            </a:r>
            <a:r>
              <a:rPr lang="en-US" sz="2800" b="1" i="0" baseline="30000" dirty="0">
                <a:solidFill>
                  <a:srgbClr val="000000"/>
                </a:solidFill>
                <a:effectLst/>
                <a:latin typeface="system-ui"/>
              </a:rPr>
              <a:t>21 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system-ui"/>
              </a:rPr>
              <a:t>whom heaven must receive </a:t>
            </a:r>
            <a:r>
              <a:rPr lang="en-US" sz="2800" b="0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system-ui"/>
              </a:rPr>
              <a:t>until the times of restoration of all things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system-ui"/>
              </a:rPr>
              <a:t>, which God has spoken by the mouth of all His holy prophets since </a:t>
            </a:r>
            <a:r>
              <a:rPr lang="en-US" sz="2800" b="0" i="0" baseline="30000" dirty="0">
                <a:solidFill>
                  <a:srgbClr val="000000"/>
                </a:solidFill>
                <a:effectLst/>
                <a:latin typeface="system-ui"/>
              </a:rPr>
              <a:t>[</a:t>
            </a:r>
            <a:r>
              <a:rPr lang="en-US" sz="2800" b="0" i="0" baseline="30000" dirty="0">
                <a:solidFill>
                  <a:srgbClr val="4A4A4A"/>
                </a:solidFill>
                <a:effectLst/>
                <a:latin typeface="system-ui"/>
                <a:hlinkClick r:id="rId4" tooltip="See footnote e"/>
              </a:rPr>
              <a:t>e</a:t>
            </a:r>
            <a:r>
              <a:rPr lang="en-US" sz="2800" b="0" i="0" baseline="30000" dirty="0">
                <a:solidFill>
                  <a:srgbClr val="000000"/>
                </a:solidFill>
                <a:effectLst/>
                <a:latin typeface="system-ui"/>
              </a:rPr>
              <a:t>]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system-ui"/>
              </a:rPr>
              <a:t>the world began.</a:t>
            </a:r>
            <a:endParaRPr lang="en-US" sz="2800" b="1" dirty="0">
              <a:highlight>
                <a:srgbClr val="FFFF00"/>
              </a:highlight>
            </a:endParaRPr>
          </a:p>
        </p:txBody>
      </p:sp>
      <p:pic>
        <p:nvPicPr>
          <p:cNvPr id="5" name="Picture 4" descr="A black text on a white background">
            <a:extLst>
              <a:ext uri="{FF2B5EF4-FFF2-40B4-BE49-F238E27FC236}">
                <a16:creationId xmlns:a16="http://schemas.microsoft.com/office/drawing/2014/main" id="{459D5A01-E6A8-587F-A4D2-9D28C35356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521" y="2025708"/>
            <a:ext cx="2566657" cy="3384144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1498192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6AD4940-02EE-11CB-0411-241B7CF8F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746" y="2361558"/>
            <a:ext cx="9601196" cy="1303867"/>
          </a:xfrm>
        </p:spPr>
        <p:txBody>
          <a:bodyPr>
            <a:normAutofit/>
          </a:bodyPr>
          <a:lstStyle/>
          <a:p>
            <a:r>
              <a:rPr lang="en-US" b="0" i="0" dirty="0">
                <a:solidFill>
                  <a:srgbClr val="FF0000"/>
                </a:solidFill>
                <a:effectLst/>
                <a:latin typeface="Impact" panose="020B0806030902050204" pitchFamily="34" charset="0"/>
              </a:rPr>
              <a:t>ASSIGNMENT for NEXT WEEK: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48562F-7C4D-A61C-0C7D-C27BCA75C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6E37D-5799-4CB6-BB0C-10E733CC2EF8}" type="slidenum">
              <a:rPr lang="en-US" smtClean="0"/>
              <a:t>17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AC58FB-688A-75C3-7238-BA80830A6502}"/>
              </a:ext>
            </a:extLst>
          </p:cNvPr>
          <p:cNvSpPr txBox="1"/>
          <p:nvPr/>
        </p:nvSpPr>
        <p:spPr>
          <a:xfrm>
            <a:off x="1286539" y="3475788"/>
            <a:ext cx="9631804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What have you learned about the Need to Refuel during this Session?</a:t>
            </a:r>
          </a:p>
          <a:p>
            <a:r>
              <a:rPr lang="en-US" sz="2400" dirty="0">
                <a:latin typeface="+mj-lt"/>
              </a:rPr>
              <a:t>1.  Create a Section or FILE in your Journal called “I SEE YOU, SELF!!!”</a:t>
            </a:r>
          </a:p>
          <a:p>
            <a:r>
              <a:rPr lang="en-US" sz="2400" dirty="0">
                <a:latin typeface="+mj-lt"/>
              </a:rPr>
              <a:t>2.  Write or record a message to your self entitled </a:t>
            </a:r>
          </a:p>
          <a:p>
            <a:r>
              <a:rPr lang="en-US" sz="2400" dirty="0">
                <a:latin typeface="+mj-lt"/>
              </a:rPr>
              <a:t>   “I need a refueling! I will be working on  being stronger in (Your area). “</a:t>
            </a:r>
          </a:p>
          <a:p>
            <a:r>
              <a:rPr lang="en-US" sz="2400" dirty="0">
                <a:latin typeface="+mj-lt"/>
              </a:rPr>
              <a:t>3. Also write an entry of how you have refueled other areas in your life that </a:t>
            </a:r>
          </a:p>
          <a:p>
            <a:r>
              <a:rPr lang="en-US" sz="2400" dirty="0">
                <a:latin typeface="+mj-lt"/>
              </a:rPr>
              <a:t>were draining you of your energy! </a:t>
            </a:r>
          </a:p>
          <a:p>
            <a:r>
              <a:rPr lang="en-US" sz="2400" dirty="0">
                <a:latin typeface="+mj-lt"/>
              </a:rPr>
              <a:t>4. Write one thing that you learned in this class so far!)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A35640-896D-073D-ED65-AA8FBE56F9B0}"/>
              </a:ext>
            </a:extLst>
          </p:cNvPr>
          <p:cNvSpPr txBox="1"/>
          <p:nvPr/>
        </p:nvSpPr>
        <p:spPr>
          <a:xfrm>
            <a:off x="1790601" y="1073888"/>
            <a:ext cx="709816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NEXT WEEK:   </a:t>
            </a:r>
          </a:p>
          <a:p>
            <a:pPr algn="ctr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SPIRITUAL FIUNDATIONS OF “REFUELING”</a:t>
            </a:r>
          </a:p>
        </p:txBody>
      </p:sp>
    </p:spTree>
    <p:extLst>
      <p:ext uri="{BB962C8B-B14F-4D97-AF65-F5344CB8AC3E}">
        <p14:creationId xmlns:p14="http://schemas.microsoft.com/office/powerpoint/2010/main" val="21780066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324A01-CB97-80C6-4394-5EC833543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CDE5-C1D8-4EDD-870F-A498BAFA520F}" type="slidenum">
              <a:rPr lang="en-US" noProof="0" smtClean="0"/>
              <a:t>18</a:t>
            </a:fld>
            <a:endParaRPr lang="en-US" noProof="0"/>
          </a:p>
        </p:txBody>
      </p:sp>
      <p:pic>
        <p:nvPicPr>
          <p:cNvPr id="14340" name="Picture 4" descr="For Your Time... Free Stay in Touch eCards, Greetings | 123 Greetings">
            <a:extLst>
              <a:ext uri="{FF2B5EF4-FFF2-40B4-BE49-F238E27FC236}">
                <a16:creationId xmlns:a16="http://schemas.microsoft.com/office/drawing/2014/main" id="{C61B7C6C-F5BE-524E-79A5-A1251B500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2217" y="1230718"/>
            <a:ext cx="4400105" cy="3702787"/>
          </a:xfrm>
          <a:prstGeom prst="roundRect">
            <a:avLst>
              <a:gd name="adj" fmla="val 16667"/>
            </a:avLst>
          </a:prstGeom>
          <a:ln w="57150">
            <a:solidFill>
              <a:srgbClr val="7030A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idea5 - Manlius Pebble Hill School">
            <a:extLst>
              <a:ext uri="{FF2B5EF4-FFF2-40B4-BE49-F238E27FC236}">
                <a16:creationId xmlns:a16="http://schemas.microsoft.com/office/drawing/2014/main" id="{9BABF97D-9996-411E-2600-CB59E2F29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678" y="1041675"/>
            <a:ext cx="4178594" cy="44895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AA4E86B-359D-AD13-25D1-7C55411FA93B}"/>
              </a:ext>
            </a:extLst>
          </p:cNvPr>
          <p:cNvSpPr txBox="1"/>
          <p:nvPr/>
        </p:nvSpPr>
        <p:spPr>
          <a:xfrm>
            <a:off x="7163276" y="5069608"/>
            <a:ext cx="35228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Rev Dr. Debyii L. Sababu-Thomas</a:t>
            </a:r>
          </a:p>
          <a:p>
            <a:r>
              <a:rPr lang="en-US" dirty="0"/>
              <a:t>Email: </a:t>
            </a:r>
            <a:r>
              <a:rPr lang="en-US" dirty="0">
                <a:hlinkClick r:id="rId4"/>
              </a:rPr>
              <a:t>RevDebyii@reidtemple.org</a:t>
            </a:r>
            <a:endParaRPr lang="en-US" dirty="0"/>
          </a:p>
          <a:p>
            <a:r>
              <a:rPr lang="en-US" dirty="0"/>
              <a:t>Phone: #01 352-1746</a:t>
            </a:r>
          </a:p>
        </p:txBody>
      </p:sp>
    </p:spTree>
    <p:extLst>
      <p:ext uri="{BB962C8B-B14F-4D97-AF65-F5344CB8AC3E}">
        <p14:creationId xmlns:p14="http://schemas.microsoft.com/office/powerpoint/2010/main" val="33493788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 descr="woman posing as she reads book in front of stack of books&#10;">
            <a:extLst>
              <a:ext uri="{FF2B5EF4-FFF2-40B4-BE49-F238E27FC236}">
                <a16:creationId xmlns:a16="http://schemas.microsoft.com/office/drawing/2014/main" id="{1DA21010-05F7-45C3-98F1-385BABF640C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6" b="6"/>
          <a:stretch>
            <a:fillRect/>
          </a:stretch>
        </p:blipFill>
        <p:spPr>
          <a:xfrm>
            <a:off x="8139166" y="1499716"/>
            <a:ext cx="2903973" cy="3858567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CF6BB9-EEA3-41F4-8032-BEDB02576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8198" name="Picture 6" descr="Questions Comments Concerns Customer Support Diagram Stock Photo by  ©iqoncept 8553608">
            <a:extLst>
              <a:ext uri="{FF2B5EF4-FFF2-40B4-BE49-F238E27FC236}">
                <a16:creationId xmlns:a16="http://schemas.microsoft.com/office/drawing/2014/main" id="{BF93A338-4B31-4670-9132-E1C018433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404" y="864619"/>
            <a:ext cx="3618428" cy="5003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ible Study: Blacks read Holy Scriptures more often than other Americans |  The Milwaukee Independent">
            <a:extLst>
              <a:ext uri="{FF2B5EF4-FFF2-40B4-BE49-F238E27FC236}">
                <a16:creationId xmlns:a16="http://schemas.microsoft.com/office/drawing/2014/main" id="{02EEA934-3280-20B9-DA71-97DDE0790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886" y="1668026"/>
            <a:ext cx="2619375" cy="3396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12290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58BB233-27F2-FA63-3138-C769E0C73C74}"/>
              </a:ext>
            </a:extLst>
          </p:cNvPr>
          <p:cNvSpPr txBox="1"/>
          <p:nvPr/>
        </p:nvSpPr>
        <p:spPr>
          <a:xfrm>
            <a:off x="2166770" y="572848"/>
            <a:ext cx="7679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/>
              <a:t>First Things First: Reaffirming who we are as a Church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30A1DC1-BF11-46D4-CC5A-0DCACED18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6E37D-5799-4CB6-BB0C-10E733CC2EF8}" type="slidenum">
              <a:rPr lang="en-US" smtClean="0"/>
              <a:t>2</a:t>
            </a:fld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D86C30E-A1D9-EAF6-6F43-A05FBA8B0D2A}"/>
              </a:ext>
            </a:extLst>
          </p:cNvPr>
          <p:cNvSpPr txBox="1"/>
          <p:nvPr/>
        </p:nvSpPr>
        <p:spPr>
          <a:xfrm>
            <a:off x="8939120" y="6417064"/>
            <a:ext cx="354299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©Debyii L. Sababu-Thomas, Ph.D.</a:t>
            </a:r>
            <a:r>
              <a:rPr lang="en-US" sz="140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396646-17D8-D99C-E64B-8CD707F253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85" t="17757" r="31977" b="23451"/>
          <a:stretch/>
        </p:blipFill>
        <p:spPr>
          <a:xfrm>
            <a:off x="7187759" y="1203177"/>
            <a:ext cx="4269007" cy="39175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A10453-BC0D-7B28-E04C-6929A2EA3874}"/>
              </a:ext>
            </a:extLst>
          </p:cNvPr>
          <p:cNvSpPr txBox="1"/>
          <p:nvPr/>
        </p:nvSpPr>
        <p:spPr>
          <a:xfrm>
            <a:off x="1443369" y="2015272"/>
            <a:ext cx="9550696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Reid Temple AME Church is a 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Bible Believing, 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Christ-centered, 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Family-Integrated, 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Multigenerational, 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Culturally aware church,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Spreading the Gospel of Jesus Christ while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“Building the Beloved Community”. 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D837FD-724E-9F50-D8D5-ECA341D9138B}"/>
              </a:ext>
            </a:extLst>
          </p:cNvPr>
          <p:cNvSpPr txBox="1"/>
          <p:nvPr/>
        </p:nvSpPr>
        <p:spPr>
          <a:xfrm>
            <a:off x="3452922" y="1192127"/>
            <a:ext cx="3975768" cy="76944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5A2781"/>
                </a:solidFill>
                <a:latin typeface="Arial Black" panose="020B0A04020102020204" pitchFamily="34" charset="0"/>
                <a:cs typeface="Forte Forward" pitchFamily="2" charset="0"/>
              </a:rPr>
              <a:t>OUR VISION</a:t>
            </a:r>
          </a:p>
        </p:txBody>
      </p:sp>
    </p:spTree>
    <p:extLst>
      <p:ext uri="{BB962C8B-B14F-4D97-AF65-F5344CB8AC3E}">
        <p14:creationId xmlns:p14="http://schemas.microsoft.com/office/powerpoint/2010/main" val="12218098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58BB233-27F2-FA63-3138-C769E0C73C74}"/>
              </a:ext>
            </a:extLst>
          </p:cNvPr>
          <p:cNvSpPr txBox="1"/>
          <p:nvPr/>
        </p:nvSpPr>
        <p:spPr>
          <a:xfrm>
            <a:off x="2166770" y="572848"/>
            <a:ext cx="7679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/>
              <a:t>First Things First: Reaffirming who we are as a Church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30A1DC1-BF11-46D4-CC5A-0DCACED18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6E37D-5799-4CB6-BB0C-10E733CC2EF8}" type="slidenum">
              <a:rPr lang="en-US" smtClean="0"/>
              <a:t>3</a:t>
            </a:fld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D86C30E-A1D9-EAF6-6F43-A05FBA8B0D2A}"/>
              </a:ext>
            </a:extLst>
          </p:cNvPr>
          <p:cNvSpPr txBox="1"/>
          <p:nvPr/>
        </p:nvSpPr>
        <p:spPr>
          <a:xfrm>
            <a:off x="8939120" y="6417064"/>
            <a:ext cx="354299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©Debyii L. Sababu-Thomas, Ph.D.</a:t>
            </a:r>
            <a:r>
              <a:rPr lang="en-US" sz="1400"/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A10453-BC0D-7B28-E04C-6929A2EA3874}"/>
              </a:ext>
            </a:extLst>
          </p:cNvPr>
          <p:cNvSpPr txBox="1"/>
          <p:nvPr/>
        </p:nvSpPr>
        <p:spPr>
          <a:xfrm>
            <a:off x="1945655" y="1928304"/>
            <a:ext cx="830069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Mission of  Reid Temple AME Church is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increase and grow our ministry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the spiritual, social, and physical development of all people.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D837FD-724E-9F50-D8D5-ECA341D9138B}"/>
              </a:ext>
            </a:extLst>
          </p:cNvPr>
          <p:cNvSpPr txBox="1"/>
          <p:nvPr/>
        </p:nvSpPr>
        <p:spPr>
          <a:xfrm>
            <a:off x="3421025" y="1170949"/>
            <a:ext cx="4475905" cy="76944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5A2781"/>
                </a:solidFill>
                <a:latin typeface="Arial Black" panose="020B0A04020102020204" pitchFamily="34" charset="0"/>
                <a:cs typeface="Forte Forward" pitchFamily="2" charset="0"/>
              </a:rPr>
              <a:t>OUR MISSION</a:t>
            </a:r>
          </a:p>
        </p:txBody>
      </p:sp>
      <p:pic>
        <p:nvPicPr>
          <p:cNvPr id="1028" name="Picture 4" descr="608c225501eb600475039a12_IMG_1983">
            <a:extLst>
              <a:ext uri="{FF2B5EF4-FFF2-40B4-BE49-F238E27FC236}">
                <a16:creationId xmlns:a16="http://schemas.microsoft.com/office/drawing/2014/main" id="{132C727B-0CA2-6B16-FFA5-304172FC1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9540" y="3559016"/>
            <a:ext cx="2533610" cy="254968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uneral_169_stream">
            <a:extLst>
              <a:ext uri="{FF2B5EF4-FFF2-40B4-BE49-F238E27FC236}">
                <a16:creationId xmlns:a16="http://schemas.microsoft.com/office/drawing/2014/main" id="{CF823762-3672-DED4-FBF9-0800D35AEC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33"/>
          <a:stretch/>
        </p:blipFill>
        <p:spPr bwMode="auto">
          <a:xfrm>
            <a:off x="4520950" y="4285856"/>
            <a:ext cx="3150099" cy="18344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uneral_169_stream">
            <a:extLst>
              <a:ext uri="{FF2B5EF4-FFF2-40B4-BE49-F238E27FC236}">
                <a16:creationId xmlns:a16="http://schemas.microsoft.com/office/drawing/2014/main" id="{F8A58B25-5D23-9DB9-B04A-1D319B0021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195" y="4008805"/>
            <a:ext cx="2145596" cy="195422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4196567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58BB233-27F2-FA63-3138-C769E0C73C74}"/>
              </a:ext>
            </a:extLst>
          </p:cNvPr>
          <p:cNvSpPr txBox="1"/>
          <p:nvPr/>
        </p:nvSpPr>
        <p:spPr>
          <a:xfrm>
            <a:off x="2166770" y="572848"/>
            <a:ext cx="7679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/>
              <a:t>First Things First: Reaffirming who we are as a Church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30A1DC1-BF11-46D4-CC5A-0DCACED18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6E37D-5799-4CB6-BB0C-10E733CC2EF8}" type="slidenum">
              <a:rPr lang="en-US" smtClean="0"/>
              <a:t>4</a:t>
            </a:fld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D86C30E-A1D9-EAF6-6F43-A05FBA8B0D2A}"/>
              </a:ext>
            </a:extLst>
          </p:cNvPr>
          <p:cNvSpPr txBox="1"/>
          <p:nvPr/>
        </p:nvSpPr>
        <p:spPr>
          <a:xfrm>
            <a:off x="8939120" y="6417064"/>
            <a:ext cx="354299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©Debyii L. Sababu-Thomas, Ph.D.</a:t>
            </a:r>
            <a:r>
              <a:rPr lang="en-US" sz="1400"/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D837FD-724E-9F50-D8D5-ECA341D9138B}"/>
              </a:ext>
            </a:extLst>
          </p:cNvPr>
          <p:cNvSpPr txBox="1"/>
          <p:nvPr/>
        </p:nvSpPr>
        <p:spPr>
          <a:xfrm>
            <a:off x="2913577" y="1315699"/>
            <a:ext cx="6185924" cy="76944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5A2781"/>
                </a:solidFill>
                <a:latin typeface="Arial Black" panose="020B0A04020102020204" pitchFamily="34" charset="0"/>
                <a:cs typeface="Forte Forward" pitchFamily="2" charset="0"/>
              </a:rPr>
              <a:t>OUR CORE VALUES</a:t>
            </a:r>
          </a:p>
        </p:txBody>
      </p:sp>
      <p:pic>
        <p:nvPicPr>
          <p:cNvPr id="2052" name="Picture 4" descr="606e0ff03dba99f006c82a31_img_0296">
            <a:extLst>
              <a:ext uri="{FF2B5EF4-FFF2-40B4-BE49-F238E27FC236}">
                <a16:creationId xmlns:a16="http://schemas.microsoft.com/office/drawing/2014/main" id="{7853B53D-82A3-42A9-BDD1-0AA386A4C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4660" y="2469778"/>
            <a:ext cx="2873332" cy="2870078"/>
          </a:xfrm>
          <a:prstGeom prst="rect">
            <a:avLst/>
          </a:prstGeom>
          <a:ln w="228600" cap="sq" cmpd="thickThin">
            <a:solidFill>
              <a:srgbClr val="5A278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BD9C65-BE4A-21AA-BD23-BFAA39125934}"/>
              </a:ext>
            </a:extLst>
          </p:cNvPr>
          <p:cNvSpPr txBox="1"/>
          <p:nvPr/>
        </p:nvSpPr>
        <p:spPr>
          <a:xfrm>
            <a:off x="829338" y="2469778"/>
            <a:ext cx="728330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sz="3600" b="1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Faith in God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3600" b="1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Integrity, Trust, and Ethical Behavior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3600" b="1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Empowering People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3600" b="1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Excellence and Innovation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3600" b="1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Christ-centered Leadership</a:t>
            </a:r>
          </a:p>
        </p:txBody>
      </p:sp>
    </p:spTree>
    <p:extLst>
      <p:ext uri="{BB962C8B-B14F-4D97-AF65-F5344CB8AC3E}">
        <p14:creationId xmlns:p14="http://schemas.microsoft.com/office/powerpoint/2010/main" val="1773784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91E3F-3D13-0122-8965-97F3EC6B1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1350130"/>
            <a:ext cx="9601196" cy="1303867"/>
          </a:xfrm>
        </p:spPr>
        <p:txBody>
          <a:bodyPr>
            <a:normAutofit fontScale="90000"/>
          </a:bodyPr>
          <a:lstStyle/>
          <a:p>
            <a:r>
              <a:rPr lang="en-US" sz="5300" b="1" i="1" dirty="0">
                <a:solidFill>
                  <a:srgbClr val="FF0000"/>
                </a:solidFill>
                <a:latin typeface="+mn-lt"/>
              </a:rPr>
              <a:t>“REFUELING </a:t>
            </a:r>
            <a:br>
              <a:rPr lang="en-US" sz="5300" b="1" i="1" dirty="0">
                <a:solidFill>
                  <a:srgbClr val="FF0000"/>
                </a:solidFill>
                <a:latin typeface="+mn-lt"/>
              </a:rPr>
            </a:br>
            <a:r>
              <a:rPr lang="en-US" sz="5300" b="1" i="1" dirty="0">
                <a:solidFill>
                  <a:srgbClr val="FF0000"/>
                </a:solidFill>
                <a:latin typeface="+mn-lt"/>
              </a:rPr>
              <a:t>to Go  Higher in God!!!</a:t>
            </a:r>
            <a:br>
              <a:rPr lang="en-US" sz="4800" b="1" dirty="0">
                <a:solidFill>
                  <a:srgbClr val="FF0000"/>
                </a:solidFill>
                <a:latin typeface="+mn-lt"/>
              </a:rPr>
            </a:br>
            <a:endParaRPr lang="en-US" sz="48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4A3AD0-0BA4-C4DA-E32D-B56856310D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5647" y="2545541"/>
            <a:ext cx="9601196" cy="331893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800" b="1" dirty="0">
                <a:latin typeface="+mj-lt"/>
              </a:rPr>
              <a:t>Overview of Teaching – Week  1</a:t>
            </a:r>
          </a:p>
          <a:p>
            <a:pPr marL="571500" indent="-571500">
              <a:buAutoNum type="romanUcPeriod"/>
            </a:pPr>
            <a:r>
              <a:rPr lang="en-US" sz="2800" b="1" dirty="0">
                <a:latin typeface="+mj-lt"/>
              </a:rPr>
              <a:t>The Context of Refueling </a:t>
            </a:r>
          </a:p>
          <a:p>
            <a:pPr marL="571500" indent="-571500">
              <a:buFont typeface="Arial"/>
              <a:buAutoNum type="romanUcPeriod"/>
            </a:pPr>
            <a:r>
              <a:rPr lang="en-US" sz="2800" b="1" dirty="0">
                <a:latin typeface="+mj-lt"/>
              </a:rPr>
              <a:t>The Conditions for Refueling</a:t>
            </a:r>
          </a:p>
          <a:p>
            <a:pPr marL="571500" indent="-571500">
              <a:buAutoNum type="romanUcPeriod"/>
            </a:pPr>
            <a:r>
              <a:rPr lang="en-US" sz="2800" b="1" dirty="0">
                <a:latin typeface="+mj-lt"/>
              </a:rPr>
              <a:t>The Causes for Refueling</a:t>
            </a:r>
          </a:p>
          <a:p>
            <a:pPr marL="571500" indent="-571500">
              <a:buAutoNum type="romanUcPeriod"/>
            </a:pPr>
            <a:r>
              <a:rPr lang="en-US" sz="2800" b="1" dirty="0">
                <a:latin typeface="+mj-lt"/>
              </a:rPr>
              <a:t>THE CASE for REFUELING</a:t>
            </a:r>
          </a:p>
          <a:p>
            <a:pPr marL="457200" lvl="1" indent="0">
              <a:buNone/>
            </a:pPr>
            <a:r>
              <a:rPr lang="en-US" sz="3200" b="1" dirty="0">
                <a:latin typeface="+mj-lt"/>
              </a:rPr>
              <a:t>Assignment and Q&amp; A</a:t>
            </a:r>
          </a:p>
          <a:p>
            <a:pPr marL="571500" indent="-571500">
              <a:buAutoNum type="romanUcPeriod"/>
            </a:pPr>
            <a:endParaRPr lang="en-US" sz="2800" b="1" dirty="0">
              <a:latin typeface="+mj-lt"/>
            </a:endParaRPr>
          </a:p>
          <a:p>
            <a:pPr marL="571500" indent="-571500">
              <a:buAutoNum type="romanUcPeriod"/>
            </a:pPr>
            <a:endParaRPr lang="en-US" sz="2800" b="1" dirty="0">
              <a:latin typeface="+mj-lt"/>
            </a:endParaRPr>
          </a:p>
          <a:p>
            <a:pPr marL="571500" indent="-571500">
              <a:buAutoNum type="romanUcPeriod"/>
            </a:pPr>
            <a:endParaRPr lang="en-US" sz="2800" b="1" dirty="0">
              <a:latin typeface="+mj-lt"/>
            </a:endParaRPr>
          </a:p>
        </p:txBody>
      </p:sp>
      <p:sp>
        <p:nvSpPr>
          <p:cNvPr id="13" name="Footer Placeholder 6">
            <a:extLst>
              <a:ext uri="{FF2B5EF4-FFF2-40B4-BE49-F238E27FC236}">
                <a16:creationId xmlns:a16="http://schemas.microsoft.com/office/drawing/2014/main" id="{AAC6A214-CF81-4ADF-375A-E0207D853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62764" y="6457446"/>
            <a:ext cx="2532185" cy="279400"/>
          </a:xfrm>
        </p:spPr>
        <p:txBody>
          <a:bodyPr/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©Debyii L. Sababu-Thomas, Ph.D.</a:t>
            </a:r>
            <a:r>
              <a:rPr lang="en-US" dirty="0"/>
              <a:t>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B4B2473-AA65-567A-AB6F-B6A2FE905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6E37D-5799-4CB6-BB0C-10E733CC2EF8}" type="slidenum">
              <a:rPr lang="en-US" smtClean="0"/>
              <a:t>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073B66-700E-461D-A483-D97542FD88D3}"/>
              </a:ext>
            </a:extLst>
          </p:cNvPr>
          <p:cNvSpPr txBox="1"/>
          <p:nvPr/>
        </p:nvSpPr>
        <p:spPr>
          <a:xfrm>
            <a:off x="3236036" y="6457446"/>
            <a:ext cx="51045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* All topics are s</a:t>
            </a:r>
            <a:r>
              <a:rPr lang="en-US" i="1" dirty="0">
                <a:highlight>
                  <a:srgbClr val="FFFF00"/>
                </a:highlight>
              </a:rPr>
              <a:t>ubject the leading of the Holy Spirit</a:t>
            </a: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E5431B1A-F55C-A9BF-70F3-CB1E0E38AD42}"/>
                  </a:ext>
                </a:extLst>
              </p14:cNvPr>
              <p14:cNvContentPartPr/>
              <p14:nvPr/>
            </p14:nvContentPartPr>
            <p14:xfrm>
              <a:off x="10132803" y="5677769"/>
              <a:ext cx="360" cy="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E5431B1A-F55C-A9BF-70F3-CB1E0E38AD4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114803" y="5569769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C8933D97-964E-8BDF-0FAF-2E59B7A69B37}"/>
                  </a:ext>
                </a:extLst>
              </p14:cNvPr>
              <p14:cNvContentPartPr/>
              <p14:nvPr/>
            </p14:nvContentPartPr>
            <p14:xfrm>
              <a:off x="9867123" y="5688209"/>
              <a:ext cx="701280" cy="1292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C8933D97-964E-8BDF-0FAF-2E59B7A69B3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49123" y="5580209"/>
                <a:ext cx="736920" cy="344880"/>
              </a:xfrm>
              <a:prstGeom prst="rect">
                <a:avLst/>
              </a:prstGeom>
            </p:spPr>
          </p:pic>
        </mc:Fallback>
      </mc:AlternateContent>
      <p:pic>
        <p:nvPicPr>
          <p:cNvPr id="1028" name="Picture 4" descr="Are you in need of a spiritual refuel in God? Is your faith in need of">
            <a:extLst>
              <a:ext uri="{FF2B5EF4-FFF2-40B4-BE49-F238E27FC236}">
                <a16:creationId xmlns:a16="http://schemas.microsoft.com/office/drawing/2014/main" id="{969CD026-5926-27B1-DC77-BC7079501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448" y="2588658"/>
            <a:ext cx="3140395" cy="3318936"/>
          </a:xfrm>
          <a:prstGeom prst="rect">
            <a:avLst/>
          </a:prstGeom>
          <a:solidFill>
            <a:schemeClr val="accent6">
              <a:lumMod val="75000"/>
            </a:schemeClr>
          </a:solidFill>
          <a:ln w="76200">
            <a:solidFill>
              <a:srgbClr val="FF0000"/>
            </a:solidFill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106EA00-1F40-E64B-35F6-9B570ED4C5E7}"/>
              </a:ext>
            </a:extLst>
          </p:cNvPr>
          <p:cNvSpPr txBox="1"/>
          <p:nvPr/>
        </p:nvSpPr>
        <p:spPr>
          <a:xfrm>
            <a:off x="727182" y="624191"/>
            <a:ext cx="3869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August 2023 – Church-wide Theme</a:t>
            </a:r>
          </a:p>
        </p:txBody>
      </p:sp>
    </p:spTree>
    <p:extLst>
      <p:ext uri="{BB962C8B-B14F-4D97-AF65-F5344CB8AC3E}">
        <p14:creationId xmlns:p14="http://schemas.microsoft.com/office/powerpoint/2010/main" val="16820187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91E3F-3D13-0122-8965-97F3EC6B1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1041786"/>
            <a:ext cx="9601196" cy="1303867"/>
          </a:xfrm>
        </p:spPr>
        <p:txBody>
          <a:bodyPr>
            <a:normAutofit fontScale="90000"/>
          </a:bodyPr>
          <a:lstStyle/>
          <a:p>
            <a:r>
              <a:rPr lang="en-US" b="1" i="1" u="sng" dirty="0">
                <a:solidFill>
                  <a:srgbClr val="FF0000"/>
                </a:solidFill>
                <a:latin typeface="+mn-lt"/>
              </a:rPr>
              <a:t>“REFUELING to Go  Higher in God!!!</a:t>
            </a:r>
            <a:br>
              <a:rPr lang="en-US" sz="4800" b="1" u="sng" dirty="0">
                <a:solidFill>
                  <a:srgbClr val="FF0000"/>
                </a:solidFill>
                <a:latin typeface="+mn-lt"/>
              </a:rPr>
            </a:br>
            <a:endParaRPr lang="en-US" sz="4800" b="1" u="sng" dirty="0">
              <a:solidFill>
                <a:srgbClr val="FF0000"/>
              </a:solidFill>
              <a:latin typeface="+mn-lt"/>
            </a:endParaRPr>
          </a:p>
        </p:txBody>
      </p:sp>
      <p:graphicFrame>
        <p:nvGraphicFramePr>
          <p:cNvPr id="1028" name="Content Placeholder 2">
            <a:extLst>
              <a:ext uri="{FF2B5EF4-FFF2-40B4-BE49-F238E27FC236}">
                <a16:creationId xmlns:a16="http://schemas.microsoft.com/office/drawing/2014/main" id="{312DDBA1-7A18-62E2-11ED-7961F43A073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72030955"/>
              </p:ext>
            </p:extLst>
          </p:nvPr>
        </p:nvGraphicFramePr>
        <p:xfrm>
          <a:off x="1205645" y="2137144"/>
          <a:ext cx="10096763" cy="39715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Footer Placeholder 6">
            <a:extLst>
              <a:ext uri="{FF2B5EF4-FFF2-40B4-BE49-F238E27FC236}">
                <a16:creationId xmlns:a16="http://schemas.microsoft.com/office/drawing/2014/main" id="{AAC6A214-CF81-4ADF-375A-E0207D853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62764" y="6457446"/>
            <a:ext cx="2532185" cy="279400"/>
          </a:xfrm>
        </p:spPr>
        <p:txBody>
          <a:bodyPr/>
          <a:lstStyle/>
          <a:p>
            <a:pPr algn="r"/>
            <a:r>
              <a:rPr lang="en-US">
                <a:solidFill>
                  <a:schemeClr val="bg1"/>
                </a:solidFill>
              </a:rPr>
              <a:t>©Debyii L. Sababu-Thomas, Ph.D.</a:t>
            </a:r>
            <a:r>
              <a:rPr lang="en-US"/>
              <a:t>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B4B2473-AA65-567A-AB6F-B6A2FE905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6E37D-5799-4CB6-BB0C-10E733CC2EF8}" type="slidenum">
              <a:rPr lang="en-US" smtClean="0"/>
              <a:t>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073B66-700E-461D-A483-D97542FD88D3}"/>
              </a:ext>
            </a:extLst>
          </p:cNvPr>
          <p:cNvSpPr txBox="1"/>
          <p:nvPr/>
        </p:nvSpPr>
        <p:spPr>
          <a:xfrm>
            <a:off x="3236036" y="6457446"/>
            <a:ext cx="51045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* All topics are s</a:t>
            </a:r>
            <a:r>
              <a:rPr lang="en-US" i="1" dirty="0">
                <a:highlight>
                  <a:srgbClr val="FFFF00"/>
                </a:highlight>
              </a:rPr>
              <a:t>ubject the leading of the Holy Spirit</a:t>
            </a: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E5431B1A-F55C-A9BF-70F3-CB1E0E38AD42}"/>
                  </a:ext>
                </a:extLst>
              </p14:cNvPr>
              <p14:cNvContentPartPr/>
              <p14:nvPr/>
            </p14:nvContentPartPr>
            <p14:xfrm>
              <a:off x="10132803" y="5677769"/>
              <a:ext cx="360" cy="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E5431B1A-F55C-A9BF-70F3-CB1E0E38AD4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114803" y="5569769"/>
                <a:ext cx="36000" cy="21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388615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3F6D81C7-B083-478E-82FE-089A8CB72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398EDA2-4889-433D-AC01-5214D79764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099D46A-AF52-46FD-938B-D31189460A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933E919-C473-4F0E-9DBC-CC65FC9E92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BBF3BDD-5C99-4FDC-BBCB-E711359D93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06B54F2-CD11-4359-A7D6-DA7C76C091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7E61F402-3445-458A-9A2B-D28FD28839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673C096-95AE-4644-B76C-1DF1B667D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77A91835-418B-4867-87D7-1376A57F3F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5B511A1-E0EC-49FE-8068-9DA29CD00E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4A61BC5F-ADA4-4DBA-9C6B-E17E0B82E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1CE6F7D2-ACED-47D2-BEFD-FB26F75374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96AD4940-02EE-11CB-0411-241B7CF8F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3672" y="205632"/>
            <a:ext cx="10677140" cy="1325373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000" b="1" i="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Context of </a:t>
            </a:r>
            <a:r>
              <a:rPr lang="en-US" sz="4000" b="1" i="0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ReFUELING</a:t>
            </a:r>
            <a:endParaRPr lang="en-US" sz="3600" u="sng" dirty="0">
              <a:solidFill>
                <a:srgbClr val="26262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BE880E9-2B86-4CDB-B5B7-308745CDD1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95401" y="2400639"/>
            <a:ext cx="366005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785DCF6-A39A-BF8C-47BC-0689594608A7}"/>
              </a:ext>
            </a:extLst>
          </p:cNvPr>
          <p:cNvSpPr txBox="1"/>
          <p:nvPr/>
        </p:nvSpPr>
        <p:spPr>
          <a:xfrm>
            <a:off x="1084614" y="1965916"/>
            <a:ext cx="5900977" cy="428248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</a:pPr>
            <a:r>
              <a:rPr lang="en-US" sz="3000" b="0" i="0" dirty="0">
                <a:solidFill>
                  <a:srgbClr val="FF0000"/>
                </a:solidFill>
                <a:effectLst/>
                <a:latin typeface="+mj-lt"/>
              </a:rPr>
              <a:t>Fuel:   </a:t>
            </a:r>
            <a:r>
              <a:rPr lang="en-US" sz="3000" dirty="0">
                <a:solidFill>
                  <a:srgbClr val="FF0000"/>
                </a:solidFill>
                <a:latin typeface="Google Sans"/>
              </a:rPr>
              <a:t>A</a:t>
            </a:r>
            <a:r>
              <a:rPr lang="en-US" sz="3000" b="0" i="0" dirty="0">
                <a:solidFill>
                  <a:srgbClr val="FF0000"/>
                </a:solidFill>
                <a:effectLst/>
                <a:latin typeface="Google Sans"/>
              </a:rPr>
              <a:t>ny substance burned/</a:t>
            </a:r>
            <a:r>
              <a:rPr lang="en-US" sz="3000" dirty="0">
                <a:solidFill>
                  <a:srgbClr val="FF0000"/>
                </a:solidFill>
                <a:latin typeface="Google Sans"/>
              </a:rPr>
              <a:t>used</a:t>
            </a:r>
            <a:r>
              <a:rPr lang="en-US" sz="3000" b="0" i="0" dirty="0">
                <a:solidFill>
                  <a:srgbClr val="FF0000"/>
                </a:solidFill>
                <a:effectLst/>
                <a:latin typeface="Google Sans"/>
              </a:rPr>
              <a:t> as a source of heat or power, </a:t>
            </a:r>
            <a:endParaRPr lang="en-US" sz="3000" b="0" i="0" dirty="0">
              <a:solidFill>
                <a:srgbClr val="FF0000"/>
              </a:solidFill>
              <a:effectLst/>
              <a:latin typeface="+mj-lt"/>
            </a:endParaRPr>
          </a:p>
          <a:p>
            <a:pPr marL="342900" indent="-342900" fontAlgn="base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+mj-lt"/>
              <a:buAutoNum type="arabicPeriod"/>
            </a:pPr>
            <a:r>
              <a:rPr lang="en-US" sz="2600" b="0" i="0" dirty="0">
                <a:solidFill>
                  <a:srgbClr val="333333"/>
                </a:solidFill>
                <a:effectLst/>
                <a:latin typeface="+mj-lt"/>
              </a:rPr>
              <a:t>To fill something, especially a plane, </a:t>
            </a:r>
            <a:r>
              <a:rPr lang="en-US" sz="2600" b="1" i="0" dirty="0">
                <a:solidFill>
                  <a:srgbClr val="333333"/>
                </a:solidFill>
                <a:effectLst/>
                <a:latin typeface="+mj-lt"/>
              </a:rPr>
              <a:t>with fuel in order to continue a journey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+mj-lt"/>
              </a:rPr>
              <a:t>; to be filled with fuel</a:t>
            </a:r>
            <a:endParaRPr lang="en-US" sz="2600" b="1" i="0" dirty="0">
              <a:solidFill>
                <a:srgbClr val="262626"/>
              </a:solidFill>
              <a:latin typeface="+mj-lt"/>
            </a:endParaRPr>
          </a:p>
          <a:p>
            <a:pPr marL="342900" indent="-342900" fontAlgn="base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+mj-lt"/>
              <a:buAutoNum type="arabicPeriod"/>
            </a:pPr>
            <a:r>
              <a:rPr lang="en-US" sz="2600" b="0" i="0" dirty="0">
                <a:solidFill>
                  <a:srgbClr val="202124"/>
                </a:solidFill>
                <a:effectLst/>
                <a:latin typeface="+mj-lt"/>
              </a:rPr>
              <a:t>F</a:t>
            </a:r>
            <a:r>
              <a:rPr lang="en-US" sz="2600" b="0" i="0" dirty="0">
                <a:solidFill>
                  <a:srgbClr val="040C28"/>
                </a:solidFill>
                <a:effectLst/>
                <a:latin typeface="+mj-lt"/>
              </a:rPr>
              <a:t>inding life-giving ways to fill ourselves up</a:t>
            </a:r>
            <a:r>
              <a:rPr lang="en-US" sz="2600" b="0" i="0" dirty="0">
                <a:solidFill>
                  <a:srgbClr val="202124"/>
                </a:solidFill>
                <a:effectLst/>
                <a:latin typeface="+mj-lt"/>
              </a:rPr>
              <a:t>.</a:t>
            </a:r>
          </a:p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</a:pPr>
            <a:r>
              <a:rPr lang="en-US" sz="2600" dirty="0">
                <a:solidFill>
                  <a:srgbClr val="202124"/>
                </a:solidFill>
                <a:latin typeface="+mj-lt"/>
              </a:rPr>
              <a:t>(Sync counseling Center)</a:t>
            </a:r>
          </a:p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</a:pPr>
            <a:r>
              <a:rPr lang="en-US" sz="2600" b="1" i="0" dirty="0">
                <a:solidFill>
                  <a:srgbClr val="202124"/>
                </a:solidFill>
                <a:latin typeface="+mj-lt"/>
              </a:rPr>
              <a:t>3. r</a:t>
            </a:r>
            <a:r>
              <a:rPr lang="en-US" sz="2600" b="1" dirty="0">
                <a:solidFill>
                  <a:srgbClr val="202124"/>
                </a:solidFill>
                <a:latin typeface="+mj-lt"/>
              </a:rPr>
              <a:t>estoring the </a:t>
            </a:r>
            <a:r>
              <a:rPr lang="en-US" sz="2600" b="1" i="0" dirty="0">
                <a:solidFill>
                  <a:srgbClr val="5F6368"/>
                </a:solidFill>
                <a:effectLst/>
                <a:latin typeface="+mj-lt"/>
              </a:rPr>
              <a:t>emotional energy to respond thoughtfully to life's bumps and obstacles instead of</a:t>
            </a:r>
            <a:r>
              <a:rPr lang="en-US" sz="2600" b="0" i="0" dirty="0">
                <a:solidFill>
                  <a:srgbClr val="4D5156"/>
                </a:solidFill>
                <a:effectLst/>
                <a:latin typeface="+mj-lt"/>
              </a:rPr>
              <a:t> reacting without awareness</a:t>
            </a:r>
          </a:p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</a:pPr>
            <a:r>
              <a:rPr lang="en-US" sz="2600" dirty="0">
                <a:solidFill>
                  <a:srgbClr val="4D5156"/>
                </a:solidFill>
                <a:latin typeface="+mj-lt"/>
              </a:rPr>
              <a:t>(Lifeworks Psychotherapy)</a:t>
            </a:r>
          </a:p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</a:pPr>
            <a:endParaRPr lang="en-US" b="1" i="0" dirty="0">
              <a:solidFill>
                <a:srgbClr val="262626"/>
              </a:solidFill>
              <a:latin typeface="+mj-l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48562F-7C4D-A61C-0C7D-C27BCA75C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51A6E37D-5799-4CB6-BB0C-10E733CC2EF8}" type="slidenum">
              <a:rPr lang="en-US">
                <a:solidFill>
                  <a:srgbClr val="000000"/>
                </a:solidFill>
              </a:rPr>
              <a:pPr defTabSz="914400">
                <a:spcAft>
                  <a:spcPts val="600"/>
                </a:spcAft>
              </a:pPr>
              <a:t>7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2050" name="Picture 2" descr="Are you in need of a spiritual refuel in God? Is your faith in need of">
            <a:extLst>
              <a:ext uri="{FF2B5EF4-FFF2-40B4-BE49-F238E27FC236}">
                <a16:creationId xmlns:a16="http://schemas.microsoft.com/office/drawing/2014/main" id="{2DFF5E4F-8AF4-C73C-0E3C-07B203421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874" y="2282294"/>
            <a:ext cx="2619375" cy="3684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67099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03" name="Group 4102">
            <a:extLst>
              <a:ext uri="{FF2B5EF4-FFF2-40B4-BE49-F238E27FC236}">
                <a16:creationId xmlns:a16="http://schemas.microsoft.com/office/drawing/2014/main" id="{3F6D81C7-B083-478E-82FE-089A8CB72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4104" name="Picture 4103">
              <a:extLst>
                <a:ext uri="{FF2B5EF4-FFF2-40B4-BE49-F238E27FC236}">
                  <a16:creationId xmlns:a16="http://schemas.microsoft.com/office/drawing/2014/main" id="{8398EDA2-4889-433D-AC01-5214D79764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4105" name="Rectangle 4104">
              <a:extLst>
                <a:ext uri="{FF2B5EF4-FFF2-40B4-BE49-F238E27FC236}">
                  <a16:creationId xmlns:a16="http://schemas.microsoft.com/office/drawing/2014/main" id="{0099D46A-AF52-46FD-938B-D31189460A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pic>
          <p:nvPicPr>
            <p:cNvPr id="4106" name="Picture 4105">
              <a:extLst>
                <a:ext uri="{FF2B5EF4-FFF2-40B4-BE49-F238E27FC236}">
                  <a16:creationId xmlns:a16="http://schemas.microsoft.com/office/drawing/2014/main" id="{C933E919-C473-4F0E-9DBC-CC65FC9E92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4107" name="Picture 4106">
              <a:extLst>
                <a:ext uri="{FF2B5EF4-FFF2-40B4-BE49-F238E27FC236}">
                  <a16:creationId xmlns:a16="http://schemas.microsoft.com/office/drawing/2014/main" id="{FBBF3BDD-5C99-4FDC-BBCB-E711359D93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cxnSp>
        <p:nvCxnSpPr>
          <p:cNvPr id="4109" name="Straight Connector 4108">
            <a:extLst>
              <a:ext uri="{FF2B5EF4-FFF2-40B4-BE49-F238E27FC236}">
                <a16:creationId xmlns:a16="http://schemas.microsoft.com/office/drawing/2014/main" id="{F06B54F2-CD11-4359-A7D6-DA7C76C091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4111" name="Rectangle 4110">
            <a:extLst>
              <a:ext uri="{FF2B5EF4-FFF2-40B4-BE49-F238E27FC236}">
                <a16:creationId xmlns:a16="http://schemas.microsoft.com/office/drawing/2014/main" id="{75E66D3F-14EA-4BCD-819B-EEF581746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13" name="Group 4112">
            <a:extLst>
              <a:ext uri="{FF2B5EF4-FFF2-40B4-BE49-F238E27FC236}">
                <a16:creationId xmlns:a16="http://schemas.microsoft.com/office/drawing/2014/main" id="{D49D3EDE-CC3B-4573-A04B-26F32F1B2E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4114" name="Picture 4113">
              <a:extLst>
                <a:ext uri="{FF2B5EF4-FFF2-40B4-BE49-F238E27FC236}">
                  <a16:creationId xmlns:a16="http://schemas.microsoft.com/office/drawing/2014/main" id="{700D0D4B-CC81-434D-B595-71AA691923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4115" name="Rectangle 4114">
              <a:extLst>
                <a:ext uri="{FF2B5EF4-FFF2-40B4-BE49-F238E27FC236}">
                  <a16:creationId xmlns:a16="http://schemas.microsoft.com/office/drawing/2014/main" id="{B8047919-8C66-4EF3-9979-FB7112EB6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pic>
          <p:nvPicPr>
            <p:cNvPr id="4116" name="Picture 4115">
              <a:extLst>
                <a:ext uri="{FF2B5EF4-FFF2-40B4-BE49-F238E27FC236}">
                  <a16:creationId xmlns:a16="http://schemas.microsoft.com/office/drawing/2014/main" id="{C00195C4-7BCF-469C-A003-AC2F0D2F91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4117" name="Picture 4116">
              <a:extLst>
                <a:ext uri="{FF2B5EF4-FFF2-40B4-BE49-F238E27FC236}">
                  <a16:creationId xmlns:a16="http://schemas.microsoft.com/office/drawing/2014/main" id="{CEE82425-33CD-4CF1-9623-91BECE687F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96AD4940-02EE-11CB-0411-241B7CF8F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12" y="982132"/>
            <a:ext cx="4802185" cy="13038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u="sng" dirty="0">
                <a:solidFill>
                  <a:srgbClr val="262626"/>
                </a:solidFill>
              </a:rPr>
              <a:t>SYNONYMS </a:t>
            </a:r>
          </a:p>
        </p:txBody>
      </p:sp>
      <p:sp>
        <p:nvSpPr>
          <p:cNvPr id="4119" name="Rectangle 4118">
            <a:extLst>
              <a:ext uri="{FF2B5EF4-FFF2-40B4-BE49-F238E27FC236}">
                <a16:creationId xmlns:a16="http://schemas.microsoft.com/office/drawing/2014/main" id="{DD5289D1-D3B7-4C53-823E-280A79C02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643" y="1092200"/>
            <a:ext cx="4517009" cy="4515104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The Best Way to Start and Finish Your Day - Pastor Rick's Daily Hope">
            <a:extLst>
              <a:ext uri="{FF2B5EF4-FFF2-40B4-BE49-F238E27FC236}">
                <a16:creationId xmlns:a16="http://schemas.microsoft.com/office/drawing/2014/main" id="{17C84148-56B3-2F97-E8F9-F23F724F0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46136" y="1250696"/>
            <a:ext cx="4193248" cy="4267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121" name="Straight Connector 4120">
            <a:extLst>
              <a:ext uri="{FF2B5EF4-FFF2-40B4-BE49-F238E27FC236}">
                <a16:creationId xmlns:a16="http://schemas.microsoft.com/office/drawing/2014/main" id="{A456CE10-0EE3-4503-ACF3-1D53A6FDBB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4412" y="2400639"/>
            <a:ext cx="480218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785DCF6-A39A-BF8C-47BC-0689594608A7}"/>
              </a:ext>
            </a:extLst>
          </p:cNvPr>
          <p:cNvSpPr txBox="1"/>
          <p:nvPr/>
        </p:nvSpPr>
        <p:spPr>
          <a:xfrm>
            <a:off x="6047397" y="2675465"/>
            <a:ext cx="2235366" cy="3318936"/>
          </a:xfrm>
          <a:prstGeom prst="rect">
            <a:avLst/>
          </a:prstGeom>
        </p:spPr>
        <p:txBody>
          <a:bodyPr vert="horz" lIns="91440" tIns="45720" rIns="91440" bIns="45720" numCol="1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r>
              <a:rPr lang="en-US" sz="2400" b="0" u="sng" strike="noStrike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refill</a:t>
            </a:r>
            <a:endParaRPr lang="en-US" sz="2400" b="0" u="sng" dirty="0"/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r>
              <a:rPr lang="en-US" sz="2400" b="0" u="sng" dirty="0"/>
              <a:t> </a:t>
            </a:r>
            <a:r>
              <a:rPr lang="en-US" sz="2400" b="0" u="sng" strike="noStrike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replenish</a:t>
            </a:r>
            <a:endParaRPr lang="en-US" sz="2400" b="0" u="sng" dirty="0"/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r>
              <a:rPr lang="en-US" sz="2400" b="0" u="sng" dirty="0"/>
              <a:t> </a:t>
            </a:r>
            <a:r>
              <a:rPr lang="en-US" sz="2400" b="0" u="sng" strike="noStrike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restock</a:t>
            </a:r>
            <a:endParaRPr lang="en-US" sz="2400" b="0" u="sng" dirty="0"/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r>
              <a:rPr lang="en-US" sz="2400" b="0" u="sng" dirty="0"/>
              <a:t> </a:t>
            </a:r>
            <a:r>
              <a:rPr lang="en-US" sz="2400" b="0" u="sng" strike="noStrike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resupply</a:t>
            </a:r>
            <a:endParaRPr lang="en-US" sz="2400" b="0" u="sng" dirty="0"/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r>
              <a:rPr lang="en-US" sz="2400" b="0" u="sng" dirty="0"/>
              <a:t> </a:t>
            </a:r>
            <a:r>
              <a:rPr lang="en-US" sz="2400" b="0" u="sng" strike="noStrike" dirty="0"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recharge</a:t>
            </a:r>
            <a:endParaRPr lang="en-US" sz="2400" b="0" u="sng" strike="noStrike" dirty="0"/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r>
              <a:rPr lang="en-US" sz="2400" u="sng" dirty="0"/>
              <a:t>reset</a:t>
            </a:r>
            <a:endParaRPr lang="en-US" sz="2400" b="0" u="sng" strike="noStrike" dirty="0"/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</a:pPr>
            <a:endParaRPr lang="en-US" sz="1100" b="0" i="0" dirty="0">
              <a:solidFill>
                <a:srgbClr val="262626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48562F-7C4D-A61C-0C7D-C27BCA75C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51A6E37D-5799-4CB6-BB0C-10E733CC2EF8}" type="slidenum">
              <a:rPr lang="en-US">
                <a:solidFill>
                  <a:srgbClr val="000000"/>
                </a:solidFill>
              </a:rPr>
              <a:pPr defTabSz="914400">
                <a:spcAft>
                  <a:spcPts val="600"/>
                </a:spcAft>
              </a:pPr>
              <a:t>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8E8281-83DA-F658-91AB-DFB0B9EB757F}"/>
              </a:ext>
            </a:extLst>
          </p:cNvPr>
          <p:cNvSpPr txBox="1"/>
          <p:nvPr/>
        </p:nvSpPr>
        <p:spPr>
          <a:xfrm>
            <a:off x="8528465" y="2693757"/>
            <a:ext cx="2241842" cy="3318936"/>
          </a:xfrm>
          <a:prstGeom prst="rect">
            <a:avLst/>
          </a:prstGeom>
        </p:spPr>
        <p:txBody>
          <a:bodyPr vert="horz" lIns="91440" tIns="45720" rIns="91440" bIns="45720" numCol="1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r>
              <a:rPr lang="en-US" sz="2400" b="0" i="0" dirty="0"/>
              <a:t> </a:t>
            </a:r>
            <a:r>
              <a:rPr lang="en-US" sz="2400" b="0" i="0" u="sng" strike="noStrike" dirty="0"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refresh</a:t>
            </a:r>
            <a:endParaRPr lang="en-US" sz="2400" b="0" i="0" u="sng" dirty="0"/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r>
              <a:rPr lang="en-US" sz="2400" b="0" i="0" u="sng" dirty="0"/>
              <a:t> </a:t>
            </a:r>
            <a:r>
              <a:rPr lang="en-US" sz="2400" b="0" i="0" u="sng" strike="noStrike" dirty="0"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reload</a:t>
            </a:r>
            <a:endParaRPr lang="en-US" sz="2400" b="0" i="0" u="sng" dirty="0"/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r>
              <a:rPr lang="en-US" sz="2400" b="0" i="0" u="sng" dirty="0"/>
              <a:t> </a:t>
            </a:r>
            <a:r>
              <a:rPr lang="en-US" sz="2400" b="0" i="0" u="sng" strike="noStrike" dirty="0"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replace</a:t>
            </a:r>
            <a:endParaRPr lang="en-US" sz="2400" b="0" i="0" u="sng" dirty="0"/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r>
              <a:rPr lang="en-US" sz="2400" b="0" i="0" u="sng" dirty="0"/>
              <a:t> </a:t>
            </a:r>
            <a:r>
              <a:rPr lang="en-US" sz="2400" b="0" i="0" u="sng" strike="noStrike" dirty="0"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restore</a:t>
            </a:r>
            <a:endParaRPr lang="en-US" sz="2400" b="0" i="0" u="sng" dirty="0"/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r>
              <a:rPr lang="en-US" sz="2400" b="0" i="0" u="sng" dirty="0"/>
              <a:t> </a:t>
            </a:r>
            <a:r>
              <a:rPr lang="en-US" sz="2400" b="0" i="0" u="sng" strike="noStrike" dirty="0"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renew</a:t>
            </a:r>
            <a:endParaRPr lang="en-US" sz="2400" b="0" i="0" u="sng" dirty="0"/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r>
              <a:rPr lang="en-US" sz="2400" b="0" i="0" u="sng" dirty="0"/>
              <a:t> </a:t>
            </a:r>
            <a:r>
              <a:rPr lang="en-US" sz="2400" b="0" i="0" u="sng" strike="noStrike" dirty="0"/>
              <a:t>recover</a:t>
            </a:r>
            <a:endParaRPr lang="en-US" sz="2400" b="0" i="0" u="sng" dirty="0"/>
          </a:p>
        </p:txBody>
      </p:sp>
    </p:spTree>
    <p:extLst>
      <p:ext uri="{BB962C8B-B14F-4D97-AF65-F5344CB8AC3E}">
        <p14:creationId xmlns:p14="http://schemas.microsoft.com/office/powerpoint/2010/main" val="4437401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48562F-7C4D-A61C-0C7D-C27BCA75C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51A6E37D-5799-4CB6-BB0C-10E733CC2EF8}" type="slidenum">
              <a:rPr lang="en-US">
                <a:solidFill>
                  <a:srgbClr val="000000"/>
                </a:solidFill>
              </a:rPr>
              <a:pPr defTabSz="914400">
                <a:spcAft>
                  <a:spcPts val="600"/>
                </a:spcAft>
              </a:pPr>
              <a:t>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6AD4940-02EE-11CB-0411-241B7CF8F67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57275" y="41677"/>
            <a:ext cx="10677525" cy="1323975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000" b="1" i="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Conditions for </a:t>
            </a:r>
            <a:r>
              <a:rPr lang="en-US" sz="4000" b="1" i="0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ReFUELING</a:t>
            </a:r>
            <a:r>
              <a:rPr lang="en-US" sz="4000" b="1" i="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(Signs)</a:t>
            </a:r>
            <a:endParaRPr lang="en-US" sz="3600" u="sng" dirty="0">
              <a:solidFill>
                <a:srgbClr val="26262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85DCF6-A39A-BF8C-47BC-0689594608A7}"/>
              </a:ext>
            </a:extLst>
          </p:cNvPr>
          <p:cNvSpPr txBox="1"/>
          <p:nvPr/>
        </p:nvSpPr>
        <p:spPr>
          <a:xfrm>
            <a:off x="4358913" y="1408846"/>
            <a:ext cx="3596739" cy="2389493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t">
            <a:normAutofit fontScale="55000" lnSpcReduction="20000"/>
          </a:bodyPr>
          <a:lstStyle/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</a:pPr>
            <a:r>
              <a:rPr lang="en-US" sz="2900" b="1" i="0" u="sng" dirty="0">
                <a:solidFill>
                  <a:srgbClr val="262626"/>
                </a:solidFill>
                <a:latin typeface="+mj-lt"/>
              </a:rPr>
              <a:t>Physical</a:t>
            </a:r>
          </a:p>
          <a:p>
            <a:pPr marL="285750" indent="-285750" fontAlgn="base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</a:pPr>
            <a:r>
              <a:rPr lang="en-US" sz="2900" b="1" dirty="0">
                <a:solidFill>
                  <a:srgbClr val="262626"/>
                </a:solidFill>
                <a:latin typeface="+mj-lt"/>
              </a:rPr>
              <a:t>Headaches</a:t>
            </a:r>
          </a:p>
          <a:p>
            <a:pPr marL="285750" indent="-285750" fontAlgn="base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</a:pPr>
            <a:r>
              <a:rPr lang="en-US" sz="2900" b="1" i="0" dirty="0">
                <a:solidFill>
                  <a:srgbClr val="262626"/>
                </a:solidFill>
                <a:latin typeface="+mj-lt"/>
              </a:rPr>
              <a:t>Sleep/appetite problems</a:t>
            </a:r>
          </a:p>
          <a:p>
            <a:pPr marL="285750" indent="-285750" fontAlgn="base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</a:pPr>
            <a:r>
              <a:rPr lang="en-US" sz="2900" b="1" dirty="0">
                <a:solidFill>
                  <a:srgbClr val="262626"/>
                </a:solidFill>
                <a:latin typeface="+mj-lt"/>
              </a:rPr>
              <a:t>Pain w/o symptoms</a:t>
            </a:r>
          </a:p>
          <a:p>
            <a:pPr marL="285750" indent="-285750" fontAlgn="base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</a:pPr>
            <a:r>
              <a:rPr lang="en-US" sz="2900" b="1" i="0" dirty="0">
                <a:solidFill>
                  <a:srgbClr val="262626"/>
                </a:solidFill>
                <a:latin typeface="+mj-lt"/>
              </a:rPr>
              <a:t>Sto</a:t>
            </a:r>
            <a:r>
              <a:rPr lang="en-US" sz="2900" b="1" dirty="0">
                <a:solidFill>
                  <a:srgbClr val="262626"/>
                </a:solidFill>
                <a:latin typeface="+mj-lt"/>
              </a:rPr>
              <a:t>mach problems</a:t>
            </a:r>
          </a:p>
          <a:p>
            <a:pPr marL="285750" indent="-285750" fontAlgn="base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</a:pPr>
            <a:r>
              <a:rPr lang="en-US" sz="2900" b="1" dirty="0">
                <a:solidFill>
                  <a:srgbClr val="262626"/>
                </a:solidFill>
                <a:latin typeface="+mj-lt"/>
              </a:rPr>
              <a:t>Fatigue</a:t>
            </a:r>
          </a:p>
          <a:p>
            <a:pPr marL="285750" indent="-285750" fontAlgn="base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</a:pPr>
            <a:r>
              <a:rPr lang="en-US" sz="2900" b="1" dirty="0">
                <a:solidFill>
                  <a:srgbClr val="262626"/>
                </a:solidFill>
                <a:latin typeface="+mj-lt"/>
              </a:rPr>
              <a:t>Increased alcohol/substance abuse</a:t>
            </a:r>
          </a:p>
          <a:p>
            <a:pPr marL="285750" indent="-285750" fontAlgn="base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</a:pPr>
            <a:endParaRPr lang="en-US" b="1" dirty="0">
              <a:solidFill>
                <a:srgbClr val="262626"/>
              </a:solidFill>
              <a:latin typeface="+mj-lt"/>
            </a:endParaRPr>
          </a:p>
          <a:p>
            <a:pPr marL="285750" indent="-285750" fontAlgn="base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</a:pPr>
            <a:endParaRPr lang="en-US" b="1" dirty="0">
              <a:solidFill>
                <a:srgbClr val="262626"/>
              </a:solidFill>
              <a:latin typeface="+mj-lt"/>
            </a:endParaRPr>
          </a:p>
          <a:p>
            <a:pPr marL="285750" indent="-285750" fontAlgn="base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</a:pPr>
            <a:endParaRPr lang="en-US" b="1" i="0" dirty="0">
              <a:solidFill>
                <a:srgbClr val="262626"/>
              </a:solidFill>
              <a:latin typeface="+mj-lt"/>
            </a:endParaRPr>
          </a:p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</a:pPr>
            <a:endParaRPr lang="en-US" b="1" i="0" dirty="0">
              <a:solidFill>
                <a:srgbClr val="262626"/>
              </a:solidFill>
              <a:latin typeface="+mj-lt"/>
            </a:endParaRPr>
          </a:p>
          <a:p>
            <a:pPr marL="342900" indent="-342900" fontAlgn="base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AutoNum type="arabicPeriod"/>
            </a:pPr>
            <a:endParaRPr lang="en-US" b="1" i="0" dirty="0">
              <a:solidFill>
                <a:srgbClr val="262626"/>
              </a:solidFill>
              <a:latin typeface="+mj-lt"/>
            </a:endParaRPr>
          </a:p>
          <a:p>
            <a:pPr marL="342900" indent="-342900" fontAlgn="base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AutoNum type="arabicPeriod"/>
            </a:pPr>
            <a:endParaRPr lang="en-US" b="1" i="0" dirty="0">
              <a:solidFill>
                <a:srgbClr val="262626"/>
              </a:solidFill>
              <a:latin typeface="+mj-lt"/>
            </a:endParaRPr>
          </a:p>
        </p:txBody>
      </p:sp>
      <p:pic>
        <p:nvPicPr>
          <p:cNvPr id="5122" name="Picture 2" descr="spiritual burnout recovering">
            <a:extLst>
              <a:ext uri="{FF2B5EF4-FFF2-40B4-BE49-F238E27FC236}">
                <a16:creationId xmlns:a16="http://schemas.microsoft.com/office/drawing/2014/main" id="{C908C4EF-ECFC-19EF-AAB9-26B0EE268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049" y="1934973"/>
            <a:ext cx="3371209" cy="355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4EAC55-A659-9219-E1D3-14F4CC706AEE}"/>
              </a:ext>
            </a:extLst>
          </p:cNvPr>
          <p:cNvSpPr txBox="1"/>
          <p:nvPr/>
        </p:nvSpPr>
        <p:spPr>
          <a:xfrm>
            <a:off x="6155037" y="3798339"/>
            <a:ext cx="3809856" cy="2723299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vert="horz" lIns="91440" tIns="45720" rIns="91440" bIns="45720" rtlCol="0" anchor="t">
            <a:noAutofit/>
          </a:bodyPr>
          <a:lstStyle/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</a:pPr>
            <a:r>
              <a:rPr lang="en-US" sz="1600" b="1" i="0" u="sng" dirty="0">
                <a:solidFill>
                  <a:srgbClr val="262626"/>
                </a:solidFill>
                <a:latin typeface="+mj-lt"/>
              </a:rPr>
              <a:t>Mental</a:t>
            </a:r>
          </a:p>
          <a:p>
            <a:pPr marL="285750" indent="-285750" fontAlgn="base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262626"/>
                </a:solidFill>
                <a:latin typeface="+mj-lt"/>
              </a:rPr>
              <a:t>Concentration issues</a:t>
            </a:r>
          </a:p>
          <a:p>
            <a:pPr marL="285750" indent="-285750" fontAlgn="base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</a:pPr>
            <a:r>
              <a:rPr lang="en-US" sz="1600" b="1" i="0" dirty="0">
                <a:solidFill>
                  <a:srgbClr val="262626"/>
                </a:solidFill>
                <a:latin typeface="+mj-lt"/>
              </a:rPr>
              <a:t>Indecisiveness </a:t>
            </a:r>
          </a:p>
          <a:p>
            <a:pPr marL="285750" indent="-285750" fontAlgn="base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262626"/>
                </a:solidFill>
                <a:latin typeface="+mj-lt"/>
              </a:rPr>
              <a:t>Quick tempered</a:t>
            </a:r>
            <a:endParaRPr lang="en-US" sz="1600" b="1" i="0" dirty="0">
              <a:solidFill>
                <a:srgbClr val="262626"/>
              </a:solidFill>
              <a:latin typeface="+mj-lt"/>
            </a:endParaRPr>
          </a:p>
          <a:p>
            <a:pPr marL="285750" indent="-285750" fontAlgn="base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</a:pPr>
            <a:r>
              <a:rPr lang="en-US" sz="1600" b="1" i="0" dirty="0">
                <a:solidFill>
                  <a:srgbClr val="262626"/>
                </a:solidFill>
                <a:latin typeface="+mj-lt"/>
              </a:rPr>
              <a:t>Overly cynical (angry)</a:t>
            </a:r>
          </a:p>
          <a:p>
            <a:pPr marL="285750" indent="-285750" fontAlgn="base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</a:pPr>
            <a:r>
              <a:rPr lang="en-US" sz="1600" b="1" i="0" dirty="0">
                <a:solidFill>
                  <a:srgbClr val="262626"/>
                </a:solidFill>
                <a:latin typeface="+mj-lt"/>
              </a:rPr>
              <a:t>Excessive distrust of others</a:t>
            </a:r>
          </a:p>
          <a:p>
            <a:pPr marL="285750" indent="-285750" fontAlgn="base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262626"/>
                </a:solidFill>
                <a:latin typeface="+mj-lt"/>
              </a:rPr>
              <a:t>Isolated</a:t>
            </a:r>
          </a:p>
          <a:p>
            <a:pPr marL="285750" indent="-285750" fontAlgn="base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262626"/>
                </a:solidFill>
                <a:latin typeface="+mj-lt"/>
              </a:rPr>
              <a:t>No Motivation</a:t>
            </a:r>
            <a:endParaRPr lang="en-US" sz="1600" b="1" i="0" dirty="0">
              <a:solidFill>
                <a:srgbClr val="262626"/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B70B0F-E7EF-2D0A-22D4-B3F18770404A}"/>
              </a:ext>
            </a:extLst>
          </p:cNvPr>
          <p:cNvSpPr txBox="1"/>
          <p:nvPr/>
        </p:nvSpPr>
        <p:spPr>
          <a:xfrm>
            <a:off x="7979178" y="1408846"/>
            <a:ext cx="3248644" cy="2389493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</a:pPr>
            <a:r>
              <a:rPr lang="en-US" sz="1700" b="1" i="0" u="sng" dirty="0">
                <a:solidFill>
                  <a:srgbClr val="262626"/>
                </a:solidFill>
                <a:latin typeface="+mj-lt"/>
              </a:rPr>
              <a:t>Emotional</a:t>
            </a:r>
          </a:p>
          <a:p>
            <a:pPr marL="285750" indent="-285750" fontAlgn="base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srgbClr val="262626"/>
                </a:solidFill>
                <a:latin typeface="+mj-lt"/>
              </a:rPr>
              <a:t>Feeling worthless</a:t>
            </a:r>
          </a:p>
          <a:p>
            <a:pPr marL="285750" indent="-285750" fontAlgn="base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</a:pPr>
            <a:r>
              <a:rPr lang="en-US" sz="1700" b="1" i="0" dirty="0">
                <a:solidFill>
                  <a:srgbClr val="262626"/>
                </a:solidFill>
                <a:latin typeface="+mj-lt"/>
              </a:rPr>
              <a:t>Lethargic</a:t>
            </a:r>
          </a:p>
          <a:p>
            <a:pPr marL="285750" indent="-285750" fontAlgn="base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</a:pPr>
            <a:r>
              <a:rPr lang="en-US" sz="1700" b="1" i="0" dirty="0">
                <a:solidFill>
                  <a:srgbClr val="262626"/>
                </a:solidFill>
                <a:latin typeface="+mj-lt"/>
              </a:rPr>
              <a:t>Languishing</a:t>
            </a:r>
          </a:p>
          <a:p>
            <a:pPr marL="285750" indent="-285750" fontAlgn="base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srgbClr val="262626"/>
                </a:solidFill>
                <a:latin typeface="+mj-lt"/>
              </a:rPr>
              <a:t>Helplessness</a:t>
            </a:r>
          </a:p>
          <a:p>
            <a:pPr marL="285750" indent="-285750" fontAlgn="base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srgbClr val="262626"/>
                </a:solidFill>
                <a:latin typeface="+mj-lt"/>
              </a:rPr>
              <a:t>Depression</a:t>
            </a:r>
          </a:p>
          <a:p>
            <a:pPr marL="285750" indent="-285750" fontAlgn="base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srgbClr val="262626"/>
                </a:solidFill>
                <a:latin typeface="+mj-lt"/>
              </a:rPr>
              <a:t>Defeated</a:t>
            </a:r>
          </a:p>
          <a:p>
            <a:pPr marL="285750" indent="-285750" fontAlgn="base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</a:pPr>
            <a:endParaRPr lang="en-US" b="1" i="0" dirty="0">
              <a:solidFill>
                <a:srgbClr val="262626"/>
              </a:solidFill>
              <a:latin typeface="+mj-lt"/>
            </a:endParaRPr>
          </a:p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</a:pPr>
            <a:endParaRPr lang="en-US" b="1" i="0" dirty="0">
              <a:solidFill>
                <a:srgbClr val="262626"/>
              </a:solidFill>
              <a:latin typeface="+mj-lt"/>
            </a:endParaRPr>
          </a:p>
          <a:p>
            <a:pPr marL="342900" indent="-342900" fontAlgn="base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AutoNum type="arabicPeriod"/>
            </a:pPr>
            <a:endParaRPr lang="en-US" b="1" i="0" dirty="0">
              <a:solidFill>
                <a:srgbClr val="262626"/>
              </a:solidFill>
              <a:latin typeface="+mj-lt"/>
            </a:endParaRPr>
          </a:p>
          <a:p>
            <a:pPr marL="342900" indent="-342900" fontAlgn="base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AutoNum type="arabicPeriod"/>
            </a:pPr>
            <a:endParaRPr lang="en-US" b="1" i="0" dirty="0">
              <a:solidFill>
                <a:srgbClr val="262626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7974843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Custom 4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6D1D6B"/>
      </a:accent5>
      <a:accent6>
        <a:srgbClr val="D565D2"/>
      </a:accent6>
      <a:hlink>
        <a:srgbClr val="7030A0"/>
      </a:hlink>
      <a:folHlink>
        <a:srgbClr val="666699"/>
      </a:folHlink>
    </a:clrScheme>
    <a:fontScheme name="Calibri-Cambria">
      <a:majorFont>
        <a:latin typeface="Calibri" panose="020F0502020204030204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19792</TotalTime>
  <Words>1273</Words>
  <Application>Microsoft Office PowerPoint</Application>
  <PresentationFormat>Widescreen</PresentationFormat>
  <Paragraphs>197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Arial</vt:lpstr>
      <vt:lpstr>Arial Black</vt:lpstr>
      <vt:lpstr>Calibri</vt:lpstr>
      <vt:lpstr>Cambria</vt:lpstr>
      <vt:lpstr>Google Sans</vt:lpstr>
      <vt:lpstr>Impact</vt:lpstr>
      <vt:lpstr>Lato</vt:lpstr>
      <vt:lpstr>Montserrat</vt:lpstr>
      <vt:lpstr>Museo</vt:lpstr>
      <vt:lpstr>Open Sans</vt:lpstr>
      <vt:lpstr>Roboto</vt:lpstr>
      <vt:lpstr>system-ui</vt:lpstr>
      <vt:lpstr>Organic</vt:lpstr>
      <vt:lpstr>  August Theme 2023 ”REFUELING to Go Higher in God”</vt:lpstr>
      <vt:lpstr>PowerPoint Presentation</vt:lpstr>
      <vt:lpstr>PowerPoint Presentation</vt:lpstr>
      <vt:lpstr>PowerPoint Presentation</vt:lpstr>
      <vt:lpstr>“REFUELING  to Go  Higher in God!!! </vt:lpstr>
      <vt:lpstr>“REFUELING to Go  Higher in God!!! </vt:lpstr>
      <vt:lpstr>The Context of ReFUELING</vt:lpstr>
      <vt:lpstr>SYNONYMS </vt:lpstr>
      <vt:lpstr>The Conditions for ReFUELING (Signs)</vt:lpstr>
      <vt:lpstr>The Conditions for ReFUELING  (A Personal Testimony about Spiritual Exhaustion- Running on “E”)</vt:lpstr>
      <vt:lpstr>The Causes of Burnout/Burning-Out  (Loss of Fuel)</vt:lpstr>
      <vt:lpstr>Thae Case/Cause for Refueling from Spiritual Burnout</vt:lpstr>
      <vt:lpstr>The CASE for REFUELING?  What can do it all?</vt:lpstr>
      <vt:lpstr>THE Ultimate REFUELING STATIONS BE FILLED with the FULLNESS of GOD </vt:lpstr>
      <vt:lpstr>THE Ultimate REFUELING STATIONS –  FILLED with the HOLY SPIRIT</vt:lpstr>
      <vt:lpstr>THE Ultimate REFUELING STATIONS –  ENJOY THE TIMES OF REFRESHING</vt:lpstr>
      <vt:lpstr>ASSIGNMENT for NEXT WEEK: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“The Weapons of our Warfare”  A Discipleship Master Class Series</dc:title>
  <dc:creator>Dr. Debyii Sababu-Thomas</dc:creator>
  <cp:lastModifiedBy>Preston Jacob</cp:lastModifiedBy>
  <cp:revision>7</cp:revision>
  <cp:lastPrinted>2023-06-07T18:34:24Z</cp:lastPrinted>
  <dcterms:created xsi:type="dcterms:W3CDTF">2022-08-03T13:05:25Z</dcterms:created>
  <dcterms:modified xsi:type="dcterms:W3CDTF">2023-08-09T22:13:18Z</dcterms:modified>
</cp:coreProperties>
</file>