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1"/>
  </p:notesMasterIdLst>
  <p:sldIdLst>
    <p:sldId id="301" r:id="rId5"/>
    <p:sldId id="270" r:id="rId6"/>
    <p:sldId id="276" r:id="rId7"/>
    <p:sldId id="302" r:id="rId8"/>
    <p:sldId id="289" r:id="rId9"/>
    <p:sldId id="327" r:id="rId10"/>
    <p:sldId id="267" r:id="rId11"/>
    <p:sldId id="324" r:id="rId12"/>
    <p:sldId id="325" r:id="rId13"/>
    <p:sldId id="323" r:id="rId14"/>
    <p:sldId id="326" r:id="rId15"/>
    <p:sldId id="313" r:id="rId16"/>
    <p:sldId id="295" r:id="rId17"/>
    <p:sldId id="268" r:id="rId18"/>
    <p:sldId id="272" r:id="rId19"/>
    <p:sldId id="29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CD219C-FED4-4F2A-821F-37611A99DEF7}" v="24" vWet="28" dt="2023-10-10T16:44:47.617"/>
    <p1510:client id="{A72F7D00-C3CA-A1F3-DBC9-C77BCC80EE78}" v="51" dt="2023-10-10T16:50:47.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94660"/>
  </p:normalViewPr>
  <p:slideViewPr>
    <p:cSldViewPr snapToGrid="0">
      <p:cViewPr varScale="1">
        <p:scale>
          <a:sx n="108" d="100"/>
          <a:sy n="108" d="100"/>
        </p:scale>
        <p:origin x="5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66FD2-1784-4499-9E63-1BA2767E7FE1}"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2A616-B9DC-4D99-AA48-4F6CEB6D41B1}" type="slidenum">
              <a:rPr lang="en-US" smtClean="0"/>
              <a:t>‹#›</a:t>
            </a:fld>
            <a:endParaRPr lang="en-US"/>
          </a:p>
        </p:txBody>
      </p:sp>
    </p:spTree>
    <p:extLst>
      <p:ext uri="{BB962C8B-B14F-4D97-AF65-F5344CB8AC3E}">
        <p14:creationId xmlns:p14="http://schemas.microsoft.com/office/powerpoint/2010/main" val="141941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10/10/2023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www.picpedia.org/chalkboard/q/questions.html"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en/thank-you-stamp-template-red-1656195/"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2368-BA01-4B3B-829B-6118D1B8A82B}"/>
              </a:ext>
            </a:extLst>
          </p:cNvPr>
          <p:cNvSpPr>
            <a:spLocks noGrp="1"/>
          </p:cNvSpPr>
          <p:nvPr>
            <p:ph type="ctrTitle"/>
          </p:nvPr>
        </p:nvSpPr>
        <p:spPr>
          <a:xfrm>
            <a:off x="1751012" y="3909806"/>
            <a:ext cx="8689976" cy="1345888"/>
          </a:xfrm>
        </p:spPr>
        <p:txBody>
          <a:bodyPr>
            <a:normAutofit/>
          </a:bodyPr>
          <a:lstStyle/>
          <a:p>
            <a:r>
              <a:rPr lang="en-US" sz="4400"/>
              <a:t>Activate dreams and see visions to go Higher in God!</a:t>
            </a:r>
          </a:p>
        </p:txBody>
      </p:sp>
      <p:sp>
        <p:nvSpPr>
          <p:cNvPr id="3" name="Subtitle 2">
            <a:extLst>
              <a:ext uri="{FF2B5EF4-FFF2-40B4-BE49-F238E27FC236}">
                <a16:creationId xmlns:a16="http://schemas.microsoft.com/office/drawing/2014/main" id="{4FBE163F-2CFF-4D5E-9A2B-38F37B312999}"/>
              </a:ext>
            </a:extLst>
          </p:cNvPr>
          <p:cNvSpPr>
            <a:spLocks noGrp="1"/>
          </p:cNvSpPr>
          <p:nvPr>
            <p:ph type="subTitle" idx="1"/>
          </p:nvPr>
        </p:nvSpPr>
        <p:spPr>
          <a:xfrm>
            <a:off x="1751012" y="5237164"/>
            <a:ext cx="8689976" cy="646112"/>
          </a:xfrm>
        </p:spPr>
        <p:txBody>
          <a:bodyPr>
            <a:noAutofit/>
          </a:bodyPr>
          <a:lstStyle/>
          <a:p>
            <a:pPr>
              <a:lnSpc>
                <a:spcPct val="110000"/>
              </a:lnSpc>
            </a:pPr>
            <a:r>
              <a:rPr lang="en-US" sz="1600" dirty="0"/>
              <a:t>Dr. Mark E. Whitlock, Jr. </a:t>
            </a:r>
          </a:p>
          <a:p>
            <a:pPr>
              <a:lnSpc>
                <a:spcPct val="110000"/>
              </a:lnSpc>
            </a:pPr>
            <a:r>
              <a:rPr lang="en-US" sz="1600" dirty="0"/>
              <a:t>Reid Temple A.M.E. church</a:t>
            </a:r>
          </a:p>
        </p:txBody>
      </p:sp>
      <p:pic>
        <p:nvPicPr>
          <p:cNvPr id="5" name="Picture 4" descr="A collage of a person's eyes and a flame&#10;&#10;Description automatically generated">
            <a:extLst>
              <a:ext uri="{FF2B5EF4-FFF2-40B4-BE49-F238E27FC236}">
                <a16:creationId xmlns:a16="http://schemas.microsoft.com/office/drawing/2014/main" id="{98859A85-225B-CB55-D2A5-3F1F4A9D0DE0}"/>
              </a:ext>
            </a:extLst>
          </p:cNvPr>
          <p:cNvPicPr>
            <a:picLocks noChangeAspect="1"/>
          </p:cNvPicPr>
          <p:nvPr/>
        </p:nvPicPr>
        <p:blipFill rotWithShape="1">
          <a:blip r:embed="rId2"/>
          <a:srcRect t="3022" r="-1" b="-1"/>
          <a:stretch/>
        </p:blipFill>
        <p:spPr>
          <a:xfrm>
            <a:off x="3078163" y="550656"/>
            <a:ext cx="6035675" cy="32924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02238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094" name="Rectangle 3093">
            <a:extLst>
              <a:ext uri="{FF2B5EF4-FFF2-40B4-BE49-F238E27FC236}">
                <a16:creationId xmlns:a16="http://schemas.microsoft.com/office/drawing/2014/main" id="{E928B170-B7BC-4BDA-AF69-28A89C4F89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reams and Visions bible verse&quot; Sticker for Sale by The Word | Redbubble">
            <a:extLst>
              <a:ext uri="{FF2B5EF4-FFF2-40B4-BE49-F238E27FC236}">
                <a16:creationId xmlns:a16="http://schemas.microsoft.com/office/drawing/2014/main" id="{15EF6CBD-7E12-D865-720B-70B6DD93E8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11845" y="1603322"/>
            <a:ext cx="3224485" cy="3947051"/>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3095" name="Picture 3094">
            <a:extLst>
              <a:ext uri="{FF2B5EF4-FFF2-40B4-BE49-F238E27FC236}">
                <a16:creationId xmlns:a16="http://schemas.microsoft.com/office/drawing/2014/main" id="{2E1E8C82-833C-4573-807A-A01BED3757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7A36162-776C-013B-D9FC-2FE6995F5E79}"/>
              </a:ext>
            </a:extLst>
          </p:cNvPr>
          <p:cNvSpPr>
            <a:spLocks noGrp="1"/>
          </p:cNvSpPr>
          <p:nvPr>
            <p:ph type="title"/>
          </p:nvPr>
        </p:nvSpPr>
        <p:spPr>
          <a:xfrm>
            <a:off x="603660" y="29459"/>
            <a:ext cx="6564205" cy="1573863"/>
          </a:xfrm>
        </p:spPr>
        <p:txBody>
          <a:bodyPr>
            <a:normAutofit/>
          </a:bodyPr>
          <a:lstStyle/>
          <a:p>
            <a:r>
              <a:rPr lang="en-US" dirty="0"/>
              <a:t>The difference in Dreams and Visions</a:t>
            </a:r>
          </a:p>
        </p:txBody>
      </p:sp>
      <p:sp>
        <p:nvSpPr>
          <p:cNvPr id="3" name="Content Placeholder 2">
            <a:extLst>
              <a:ext uri="{FF2B5EF4-FFF2-40B4-BE49-F238E27FC236}">
                <a16:creationId xmlns:a16="http://schemas.microsoft.com/office/drawing/2014/main" id="{72ED8698-C44D-EBA9-31C8-68EF457F04A3}"/>
              </a:ext>
            </a:extLst>
          </p:cNvPr>
          <p:cNvSpPr>
            <a:spLocks noGrp="1"/>
          </p:cNvSpPr>
          <p:nvPr>
            <p:ph sz="quarter" idx="13"/>
          </p:nvPr>
        </p:nvSpPr>
        <p:spPr>
          <a:xfrm>
            <a:off x="336332" y="1445604"/>
            <a:ext cx="7875513" cy="5254680"/>
          </a:xfrm>
        </p:spPr>
        <p:txBody>
          <a:bodyPr vert="horz" lIns="91440" tIns="45720" rIns="91440" bIns="45720" rtlCol="0" anchor="t">
            <a:normAutofit/>
          </a:bodyPr>
          <a:lstStyle/>
          <a:p>
            <a:pPr marL="0" indent="0">
              <a:lnSpc>
                <a:spcPct val="110000"/>
              </a:lnSpc>
              <a:buNone/>
            </a:pPr>
            <a:r>
              <a:rPr lang="en-US" dirty="0"/>
              <a:t>Godly dreams happen while a person is asleep. Many biblical figures, such as Joseph </a:t>
            </a:r>
            <a:r>
              <a:rPr lang="en-US" dirty="0">
                <a:solidFill>
                  <a:srgbClr val="FF0000"/>
                </a:solidFill>
              </a:rPr>
              <a:t>(Genesis 37:5-10) </a:t>
            </a:r>
            <a:r>
              <a:rPr lang="en-US" dirty="0"/>
              <a:t>and Daniel </a:t>
            </a:r>
            <a:r>
              <a:rPr lang="en-US" dirty="0">
                <a:solidFill>
                  <a:srgbClr val="FF0000"/>
                </a:solidFill>
              </a:rPr>
              <a:t>(Daniel 2:1-49</a:t>
            </a:r>
            <a:r>
              <a:rPr lang="en-US" dirty="0"/>
              <a:t>), received important divine messages through dreams at night.</a:t>
            </a:r>
          </a:p>
          <a:p>
            <a:pPr marL="0" indent="0">
              <a:lnSpc>
                <a:spcPct val="110000"/>
              </a:lnSpc>
              <a:buNone/>
            </a:pPr>
            <a:r>
              <a:rPr lang="en-US" dirty="0"/>
              <a:t>Godly visions take place when a person is awake and conscious. They involve seeing images, scenes, or events that are not part of the physical world but are shown to the individual in a spiritual or supernatural manner.</a:t>
            </a:r>
          </a:p>
          <a:p>
            <a:pPr marL="0" indent="0">
              <a:lnSpc>
                <a:spcPct val="110000"/>
              </a:lnSpc>
              <a:buNone/>
            </a:pPr>
            <a:r>
              <a:rPr lang="en-US" dirty="0"/>
              <a:t>For example, the prophet Isaiah had a vision of God's throne </a:t>
            </a:r>
            <a:r>
              <a:rPr lang="en-US" dirty="0">
                <a:solidFill>
                  <a:srgbClr val="FF0000"/>
                </a:solidFill>
              </a:rPr>
              <a:t>(Isaiah 6:1-8)</a:t>
            </a:r>
            <a:r>
              <a:rPr lang="en-US" dirty="0"/>
              <a:t>, Paul had a vision to preach to the gentiles (</a:t>
            </a:r>
            <a:r>
              <a:rPr lang="en-US" dirty="0">
                <a:solidFill>
                  <a:srgbClr val="FF0000"/>
                </a:solidFill>
              </a:rPr>
              <a:t>Gal. 1:16</a:t>
            </a:r>
            <a:r>
              <a:rPr lang="en-US" dirty="0"/>
              <a:t>), and the apostle Peter received a vision that guided him in matters of faith (</a:t>
            </a:r>
            <a:r>
              <a:rPr lang="en-US" dirty="0">
                <a:solidFill>
                  <a:srgbClr val="FF0000"/>
                </a:solidFill>
              </a:rPr>
              <a:t>Acts 10:9-16).</a:t>
            </a:r>
          </a:p>
          <a:p>
            <a:pPr marL="0" indent="0">
              <a:lnSpc>
                <a:spcPct val="110000"/>
              </a:lnSpc>
              <a:buNone/>
            </a:pPr>
            <a:r>
              <a:rPr lang="en-US" dirty="0"/>
              <a:t>Pastor Whitlock had a vision about coming to Reid Temple….</a:t>
            </a:r>
          </a:p>
          <a:p>
            <a:pPr marL="0" indent="0">
              <a:lnSpc>
                <a:spcPct val="110000"/>
              </a:lnSpc>
              <a:buNone/>
            </a:pPr>
            <a:endParaRPr lang="en-US" sz="1600" dirty="0"/>
          </a:p>
        </p:txBody>
      </p:sp>
    </p:spTree>
    <p:extLst>
      <p:ext uri="{BB962C8B-B14F-4D97-AF65-F5344CB8AC3E}">
        <p14:creationId xmlns:p14="http://schemas.microsoft.com/office/powerpoint/2010/main" val="1531969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5" name="Picture 4104">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BF3C9E-4434-F5AA-A2C3-B5281417296B}"/>
              </a:ext>
            </a:extLst>
          </p:cNvPr>
          <p:cNvSpPr>
            <a:spLocks noGrp="1"/>
          </p:cNvSpPr>
          <p:nvPr>
            <p:ph type="title"/>
          </p:nvPr>
        </p:nvSpPr>
        <p:spPr>
          <a:xfrm>
            <a:off x="204939" y="-37157"/>
            <a:ext cx="11649217" cy="1091131"/>
          </a:xfrm>
        </p:spPr>
        <p:txBody>
          <a:bodyPr>
            <a:normAutofit/>
          </a:bodyPr>
          <a:lstStyle/>
          <a:p>
            <a:r>
              <a:rPr lang="en-US" dirty="0"/>
              <a:t>Activate Dreams and Visions to go Higher in God!</a:t>
            </a:r>
          </a:p>
        </p:txBody>
      </p:sp>
      <p:sp>
        <p:nvSpPr>
          <p:cNvPr id="3" name="Content Placeholder 2">
            <a:extLst>
              <a:ext uri="{FF2B5EF4-FFF2-40B4-BE49-F238E27FC236}">
                <a16:creationId xmlns:a16="http://schemas.microsoft.com/office/drawing/2014/main" id="{A5DFB930-067D-1782-E894-DCE94A7D8614}"/>
              </a:ext>
            </a:extLst>
          </p:cNvPr>
          <p:cNvSpPr>
            <a:spLocks noGrp="1"/>
          </p:cNvSpPr>
          <p:nvPr>
            <p:ph sz="quarter" idx="13"/>
          </p:nvPr>
        </p:nvSpPr>
        <p:spPr>
          <a:xfrm>
            <a:off x="133580" y="861177"/>
            <a:ext cx="7326197" cy="5923310"/>
          </a:xfrm>
        </p:spPr>
        <p:txBody>
          <a:bodyPr vert="horz" lIns="91440" tIns="45720" rIns="91440" bIns="45720" rtlCol="0" anchor="t">
            <a:noAutofit/>
          </a:bodyPr>
          <a:lstStyle/>
          <a:p>
            <a:pPr marL="0" indent="0">
              <a:lnSpc>
                <a:spcPct val="110000"/>
              </a:lnSpc>
              <a:buNone/>
            </a:pPr>
            <a:r>
              <a:rPr lang="en-US" sz="1500" b="1" dirty="0">
                <a:solidFill>
                  <a:srgbClr val="FF0000"/>
                </a:solidFill>
              </a:rPr>
              <a:t>Activating Dreams and visions from God </a:t>
            </a:r>
            <a:r>
              <a:rPr lang="en-US" sz="1500" b="1" dirty="0"/>
              <a:t>can provide individuals with spiritual guidance and direction. They may reveal God's will, plan, or purpose for their lives. By activating and paying attention to these messages, individuals can align themselves more closely with God's intentions.</a:t>
            </a:r>
          </a:p>
          <a:p>
            <a:pPr marL="0" indent="0">
              <a:lnSpc>
                <a:spcPct val="110000"/>
              </a:lnSpc>
              <a:buNone/>
            </a:pPr>
            <a:r>
              <a:rPr lang="en-US" sz="1500" b="1" dirty="0">
                <a:solidFill>
                  <a:srgbClr val="FF0000"/>
                </a:solidFill>
              </a:rPr>
              <a:t>Activating Dreams and visions From God </a:t>
            </a:r>
            <a:r>
              <a:rPr lang="en-US" sz="1500" b="1" dirty="0"/>
              <a:t>can confirm and reaffirmation of one's faith and calling.</a:t>
            </a:r>
          </a:p>
          <a:p>
            <a:pPr marL="0" indent="0">
              <a:lnSpc>
                <a:spcPct val="110000"/>
              </a:lnSpc>
              <a:buNone/>
            </a:pPr>
            <a:r>
              <a:rPr lang="en-US" sz="1500" b="1" dirty="0">
                <a:solidFill>
                  <a:srgbClr val="FF0000"/>
                </a:solidFill>
              </a:rPr>
              <a:t>Activating dreams and visions from God </a:t>
            </a:r>
            <a:r>
              <a:rPr lang="en-US" sz="1500" b="1" dirty="0"/>
              <a:t>can lead to conviction, repentance, and a deeper commitment to living a righteous and obedient life.</a:t>
            </a:r>
          </a:p>
          <a:p>
            <a:pPr marL="0" indent="0">
              <a:lnSpc>
                <a:spcPct val="110000"/>
              </a:lnSpc>
              <a:buNone/>
            </a:pPr>
            <a:r>
              <a:rPr lang="en-US" sz="1500" b="1" dirty="0">
                <a:solidFill>
                  <a:srgbClr val="FF0000"/>
                </a:solidFill>
              </a:rPr>
              <a:t>Activating dreams and visions from God </a:t>
            </a:r>
            <a:r>
              <a:rPr lang="en-US" sz="1500" b="1" dirty="0"/>
              <a:t>means sharing messages, warnings, or guidance from God to friends, Family and the broader community.</a:t>
            </a:r>
          </a:p>
          <a:p>
            <a:pPr marL="0" indent="0">
              <a:lnSpc>
                <a:spcPct val="110000"/>
              </a:lnSpc>
              <a:buNone/>
            </a:pPr>
            <a:r>
              <a:rPr lang="en-US" sz="1500" b="1" dirty="0">
                <a:solidFill>
                  <a:srgbClr val="FF0000"/>
                </a:solidFill>
              </a:rPr>
              <a:t>Activating dreams and visions from God </a:t>
            </a:r>
            <a:r>
              <a:rPr lang="en-US" sz="1500" b="1" dirty="0"/>
              <a:t>can lead to the accomplishment of God's plans through obedient action.</a:t>
            </a:r>
          </a:p>
          <a:p>
            <a:pPr marL="0" indent="0">
              <a:lnSpc>
                <a:spcPct val="110000"/>
              </a:lnSpc>
              <a:buNone/>
            </a:pPr>
            <a:r>
              <a:rPr lang="en-US" sz="1500" b="1" dirty="0">
                <a:solidFill>
                  <a:srgbClr val="FF0000"/>
                </a:solidFill>
              </a:rPr>
              <a:t>Activating dreams and visions from God </a:t>
            </a:r>
            <a:r>
              <a:rPr lang="en-US" sz="1500" b="1" dirty="0"/>
              <a:t>can lead to souls being saved.</a:t>
            </a:r>
          </a:p>
          <a:p>
            <a:pPr marL="0" indent="0">
              <a:lnSpc>
                <a:spcPct val="110000"/>
              </a:lnSpc>
              <a:buNone/>
            </a:pPr>
            <a:r>
              <a:rPr lang="en-US" sz="1500" b="1" dirty="0">
                <a:solidFill>
                  <a:srgbClr val="FF0000"/>
                </a:solidFill>
              </a:rPr>
              <a:t>Activating dreams and visions from God </a:t>
            </a:r>
            <a:r>
              <a:rPr lang="en-US" sz="1500" b="1" dirty="0"/>
              <a:t>can serve as a means and methodology for going higher in communication with God.  </a:t>
            </a:r>
          </a:p>
          <a:p>
            <a:pPr marL="0" indent="0">
              <a:lnSpc>
                <a:spcPct val="110000"/>
              </a:lnSpc>
              <a:buNone/>
            </a:pPr>
            <a:r>
              <a:rPr lang="en-US" sz="1500" b="1" dirty="0">
                <a:solidFill>
                  <a:srgbClr val="FF0000"/>
                </a:solidFill>
              </a:rPr>
              <a:t>We are the sum total of someone activating dreams and visions from God!!</a:t>
            </a:r>
          </a:p>
        </p:txBody>
      </p:sp>
      <p:pic>
        <p:nvPicPr>
          <p:cNvPr id="4" name="Picture 2" descr="Mysteries of the Spirit - How God Uses Dreams and Visions - YouTube">
            <a:extLst>
              <a:ext uri="{FF2B5EF4-FFF2-40B4-BE49-F238E27FC236}">
                <a16:creationId xmlns:a16="http://schemas.microsoft.com/office/drawing/2014/main" id="{FFB244FB-9880-9778-231B-737564365B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31333" y="2108426"/>
            <a:ext cx="4477651" cy="2514900"/>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99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144"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5145">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148" name="Rectangle 5147">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50"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778241-F0BA-627F-FAE6-7759C1309E09}"/>
              </a:ext>
            </a:extLst>
          </p:cNvPr>
          <p:cNvPicPr>
            <a:picLocks noChangeAspect="1"/>
          </p:cNvPicPr>
          <p:nvPr/>
        </p:nvPicPr>
        <p:blipFill rotWithShape="1">
          <a:blip r:embed="rId4"/>
          <a:srcRect t="26057" b="20895"/>
          <a:stretch/>
        </p:blipFill>
        <p:spPr>
          <a:xfrm>
            <a:off x="20" y="-1"/>
            <a:ext cx="12191980" cy="4187739"/>
          </a:xfrm>
          <a:prstGeom prst="rect">
            <a:avLst/>
          </a:prstGeom>
        </p:spPr>
      </p:pic>
      <p:cxnSp>
        <p:nvCxnSpPr>
          <p:cNvPr id="5152" name="Straight Connector 5151">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5154" name="Picture 5153">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F60E41-B023-46DC-B507-6BFB6982F6D3}"/>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a:t>Let’s pray </a:t>
            </a:r>
          </a:p>
        </p:txBody>
      </p:sp>
      <p:sp>
        <p:nvSpPr>
          <p:cNvPr id="3" name="Content Placeholder 2">
            <a:extLst>
              <a:ext uri="{FF2B5EF4-FFF2-40B4-BE49-F238E27FC236}">
                <a16:creationId xmlns:a16="http://schemas.microsoft.com/office/drawing/2014/main" id="{B176F9D4-44A4-1E59-EA23-07245D51419C}"/>
              </a:ext>
            </a:extLst>
          </p:cNvPr>
          <p:cNvSpPr>
            <a:spLocks noGrp="1"/>
          </p:cNvSpPr>
          <p:nvPr>
            <p:ph sz="quarter" idx="13"/>
          </p:nvPr>
        </p:nvSpPr>
        <p:spPr>
          <a:xfrm>
            <a:off x="1751012" y="5481448"/>
            <a:ext cx="8689976" cy="535939"/>
          </a:xfrm>
        </p:spPr>
        <p:txBody>
          <a:bodyPr vert="horz" lIns="91440" tIns="45720" rIns="91440" bIns="45720" rtlCol="0">
            <a:normAutofit/>
          </a:bodyPr>
          <a:lstStyle/>
          <a:p>
            <a:pPr marL="0" indent="0" algn="ctr">
              <a:lnSpc>
                <a:spcPct val="110000"/>
              </a:lnSpc>
              <a:buNone/>
            </a:pPr>
            <a:r>
              <a:rPr lang="en-US" sz="1500">
                <a:solidFill>
                  <a:schemeClr val="tx1">
                    <a:lumMod val="50000"/>
                    <a:lumOff val="50000"/>
                  </a:schemeClr>
                </a:solidFill>
              </a:rPr>
              <a:t>Come to the altar to pray for pastor, staff, ministers, ministry leaders, officers and members.</a:t>
            </a:r>
          </a:p>
        </p:txBody>
      </p:sp>
    </p:spTree>
    <p:extLst>
      <p:ext uri="{BB962C8B-B14F-4D97-AF65-F5344CB8AC3E}">
        <p14:creationId xmlns:p14="http://schemas.microsoft.com/office/powerpoint/2010/main" val="414846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CCE3-4F01-4B6D-B740-6CCE4AE225C8}"/>
              </a:ext>
            </a:extLst>
          </p:cNvPr>
          <p:cNvSpPr>
            <a:spLocks noGrp="1"/>
          </p:cNvSpPr>
          <p:nvPr>
            <p:ph type="title"/>
          </p:nvPr>
        </p:nvSpPr>
        <p:spPr/>
        <p:txBody>
          <a:bodyPr/>
          <a:lstStyle/>
          <a:p>
            <a:r>
              <a:rPr lang="en-US"/>
              <a:t>Questions and answers</a:t>
            </a:r>
          </a:p>
        </p:txBody>
      </p:sp>
      <p:pic>
        <p:nvPicPr>
          <p:cNvPr id="5" name="Content Placeholder 4">
            <a:extLst>
              <a:ext uri="{FF2B5EF4-FFF2-40B4-BE49-F238E27FC236}">
                <a16:creationId xmlns:a16="http://schemas.microsoft.com/office/drawing/2014/main" id="{2FA36E13-39EE-429D-877C-FB797C2B9602}"/>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3492017" y="2366963"/>
            <a:ext cx="5207965" cy="3424237"/>
          </a:xfrm>
        </p:spPr>
      </p:pic>
      <p:sp>
        <p:nvSpPr>
          <p:cNvPr id="6" name="TextBox 5">
            <a:extLst>
              <a:ext uri="{FF2B5EF4-FFF2-40B4-BE49-F238E27FC236}">
                <a16:creationId xmlns:a16="http://schemas.microsoft.com/office/drawing/2014/main" id="{E37877CF-BC12-4AE4-9A40-2CB27AED8480}"/>
              </a:ext>
            </a:extLst>
          </p:cNvPr>
          <p:cNvSpPr txBox="1"/>
          <p:nvPr/>
        </p:nvSpPr>
        <p:spPr>
          <a:xfrm>
            <a:off x="3492017" y="5791200"/>
            <a:ext cx="5207965" cy="230832"/>
          </a:xfrm>
          <a:prstGeom prst="rect">
            <a:avLst/>
          </a:prstGeom>
          <a:noFill/>
        </p:spPr>
        <p:txBody>
          <a:bodyPr wrap="square" rtlCol="0">
            <a:spAutoFit/>
          </a:bodyPr>
          <a:lstStyle/>
          <a:p>
            <a:r>
              <a:rPr lang="en-US" sz="900">
                <a:hlinkClick r:id="rId3" tooltip="https://www.picpedia.org/chalkboard/q/questions.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565130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D00CB0FA-BF99-1C9B-14A4-EDF97EB14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059"/>
            <a:ext cx="12395198" cy="6972300"/>
          </a:xfrm>
          <a:prstGeom prst="rect">
            <a:avLst/>
          </a:prstGeom>
        </p:spPr>
      </p:pic>
      <p:pic>
        <p:nvPicPr>
          <p:cNvPr id="2"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A1BD4FFA-8EB1-EED9-4A1A-2F6AB305C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09" y="631443"/>
            <a:ext cx="8046781" cy="5287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CF2C4-1229-393A-0190-19F0DE839447}"/>
              </a:ext>
            </a:extLst>
          </p:cNvPr>
          <p:cNvSpPr txBox="1"/>
          <p:nvPr/>
        </p:nvSpPr>
        <p:spPr>
          <a:xfrm>
            <a:off x="5159815" y="5970658"/>
            <a:ext cx="5850256" cy="400110"/>
          </a:xfrm>
          <a:prstGeom prst="rect">
            <a:avLst/>
          </a:prstGeom>
          <a:noFill/>
        </p:spPr>
        <p:txBody>
          <a:bodyPr wrap="none" rtlCol="0">
            <a:spAutoFit/>
          </a:bodyPr>
          <a:lstStyle/>
          <a:p>
            <a:r>
              <a:rPr lang="en-US" sz="2000" b="1" dirty="0">
                <a:solidFill>
                  <a:schemeClr val="bg1"/>
                </a:solidFill>
              </a:rPr>
              <a:t>Doors of the church are open: “REID TEMPLE CARES”</a:t>
            </a:r>
          </a:p>
        </p:txBody>
      </p:sp>
    </p:spTree>
    <p:extLst>
      <p:ext uri="{BB962C8B-B14F-4D97-AF65-F5344CB8AC3E}">
        <p14:creationId xmlns:p14="http://schemas.microsoft.com/office/powerpoint/2010/main" val="3758795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D00CB0FA-BF99-1C9B-14A4-EDF97EB14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150"/>
            <a:ext cx="12395198" cy="6972300"/>
          </a:xfrm>
          <a:prstGeom prst="rect">
            <a:avLst/>
          </a:prstGeom>
        </p:spPr>
      </p:pic>
      <p:pic>
        <p:nvPicPr>
          <p:cNvPr id="2" name="Picture 6" descr="https://pciprdprodfmssa.blob.core.windows.net/fms/1c42292f-c552-44c2-afd7-d83021ea5632/giving_header.png">
            <a:extLst>
              <a:ext uri="{FF2B5EF4-FFF2-40B4-BE49-F238E27FC236}">
                <a16:creationId xmlns:a16="http://schemas.microsoft.com/office/drawing/2014/main" id="{CBD37675-37EF-CEBE-EB0A-FAD830862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942597"/>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657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8AF87-0AC1-47E5-9528-D9AB8AF1E7DE}"/>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1391265" y="2265184"/>
            <a:ext cx="9144000" cy="2447925"/>
          </a:xfrm>
        </p:spPr>
      </p:pic>
    </p:spTree>
    <p:extLst>
      <p:ext uri="{BB962C8B-B14F-4D97-AF65-F5344CB8AC3E}">
        <p14:creationId xmlns:p14="http://schemas.microsoft.com/office/powerpoint/2010/main" val="180059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D0233979-4D80-A7F9-469B-D37F89C8F2AB}"/>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7788DCE-480C-7C0C-8D8B-3E132068CBBD}"/>
              </a:ext>
            </a:extLst>
          </p:cNvPr>
          <p:cNvSpPr txBox="1"/>
          <p:nvPr/>
        </p:nvSpPr>
        <p:spPr>
          <a:xfrm>
            <a:off x="4054613" y="821371"/>
            <a:ext cx="6605517" cy="2831544"/>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Faith in GOD</a:t>
            </a:r>
          </a:p>
          <a:p>
            <a:pPr marL="457200" indent="-457200">
              <a:buFont typeface="Arial" panose="020B0604020202020204" pitchFamily="34" charset="0"/>
              <a:buChar char="•"/>
            </a:pPr>
            <a:r>
              <a:rPr lang="en-US" sz="3200" dirty="0">
                <a:solidFill>
                  <a:schemeClr val="bg1"/>
                </a:solidFill>
              </a:rPr>
              <a:t>Integrity, Trust and Ethical Behavior</a:t>
            </a:r>
          </a:p>
          <a:p>
            <a:pPr marL="457200" indent="-457200">
              <a:buFont typeface="Arial" panose="020B0604020202020204" pitchFamily="34" charset="0"/>
              <a:buChar char="•"/>
            </a:pPr>
            <a:r>
              <a:rPr lang="en-US" sz="3200" dirty="0">
                <a:solidFill>
                  <a:schemeClr val="bg1"/>
                </a:solidFill>
              </a:rPr>
              <a:t>Empowering people </a:t>
            </a:r>
          </a:p>
          <a:p>
            <a:pPr marL="457200" indent="-457200">
              <a:buFont typeface="Arial" panose="020B0604020202020204" pitchFamily="34" charset="0"/>
              <a:buChar char="•"/>
            </a:pPr>
            <a:r>
              <a:rPr lang="en-US" sz="3200" dirty="0">
                <a:solidFill>
                  <a:schemeClr val="bg1"/>
                </a:solidFill>
              </a:rPr>
              <a:t>Excellence and Innovation </a:t>
            </a:r>
          </a:p>
          <a:p>
            <a:pPr marL="457200" indent="-457200">
              <a:buFont typeface="Arial" panose="020B0604020202020204" pitchFamily="34" charset="0"/>
              <a:buChar char="•"/>
            </a:pPr>
            <a:r>
              <a:rPr lang="en-US" sz="3200" dirty="0">
                <a:solidFill>
                  <a:schemeClr val="bg1"/>
                </a:solidFill>
              </a:rPr>
              <a:t>Christ –centered Leadership</a:t>
            </a:r>
            <a:r>
              <a:rPr lang="en-US" sz="3200" dirty="0"/>
              <a:t>  </a:t>
            </a:r>
          </a:p>
          <a:p>
            <a:endParaRPr lang="en-US" dirty="0"/>
          </a:p>
        </p:txBody>
      </p:sp>
      <p:pic>
        <p:nvPicPr>
          <p:cNvPr id="3" name="Picture 2" descr="A group of people in a church&#10;&#10;Description automatically generated with medium confidence">
            <a:extLst>
              <a:ext uri="{FF2B5EF4-FFF2-40B4-BE49-F238E27FC236}">
                <a16:creationId xmlns:a16="http://schemas.microsoft.com/office/drawing/2014/main" id="{8443ABFE-5930-6058-F0A5-682ACC933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43" y="2926453"/>
            <a:ext cx="8179981" cy="3161222"/>
          </a:xfrm>
          <a:prstGeom prst="rect">
            <a:avLst/>
          </a:prstGeom>
        </p:spPr>
      </p:pic>
      <p:sp>
        <p:nvSpPr>
          <p:cNvPr id="7" name="TextBox 6">
            <a:extLst>
              <a:ext uri="{FF2B5EF4-FFF2-40B4-BE49-F238E27FC236}">
                <a16:creationId xmlns:a16="http://schemas.microsoft.com/office/drawing/2014/main" id="{B95D5D02-4BF3-6A34-0D0D-630BFFB168D6}"/>
              </a:ext>
            </a:extLst>
          </p:cNvPr>
          <p:cNvSpPr txBox="1"/>
          <p:nvPr/>
        </p:nvSpPr>
        <p:spPr>
          <a:xfrm>
            <a:off x="0" y="113485"/>
            <a:ext cx="12192000" cy="707886"/>
          </a:xfrm>
          <a:prstGeom prst="rect">
            <a:avLst/>
          </a:prstGeom>
          <a:noFill/>
        </p:spPr>
        <p:txBody>
          <a:bodyPr wrap="square">
            <a:spAutoFit/>
          </a:bodyPr>
          <a:lstStyle/>
          <a:p>
            <a:pPr algn="ctr"/>
            <a:r>
              <a:rPr lang="en-US" sz="4000" b="1" dirty="0">
                <a:solidFill>
                  <a:schemeClr val="bg1"/>
                </a:solidFill>
                <a:latin typeface="Avenir Next LT Pro" panose="020B0504020202020204" pitchFamily="34" charset="0"/>
              </a:rPr>
              <a:t>Our Core Values</a:t>
            </a:r>
          </a:p>
        </p:txBody>
      </p:sp>
    </p:spTree>
    <p:extLst>
      <p:ext uri="{BB962C8B-B14F-4D97-AF65-F5344CB8AC3E}">
        <p14:creationId xmlns:p14="http://schemas.microsoft.com/office/powerpoint/2010/main" val="3892081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F6EB0BEB-E9E7-23F5-4E3E-634A2B8BC2CF}"/>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35441" y="0"/>
            <a:ext cx="12192000" cy="6858000"/>
          </a:xfrm>
          <a:prstGeom prst="rect">
            <a:avLst/>
          </a:prstGeom>
        </p:spPr>
      </p:pic>
      <p:sp>
        <p:nvSpPr>
          <p:cNvPr id="4" name="TextBox 3">
            <a:extLst>
              <a:ext uri="{FF2B5EF4-FFF2-40B4-BE49-F238E27FC236}">
                <a16:creationId xmlns:a16="http://schemas.microsoft.com/office/drawing/2014/main" id="{08008CDE-2CE5-D483-352F-3ACE7D53B77B}"/>
              </a:ext>
            </a:extLst>
          </p:cNvPr>
          <p:cNvSpPr txBox="1"/>
          <p:nvPr/>
        </p:nvSpPr>
        <p:spPr>
          <a:xfrm>
            <a:off x="35441" y="329058"/>
            <a:ext cx="12028968" cy="707886"/>
          </a:xfrm>
          <a:prstGeom prst="rect">
            <a:avLst/>
          </a:prstGeom>
          <a:noFill/>
        </p:spPr>
        <p:txBody>
          <a:bodyPr wrap="square" rtlCol="0">
            <a:spAutoFit/>
          </a:bodyPr>
          <a:lstStyle/>
          <a:p>
            <a:pPr algn="ctr"/>
            <a:r>
              <a:rPr lang="en-US" sz="4000" b="1" dirty="0">
                <a:solidFill>
                  <a:schemeClr val="bg1"/>
                </a:solidFill>
                <a:latin typeface="Avenir Next LT Pro" panose="020B0504020202020204" pitchFamily="34" charset="0"/>
              </a:rPr>
              <a:t>The Vision </a:t>
            </a:r>
          </a:p>
        </p:txBody>
      </p:sp>
      <p:sp>
        <p:nvSpPr>
          <p:cNvPr id="7" name="TextBox 6">
            <a:extLst>
              <a:ext uri="{FF2B5EF4-FFF2-40B4-BE49-F238E27FC236}">
                <a16:creationId xmlns:a16="http://schemas.microsoft.com/office/drawing/2014/main" id="{21CDAB16-2120-BCC8-C198-EEB8218379AD}"/>
              </a:ext>
            </a:extLst>
          </p:cNvPr>
          <p:cNvSpPr txBox="1"/>
          <p:nvPr/>
        </p:nvSpPr>
        <p:spPr>
          <a:xfrm>
            <a:off x="507115" y="1486819"/>
            <a:ext cx="6698947" cy="3046988"/>
          </a:xfrm>
          <a:prstGeom prst="rect">
            <a:avLst/>
          </a:prstGeom>
          <a:noFill/>
        </p:spPr>
        <p:txBody>
          <a:bodyPr wrap="square" rtlCol="0">
            <a:spAutoFit/>
          </a:bodyPr>
          <a:lstStyle/>
          <a:p>
            <a:r>
              <a:rPr lang="en-US" sz="3200" dirty="0">
                <a:solidFill>
                  <a:schemeClr val="bg1"/>
                </a:solidFill>
              </a:rPr>
              <a:t>Reid Temple AME Church is “Building the Beloved Community” by becoming a Bible Believing, Christ-centered, Family – Integrated, Multigenerational, Culturally aware church, spreading the gospel of Jesus Christ.  </a:t>
            </a:r>
          </a:p>
        </p:txBody>
      </p:sp>
      <p:pic>
        <p:nvPicPr>
          <p:cNvPr id="3" name="Picture 2" descr="A picture containing art&#10;&#10;Description automatically generated with medium confidence">
            <a:extLst>
              <a:ext uri="{FF2B5EF4-FFF2-40B4-BE49-F238E27FC236}">
                <a16:creationId xmlns:a16="http://schemas.microsoft.com/office/drawing/2014/main" id="{B34FE215-E002-412D-5DF5-7EEAEB47FCBF}"/>
              </a:ext>
            </a:extLst>
          </p:cNvPr>
          <p:cNvPicPr>
            <a:picLocks noChangeAspect="1"/>
          </p:cNvPicPr>
          <p:nvPr/>
        </p:nvPicPr>
        <p:blipFill rotWithShape="1">
          <a:blip r:embed="rId3">
            <a:extLst>
              <a:ext uri="{28A0092B-C50C-407E-A947-70E740481C1C}">
                <a14:useLocalDpi xmlns:a14="http://schemas.microsoft.com/office/drawing/2010/main" val="0"/>
              </a:ext>
            </a:extLst>
          </a:blip>
          <a:srcRect l="50729" t="212" r="6533" b="-212"/>
          <a:stretch/>
        </p:blipFill>
        <p:spPr>
          <a:xfrm>
            <a:off x="6942665" y="778933"/>
            <a:ext cx="4342925" cy="5715965"/>
          </a:xfrm>
          <a:prstGeom prst="rect">
            <a:avLst/>
          </a:prstGeom>
        </p:spPr>
      </p:pic>
    </p:spTree>
    <p:extLst>
      <p:ext uri="{BB962C8B-B14F-4D97-AF65-F5344CB8AC3E}">
        <p14:creationId xmlns:p14="http://schemas.microsoft.com/office/powerpoint/2010/main" val="423576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F6EB0BEB-E9E7-23F5-4E3E-634A2B8BC2CF}"/>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person, screenshot, art&#10;&#10;Description automatically generated">
            <a:extLst>
              <a:ext uri="{FF2B5EF4-FFF2-40B4-BE49-F238E27FC236}">
                <a16:creationId xmlns:a16="http://schemas.microsoft.com/office/drawing/2014/main" id="{D51A660F-047B-D7C1-7036-335DCAF60526}"/>
              </a:ext>
            </a:extLst>
          </p:cNvPr>
          <p:cNvPicPr>
            <a:picLocks noChangeAspect="1"/>
          </p:cNvPicPr>
          <p:nvPr/>
        </p:nvPicPr>
        <p:blipFill rotWithShape="1">
          <a:blip r:embed="rId3">
            <a:extLst>
              <a:ext uri="{28A0092B-C50C-407E-A947-70E740481C1C}">
                <a14:useLocalDpi xmlns:a14="http://schemas.microsoft.com/office/drawing/2010/main" val="0"/>
              </a:ext>
            </a:extLst>
          </a:blip>
          <a:srcRect l="7141" r="38533"/>
          <a:stretch/>
        </p:blipFill>
        <p:spPr>
          <a:xfrm>
            <a:off x="517364" y="541653"/>
            <a:ext cx="5577111" cy="5774693"/>
          </a:xfrm>
          <a:prstGeom prst="rect">
            <a:avLst/>
          </a:prstGeom>
        </p:spPr>
      </p:pic>
      <p:sp>
        <p:nvSpPr>
          <p:cNvPr id="8" name="TextBox 7">
            <a:extLst>
              <a:ext uri="{FF2B5EF4-FFF2-40B4-BE49-F238E27FC236}">
                <a16:creationId xmlns:a16="http://schemas.microsoft.com/office/drawing/2014/main" id="{EB7766D2-2C7D-C53A-46C4-A86212504323}"/>
              </a:ext>
            </a:extLst>
          </p:cNvPr>
          <p:cNvSpPr txBox="1"/>
          <p:nvPr/>
        </p:nvSpPr>
        <p:spPr>
          <a:xfrm>
            <a:off x="5921593" y="1373427"/>
            <a:ext cx="5808180" cy="4691387"/>
          </a:xfrm>
          <a:prstGeom prst="rect">
            <a:avLst/>
          </a:prstGeom>
        </p:spPr>
        <p:txBody>
          <a:bodyPr vert="horz" lIns="91440" tIns="45720" rIns="91440" bIns="45720" rtlCol="0">
            <a:noAutofit/>
          </a:bodyPr>
          <a:lstStyle/>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dirty="0">
                <a:ln>
                  <a:noFill/>
                </a:ln>
                <a:solidFill>
                  <a:srgbClr val="FFFFFF"/>
                </a:solidFill>
                <a:effectLst/>
                <a:uLnTx/>
                <a:uFillTx/>
                <a:latin typeface="Calibri" panose="020F0502020204030204"/>
                <a:ea typeface="+mn-ea"/>
                <a:cs typeface="+mn-cs"/>
              </a:rPr>
              <a:t>Membership Growth</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dirty="0">
                <a:ln>
                  <a:noFill/>
                </a:ln>
                <a:solidFill>
                  <a:srgbClr val="FFFFFF"/>
                </a:solidFill>
                <a:effectLst/>
                <a:uLnTx/>
                <a:uFillTx/>
                <a:latin typeface="Calibri" panose="020F0502020204030204"/>
                <a:ea typeface="+mn-ea"/>
                <a:cs typeface="+mn-cs"/>
              </a:rPr>
              <a:t>Debt Free for Thee </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dirty="0">
                <a:ln>
                  <a:noFill/>
                </a:ln>
                <a:solidFill>
                  <a:srgbClr val="FFFFFF"/>
                </a:solidFill>
                <a:effectLst/>
                <a:uLnTx/>
                <a:uFillTx/>
                <a:latin typeface="Calibri" panose="020F0502020204030204"/>
                <a:ea typeface="+mn-ea"/>
                <a:cs typeface="+mn-cs"/>
              </a:rPr>
              <a:t>Motivated and Skilled Staff &amp; Volunteers</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dirty="0">
                <a:ln>
                  <a:noFill/>
                </a:ln>
                <a:solidFill>
                  <a:srgbClr val="FFFFFF"/>
                </a:solidFill>
                <a:effectLst/>
                <a:uLnTx/>
                <a:uFillTx/>
                <a:latin typeface="Calibri" panose="020F0502020204030204"/>
                <a:ea typeface="+mn-ea"/>
                <a:cs typeface="+mn-cs"/>
              </a:rPr>
              <a:t>Community Commitment </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dirty="0">
                <a:ln>
                  <a:noFill/>
                </a:ln>
                <a:solidFill>
                  <a:srgbClr val="FFFFFF"/>
                </a:solidFill>
                <a:effectLst/>
                <a:uLnTx/>
                <a:uFillTx/>
                <a:latin typeface="Calibri" panose="020F0502020204030204"/>
                <a:ea typeface="+mn-ea"/>
                <a:cs typeface="+mn-cs"/>
              </a:rPr>
              <a:t>New Demographic &amp; Market Penetration</a:t>
            </a:r>
          </a:p>
        </p:txBody>
      </p:sp>
      <p:sp>
        <p:nvSpPr>
          <p:cNvPr id="10" name="TextBox 9">
            <a:extLst>
              <a:ext uri="{FF2B5EF4-FFF2-40B4-BE49-F238E27FC236}">
                <a16:creationId xmlns:a16="http://schemas.microsoft.com/office/drawing/2014/main" id="{0A38D3D8-5732-0D48-00CE-C1C2C6B3C7DF}"/>
              </a:ext>
            </a:extLst>
          </p:cNvPr>
          <p:cNvSpPr txBox="1"/>
          <p:nvPr/>
        </p:nvSpPr>
        <p:spPr>
          <a:xfrm>
            <a:off x="-35441" y="370837"/>
            <a:ext cx="12192000" cy="6463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venir Next LT Pro" panose="020B0504020202020204" pitchFamily="34" charset="0"/>
                <a:cs typeface="Aharoni" panose="02010803020104030203" pitchFamily="2" charset="-79"/>
              </a:rPr>
              <a:t>Our Strategic Goals </a:t>
            </a:r>
          </a:p>
        </p:txBody>
      </p:sp>
    </p:spTree>
    <p:extLst>
      <p:ext uri="{BB962C8B-B14F-4D97-AF65-F5344CB8AC3E}">
        <p14:creationId xmlns:p14="http://schemas.microsoft.com/office/powerpoint/2010/main" val="3131017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1A7F54AC-20A8-D325-A592-16DF2B5E6F58}"/>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749479E-9AA3-3615-D47E-9F1960F6396A}"/>
              </a:ext>
            </a:extLst>
          </p:cNvPr>
          <p:cNvSpPr txBox="1"/>
          <p:nvPr/>
        </p:nvSpPr>
        <p:spPr>
          <a:xfrm>
            <a:off x="2125211" y="278162"/>
            <a:ext cx="9138211" cy="6463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venir Next LT Pro" panose="020B0504020202020204" pitchFamily="34" charset="0"/>
                <a:cs typeface="Aharoni" panose="02010803020104030203" pitchFamily="2" charset="-79"/>
              </a:rPr>
              <a:t>Overall Goals for 2023 -2024</a:t>
            </a:r>
          </a:p>
        </p:txBody>
      </p:sp>
      <p:sp>
        <p:nvSpPr>
          <p:cNvPr id="7" name="TextBox 6">
            <a:extLst>
              <a:ext uri="{FF2B5EF4-FFF2-40B4-BE49-F238E27FC236}">
                <a16:creationId xmlns:a16="http://schemas.microsoft.com/office/drawing/2014/main" id="{518D00B0-CAEE-C016-6A05-B39D9B50458E}"/>
              </a:ext>
            </a:extLst>
          </p:cNvPr>
          <p:cNvSpPr txBox="1"/>
          <p:nvPr/>
        </p:nvSpPr>
        <p:spPr>
          <a:xfrm>
            <a:off x="745725" y="1725609"/>
            <a:ext cx="9330076" cy="3406781"/>
          </a:xfrm>
          <a:prstGeom prst="rect">
            <a:avLst/>
          </a:prstGeom>
          <a:noFill/>
        </p:spPr>
        <p:txBody>
          <a:bodyPr wrap="square">
            <a:spAutoFit/>
          </a:bodyPr>
          <a:lstStyle/>
          <a:p>
            <a:pPr marL="457200" indent="-228600">
              <a:lnSpc>
                <a:spcPct val="90000"/>
              </a:lnSpc>
              <a:spcAft>
                <a:spcPts val="600"/>
              </a:spcAft>
              <a:buFont typeface="Arial" panose="020B0604020202020204" pitchFamily="34" charset="0"/>
              <a:buChar char="•"/>
            </a:pPr>
            <a:r>
              <a:rPr lang="en-US" sz="3400" dirty="0">
                <a:solidFill>
                  <a:srgbClr val="FFFFFF"/>
                </a:solidFill>
              </a:rPr>
              <a:t>Increase attendance to Bible Study </a:t>
            </a:r>
          </a:p>
          <a:p>
            <a:pPr marL="457200" indent="-228600">
              <a:lnSpc>
                <a:spcPct val="90000"/>
              </a:lnSpc>
              <a:spcAft>
                <a:spcPts val="600"/>
              </a:spcAft>
              <a:buFont typeface="Arial" panose="020B0604020202020204" pitchFamily="34" charset="0"/>
              <a:buChar char="•"/>
            </a:pPr>
            <a:r>
              <a:rPr lang="en-US" sz="3400" dirty="0">
                <a:solidFill>
                  <a:srgbClr val="FFFFFF"/>
                </a:solidFill>
              </a:rPr>
              <a:t>Increase baptisms</a:t>
            </a:r>
          </a:p>
          <a:p>
            <a:pPr marL="457200" indent="-228600">
              <a:lnSpc>
                <a:spcPct val="90000"/>
              </a:lnSpc>
              <a:spcAft>
                <a:spcPts val="600"/>
              </a:spcAft>
              <a:buFont typeface="Arial" panose="020B0604020202020204" pitchFamily="34" charset="0"/>
              <a:buChar char="•"/>
            </a:pPr>
            <a:r>
              <a:rPr lang="en-US" sz="3400" dirty="0">
                <a:solidFill>
                  <a:srgbClr val="FFFFFF"/>
                </a:solidFill>
              </a:rPr>
              <a:t>Increase the number of tithers</a:t>
            </a:r>
          </a:p>
          <a:p>
            <a:pPr marL="457200" indent="-228600">
              <a:lnSpc>
                <a:spcPct val="90000"/>
              </a:lnSpc>
              <a:spcAft>
                <a:spcPts val="600"/>
              </a:spcAft>
              <a:buFont typeface="Arial" panose="020B0604020202020204" pitchFamily="34" charset="0"/>
              <a:buChar char="•"/>
            </a:pPr>
            <a:r>
              <a:rPr lang="en-US" sz="3400" dirty="0">
                <a:solidFill>
                  <a:srgbClr val="FFFFFF"/>
                </a:solidFill>
              </a:rPr>
              <a:t>Increase the number of Disciples </a:t>
            </a:r>
          </a:p>
          <a:p>
            <a:pPr marL="457200" indent="-228600">
              <a:lnSpc>
                <a:spcPct val="90000"/>
              </a:lnSpc>
              <a:spcAft>
                <a:spcPts val="600"/>
              </a:spcAft>
              <a:buFont typeface="Arial" panose="020B0604020202020204" pitchFamily="34" charset="0"/>
              <a:buChar char="•"/>
            </a:pPr>
            <a:r>
              <a:rPr lang="en-US" sz="3400" dirty="0">
                <a:solidFill>
                  <a:srgbClr val="FFFFFF"/>
                </a:solidFill>
              </a:rPr>
              <a:t>Increase the number of servant leaders</a:t>
            </a:r>
          </a:p>
          <a:p>
            <a:pPr marL="457200" indent="-228600">
              <a:lnSpc>
                <a:spcPct val="90000"/>
              </a:lnSpc>
              <a:spcAft>
                <a:spcPts val="600"/>
              </a:spcAft>
              <a:buFont typeface="Arial" panose="020B0604020202020204" pitchFamily="34" charset="0"/>
              <a:buChar char="•"/>
            </a:pPr>
            <a:r>
              <a:rPr lang="en-US" sz="3400" dirty="0">
                <a:solidFill>
                  <a:srgbClr val="FFFFFF"/>
                </a:solidFill>
              </a:rPr>
              <a:t>Increase member and community engagement</a:t>
            </a:r>
          </a:p>
        </p:txBody>
      </p:sp>
      <p:pic>
        <p:nvPicPr>
          <p:cNvPr id="4" name="Picture 3" descr="A blue line drawing of a clipboard with a dart board and a dart arrow&#10;&#10;Description automatically generated with low confidence">
            <a:extLst>
              <a:ext uri="{FF2B5EF4-FFF2-40B4-BE49-F238E27FC236}">
                <a16:creationId xmlns:a16="http://schemas.microsoft.com/office/drawing/2014/main" id="{B065E243-84FD-081E-B2CD-81CAC5E05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172" y="814391"/>
            <a:ext cx="3932885" cy="3802955"/>
          </a:xfrm>
          <a:prstGeom prst="rect">
            <a:avLst/>
          </a:prstGeom>
        </p:spPr>
      </p:pic>
    </p:spTree>
    <p:extLst>
      <p:ext uri="{BB962C8B-B14F-4D97-AF65-F5344CB8AC3E}">
        <p14:creationId xmlns:p14="http://schemas.microsoft.com/office/powerpoint/2010/main" val="154440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2368-BA01-4B3B-829B-6118D1B8A82B}"/>
              </a:ext>
            </a:extLst>
          </p:cNvPr>
          <p:cNvSpPr>
            <a:spLocks noGrp="1"/>
          </p:cNvSpPr>
          <p:nvPr>
            <p:ph type="ctrTitle"/>
          </p:nvPr>
        </p:nvSpPr>
        <p:spPr>
          <a:xfrm>
            <a:off x="1751012" y="3909806"/>
            <a:ext cx="8689976" cy="1345888"/>
          </a:xfrm>
        </p:spPr>
        <p:txBody>
          <a:bodyPr>
            <a:normAutofit/>
          </a:bodyPr>
          <a:lstStyle/>
          <a:p>
            <a:r>
              <a:rPr lang="en-US" sz="4400"/>
              <a:t>Activate dreams and see visions to go Higher in God!</a:t>
            </a:r>
          </a:p>
        </p:txBody>
      </p:sp>
      <p:sp>
        <p:nvSpPr>
          <p:cNvPr id="3" name="Subtitle 2">
            <a:extLst>
              <a:ext uri="{FF2B5EF4-FFF2-40B4-BE49-F238E27FC236}">
                <a16:creationId xmlns:a16="http://schemas.microsoft.com/office/drawing/2014/main" id="{4FBE163F-2CFF-4D5E-9A2B-38F37B312999}"/>
              </a:ext>
            </a:extLst>
          </p:cNvPr>
          <p:cNvSpPr>
            <a:spLocks noGrp="1"/>
          </p:cNvSpPr>
          <p:nvPr>
            <p:ph type="subTitle" idx="1"/>
          </p:nvPr>
        </p:nvSpPr>
        <p:spPr>
          <a:xfrm>
            <a:off x="1751012" y="5237164"/>
            <a:ext cx="8689976" cy="646112"/>
          </a:xfrm>
        </p:spPr>
        <p:txBody>
          <a:bodyPr>
            <a:normAutofit/>
          </a:bodyPr>
          <a:lstStyle/>
          <a:p>
            <a:pPr>
              <a:lnSpc>
                <a:spcPct val="110000"/>
              </a:lnSpc>
            </a:pPr>
            <a:r>
              <a:rPr lang="en-US" sz="1200"/>
              <a:t>Dr. Mark E. Whitlock, Jr. </a:t>
            </a:r>
          </a:p>
          <a:p>
            <a:pPr>
              <a:lnSpc>
                <a:spcPct val="110000"/>
              </a:lnSpc>
            </a:pPr>
            <a:r>
              <a:rPr lang="en-US" sz="1200"/>
              <a:t>Reid Temple AME church</a:t>
            </a:r>
          </a:p>
        </p:txBody>
      </p:sp>
      <p:pic>
        <p:nvPicPr>
          <p:cNvPr id="5" name="Picture 4">
            <a:extLst>
              <a:ext uri="{FF2B5EF4-FFF2-40B4-BE49-F238E27FC236}">
                <a16:creationId xmlns:a16="http://schemas.microsoft.com/office/drawing/2014/main" id="{98859A85-225B-CB55-D2A5-3F1F4A9D0DE0}"/>
              </a:ext>
            </a:extLst>
          </p:cNvPr>
          <p:cNvPicPr>
            <a:picLocks noChangeAspect="1"/>
          </p:cNvPicPr>
          <p:nvPr/>
        </p:nvPicPr>
        <p:blipFill rotWithShape="1">
          <a:blip r:embed="rId2"/>
          <a:srcRect t="3022" r="-1" b="-1"/>
          <a:stretch/>
        </p:blipFill>
        <p:spPr>
          <a:xfrm>
            <a:off x="3078163" y="550656"/>
            <a:ext cx="6035675" cy="32924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639554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F263-9BDF-4574-ADF8-A5DD3AA18B36}"/>
              </a:ext>
            </a:extLst>
          </p:cNvPr>
          <p:cNvSpPr>
            <a:spLocks noGrp="1"/>
          </p:cNvSpPr>
          <p:nvPr>
            <p:ph type="title"/>
          </p:nvPr>
        </p:nvSpPr>
        <p:spPr>
          <a:xfrm>
            <a:off x="860612" y="95750"/>
            <a:ext cx="10364451" cy="1596177"/>
          </a:xfrm>
        </p:spPr>
        <p:txBody>
          <a:bodyPr/>
          <a:lstStyle/>
          <a:p>
            <a:r>
              <a:rPr lang="en-US" dirty="0"/>
              <a:t>Course objectives: </a:t>
            </a:r>
            <a:br>
              <a:rPr lang="en-US" dirty="0"/>
            </a:br>
            <a:r>
              <a:rPr lang="en-US" dirty="0"/>
              <a:t>Activate Your Dreams and see Visions to go Higher in God! </a:t>
            </a:r>
          </a:p>
        </p:txBody>
      </p:sp>
      <p:sp>
        <p:nvSpPr>
          <p:cNvPr id="3" name="Content Placeholder 2">
            <a:extLst>
              <a:ext uri="{FF2B5EF4-FFF2-40B4-BE49-F238E27FC236}">
                <a16:creationId xmlns:a16="http://schemas.microsoft.com/office/drawing/2014/main" id="{76B5E698-64FC-4B51-998D-078E0AA8A574}"/>
              </a:ext>
            </a:extLst>
          </p:cNvPr>
          <p:cNvSpPr>
            <a:spLocks noGrp="1"/>
          </p:cNvSpPr>
          <p:nvPr>
            <p:ph sz="quarter" idx="13"/>
          </p:nvPr>
        </p:nvSpPr>
        <p:spPr>
          <a:xfrm>
            <a:off x="320123" y="1711418"/>
            <a:ext cx="5625732" cy="4735455"/>
          </a:xfrm>
        </p:spPr>
        <p:txBody>
          <a:bodyPr>
            <a:normAutofit/>
          </a:bodyPr>
          <a:lstStyle/>
          <a:p>
            <a:pPr marL="514350" indent="-514350">
              <a:buAutoNum type="romanUcPeriod"/>
            </a:pPr>
            <a:r>
              <a:rPr lang="en-US" dirty="0"/>
              <a:t>Prayer </a:t>
            </a:r>
          </a:p>
          <a:p>
            <a:pPr marL="514350" indent="-514350">
              <a:buAutoNum type="romanUcPeriod"/>
            </a:pPr>
            <a:r>
              <a:rPr lang="en-US" dirty="0"/>
              <a:t>Holy Scriptures – Joel 2:28-30; acts 2:17</a:t>
            </a:r>
          </a:p>
          <a:p>
            <a:pPr marL="514350" indent="-514350">
              <a:buAutoNum type="romanUcPeriod"/>
            </a:pPr>
            <a:r>
              <a:rPr lang="en-US" dirty="0"/>
              <a:t>Who is Joel in the Old Testament?</a:t>
            </a:r>
          </a:p>
          <a:p>
            <a:pPr marL="514350" indent="-514350">
              <a:buAutoNum type="romanUcPeriod"/>
            </a:pPr>
            <a:r>
              <a:rPr lang="en-US" dirty="0"/>
              <a:t>The Difference in Dreams and visions.</a:t>
            </a:r>
          </a:p>
          <a:p>
            <a:pPr marL="514350" indent="-514350">
              <a:buAutoNum type="romanUcPeriod"/>
            </a:pPr>
            <a:r>
              <a:rPr lang="en-US" dirty="0"/>
              <a:t>Activate your dreams and visions!</a:t>
            </a:r>
          </a:p>
          <a:p>
            <a:pPr marL="514350" indent="-514350">
              <a:buAutoNum type="romanUcPeriod"/>
            </a:pPr>
            <a:r>
              <a:rPr lang="en-US" dirty="0"/>
              <a:t>Altar call</a:t>
            </a:r>
          </a:p>
          <a:p>
            <a:pPr marL="514350" indent="-514350">
              <a:buAutoNum type="romanUcPeriod"/>
            </a:pPr>
            <a:r>
              <a:rPr lang="en-US" dirty="0"/>
              <a:t>Salvation and Offering</a:t>
            </a:r>
          </a:p>
          <a:p>
            <a:pPr marL="514350" indent="-514350">
              <a:buAutoNum type="romanUcPeriod"/>
            </a:pPr>
            <a:r>
              <a:rPr lang="en-US" dirty="0"/>
              <a:t>Thank you….</a:t>
            </a:r>
          </a:p>
          <a:p>
            <a:pPr marL="0" indent="0">
              <a:buNone/>
            </a:pPr>
            <a:endParaRPr lang="en-US" dirty="0"/>
          </a:p>
        </p:txBody>
      </p:sp>
      <p:pic>
        <p:nvPicPr>
          <p:cNvPr id="3074" name="Picture 2" descr="Creating a Productive Meeting Agenda | Virtual Meeting Management">
            <a:extLst>
              <a:ext uri="{FF2B5EF4-FFF2-40B4-BE49-F238E27FC236}">
                <a16:creationId xmlns:a16="http://schemas.microsoft.com/office/drawing/2014/main" id="{ED55BD85-F295-47BA-B2CB-7CED1EC03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576" y="1629174"/>
            <a:ext cx="5157131" cy="470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56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54" name="Rectangle 1053">
            <a:extLst>
              <a:ext uri="{FF2B5EF4-FFF2-40B4-BE49-F238E27FC236}">
                <a16:creationId xmlns:a16="http://schemas.microsoft.com/office/drawing/2014/main" id="{5D2CA358-2EA6-49C2-AAEF-0C79C1F76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6" name="Picture 2">
            <a:extLst>
              <a:ext uri="{FF2B5EF4-FFF2-40B4-BE49-F238E27FC236}">
                <a16:creationId xmlns:a16="http://schemas.microsoft.com/office/drawing/2014/main" id="{AAD74829-8970-4A28-B5F6-387E0E313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African Roots of the Day of Pentecost | Daniel D. Isgrigg">
            <a:extLst>
              <a:ext uri="{FF2B5EF4-FFF2-40B4-BE49-F238E27FC236}">
                <a16:creationId xmlns:a16="http://schemas.microsoft.com/office/drawing/2014/main" id="{B68A18FF-DD55-A1D8-4DC6-053CD2C98B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4" y="3545952"/>
            <a:ext cx="3995592" cy="2647079"/>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30" name="Picture 6" descr="Joel's Locusts — Ashville Road Church of Christ">
            <a:extLst>
              <a:ext uri="{FF2B5EF4-FFF2-40B4-BE49-F238E27FC236}">
                <a16:creationId xmlns:a16="http://schemas.microsoft.com/office/drawing/2014/main" id="{80A66EA0-520E-54E8-ECF6-8F51238AB4F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464" y="944265"/>
            <a:ext cx="3995592" cy="2087696"/>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58" name="Picture 1057">
            <a:extLst>
              <a:ext uri="{FF2B5EF4-FFF2-40B4-BE49-F238E27FC236}">
                <a16:creationId xmlns:a16="http://schemas.microsoft.com/office/drawing/2014/main" id="{D976ACB9-C2D4-45C2-924A-2CF7CFF511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2" name="Title 1">
            <a:extLst>
              <a:ext uri="{FF2B5EF4-FFF2-40B4-BE49-F238E27FC236}">
                <a16:creationId xmlns:a16="http://schemas.microsoft.com/office/drawing/2014/main" id="{762BBC9E-5648-FD5B-3001-080445847E07}"/>
              </a:ext>
            </a:extLst>
          </p:cNvPr>
          <p:cNvSpPr>
            <a:spLocks noGrp="1"/>
          </p:cNvSpPr>
          <p:nvPr>
            <p:ph type="title"/>
          </p:nvPr>
        </p:nvSpPr>
        <p:spPr>
          <a:xfrm>
            <a:off x="5131892" y="148912"/>
            <a:ext cx="5855416" cy="1135433"/>
          </a:xfrm>
        </p:spPr>
        <p:txBody>
          <a:bodyPr>
            <a:normAutofit/>
          </a:bodyPr>
          <a:lstStyle/>
          <a:p>
            <a:r>
              <a:rPr lang="en-US" dirty="0"/>
              <a:t>The Holy Scriptures </a:t>
            </a:r>
            <a:endParaRPr lang="en-US"/>
          </a:p>
        </p:txBody>
      </p:sp>
      <p:sp>
        <p:nvSpPr>
          <p:cNvPr id="3" name="Content Placeholder 2">
            <a:extLst>
              <a:ext uri="{FF2B5EF4-FFF2-40B4-BE49-F238E27FC236}">
                <a16:creationId xmlns:a16="http://schemas.microsoft.com/office/drawing/2014/main" id="{453C8E50-D936-256E-8DE8-21E9CA820597}"/>
              </a:ext>
            </a:extLst>
          </p:cNvPr>
          <p:cNvSpPr>
            <a:spLocks noGrp="1"/>
          </p:cNvSpPr>
          <p:nvPr>
            <p:ph sz="quarter" idx="13"/>
          </p:nvPr>
        </p:nvSpPr>
        <p:spPr>
          <a:xfrm>
            <a:off x="5282520" y="1215232"/>
            <a:ext cx="6515903" cy="4981584"/>
          </a:xfrm>
        </p:spPr>
        <p:txBody>
          <a:bodyPr vert="horz" lIns="91440" tIns="45720" rIns="91440" bIns="45720" rtlCol="0" anchor="t">
            <a:normAutofit/>
          </a:bodyPr>
          <a:lstStyle/>
          <a:p>
            <a:pPr marL="0" indent="0">
              <a:lnSpc>
                <a:spcPct val="110000"/>
              </a:lnSpc>
              <a:buNone/>
            </a:pPr>
            <a:r>
              <a:rPr lang="en-US" dirty="0"/>
              <a:t>Joel 2: </a:t>
            </a:r>
            <a:r>
              <a:rPr lang="en-US" sz="1000" b="1" dirty="0">
                <a:solidFill>
                  <a:schemeClr val="accent1">
                    <a:lumMod val="75000"/>
                  </a:schemeClr>
                </a:solidFill>
              </a:rPr>
              <a:t>28</a:t>
            </a:r>
            <a:r>
              <a:rPr lang="en-US" dirty="0"/>
              <a:t>“And afterward, I will pour out my Spirit on all people. Your sons and daughters will prophesy, your old men will dream dreams, your young men will see visions. </a:t>
            </a:r>
            <a:r>
              <a:rPr lang="en-US" sz="1000" b="1" dirty="0">
                <a:solidFill>
                  <a:schemeClr val="accent1">
                    <a:lumMod val="75000"/>
                  </a:schemeClr>
                </a:solidFill>
              </a:rPr>
              <a:t>29</a:t>
            </a:r>
            <a:r>
              <a:rPr lang="en-US" dirty="0"/>
              <a:t>Even on my servants, both men and women, I will pour out my Spirit in those days. </a:t>
            </a:r>
            <a:r>
              <a:rPr lang="en-US" sz="1000" b="1" dirty="0">
                <a:solidFill>
                  <a:schemeClr val="accent1">
                    <a:lumMod val="75000"/>
                  </a:schemeClr>
                </a:solidFill>
              </a:rPr>
              <a:t>30</a:t>
            </a:r>
            <a:r>
              <a:rPr lang="en-US" dirty="0"/>
              <a:t>I will show wonders in the heavens and on the earth, blood and fire and billows of smoke.</a:t>
            </a:r>
          </a:p>
          <a:p>
            <a:pPr marL="0" indent="0">
              <a:lnSpc>
                <a:spcPct val="110000"/>
              </a:lnSpc>
              <a:buNone/>
            </a:pPr>
            <a:r>
              <a:rPr lang="en-US" b="1" dirty="0">
                <a:solidFill>
                  <a:srgbClr val="FF0000"/>
                </a:solidFill>
              </a:rPr>
              <a:t>Acts 2:17 “‘In the last days, God says, I will pour out my Spirit on all people. Your sons and daughters will prophesy, your young men will see visions, your old men will dream dreams.</a:t>
            </a:r>
          </a:p>
        </p:txBody>
      </p:sp>
    </p:spTree>
    <p:extLst>
      <p:ext uri="{BB962C8B-B14F-4D97-AF65-F5344CB8AC3E}">
        <p14:creationId xmlns:p14="http://schemas.microsoft.com/office/powerpoint/2010/main" val="2647257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858C-B4D6-308F-0A58-647E19F00E23}"/>
              </a:ext>
            </a:extLst>
          </p:cNvPr>
          <p:cNvSpPr>
            <a:spLocks noGrp="1"/>
          </p:cNvSpPr>
          <p:nvPr>
            <p:ph type="title"/>
          </p:nvPr>
        </p:nvSpPr>
        <p:spPr>
          <a:xfrm>
            <a:off x="913775" y="-1716"/>
            <a:ext cx="10364451" cy="781015"/>
          </a:xfrm>
        </p:spPr>
        <p:txBody>
          <a:bodyPr>
            <a:normAutofit/>
          </a:bodyPr>
          <a:lstStyle/>
          <a:p>
            <a:r>
              <a:rPr lang="en-US" b="1"/>
              <a:t>Who is Joel in the old Testament?</a:t>
            </a:r>
            <a:endParaRPr lang="en-US"/>
          </a:p>
        </p:txBody>
      </p:sp>
      <p:sp>
        <p:nvSpPr>
          <p:cNvPr id="3" name="Content Placeholder 2">
            <a:extLst>
              <a:ext uri="{FF2B5EF4-FFF2-40B4-BE49-F238E27FC236}">
                <a16:creationId xmlns:a16="http://schemas.microsoft.com/office/drawing/2014/main" id="{A623FD52-C913-FA7E-43D5-B9F65A8ED710}"/>
              </a:ext>
            </a:extLst>
          </p:cNvPr>
          <p:cNvSpPr>
            <a:spLocks noGrp="1"/>
          </p:cNvSpPr>
          <p:nvPr>
            <p:ph sz="quarter" idx="13"/>
          </p:nvPr>
        </p:nvSpPr>
        <p:spPr>
          <a:xfrm>
            <a:off x="119937" y="636324"/>
            <a:ext cx="8653553" cy="6136899"/>
          </a:xfrm>
        </p:spPr>
        <p:txBody>
          <a:bodyPr vert="horz" lIns="91440" tIns="45720" rIns="91440" bIns="45720" rtlCol="0" anchor="t">
            <a:noAutofit/>
          </a:bodyPr>
          <a:lstStyle/>
          <a:p>
            <a:pPr marL="0" indent="0">
              <a:lnSpc>
                <a:spcPct val="110000"/>
              </a:lnSpc>
              <a:buNone/>
            </a:pPr>
            <a:r>
              <a:rPr lang="en-US" sz="1650" dirty="0"/>
              <a:t>Joel is one of the Minor Prophets, a group of twelve prophets whose books are relatively short.</a:t>
            </a:r>
          </a:p>
          <a:p>
            <a:pPr marL="0" indent="0">
              <a:lnSpc>
                <a:spcPct val="110000"/>
              </a:lnSpc>
              <a:buNone/>
            </a:pPr>
            <a:r>
              <a:rPr lang="en-US" sz="1650" dirty="0"/>
              <a:t>The book was written after Cyrus of Persia freed the Jewish exiles from their Babylonian captivity in 538 B.C. </a:t>
            </a:r>
          </a:p>
          <a:p>
            <a:pPr marL="0" indent="0">
              <a:lnSpc>
                <a:spcPct val="110000"/>
              </a:lnSpc>
              <a:buNone/>
            </a:pPr>
            <a:r>
              <a:rPr lang="en-US" sz="1650" dirty="0"/>
              <a:t>The first part of the book Chapters 1:1 – 2:17 is  a description of a devastating locust invasion that had ravaged the land of Judah. </a:t>
            </a:r>
          </a:p>
          <a:p>
            <a:pPr marL="0" indent="0">
              <a:lnSpc>
                <a:spcPct val="110000"/>
              </a:lnSpc>
              <a:buNone/>
            </a:pPr>
            <a:r>
              <a:rPr lang="en-US" sz="1650" dirty="0"/>
              <a:t>Joel uses this natural disaster as a metaphor for God's impending judgment on the nation due to their sins. The locust plague serves as a wake-up call for the people to repent and to pray for Divine deliverance. </a:t>
            </a:r>
          </a:p>
          <a:p>
            <a:pPr marL="0" indent="0">
              <a:lnSpc>
                <a:spcPct val="110000"/>
              </a:lnSpc>
              <a:buNone/>
            </a:pPr>
            <a:r>
              <a:rPr lang="en-US" sz="1650" dirty="0"/>
              <a:t>The second part of the book focuses on God’s prophecy and promises of deliverance:</a:t>
            </a:r>
          </a:p>
          <a:p>
            <a:pPr>
              <a:lnSpc>
                <a:spcPct val="110000"/>
              </a:lnSpc>
            </a:pPr>
            <a:r>
              <a:rPr lang="en-US" sz="1650" b="1" dirty="0"/>
              <a:t>Material restoration through the divine healing of the land</a:t>
            </a:r>
            <a:r>
              <a:rPr lang="en-US" sz="1650" b="1" dirty="0">
                <a:solidFill>
                  <a:srgbClr val="FF0000"/>
                </a:solidFill>
              </a:rPr>
              <a:t> (Joel 2:21-27)</a:t>
            </a:r>
          </a:p>
          <a:p>
            <a:pPr>
              <a:lnSpc>
                <a:spcPct val="110000"/>
              </a:lnSpc>
            </a:pPr>
            <a:r>
              <a:rPr lang="en-US" sz="1650" b="1" dirty="0"/>
              <a:t>Spiritual restoration through the divine outpouring of His Spirit </a:t>
            </a:r>
            <a:r>
              <a:rPr lang="en-US" sz="1650" b="1" dirty="0">
                <a:solidFill>
                  <a:srgbClr val="FF0000"/>
                </a:solidFill>
              </a:rPr>
              <a:t>(Joel 2:28-32)</a:t>
            </a:r>
          </a:p>
          <a:p>
            <a:pPr>
              <a:lnSpc>
                <a:spcPct val="110000"/>
              </a:lnSpc>
            </a:pPr>
            <a:r>
              <a:rPr lang="en-US" sz="1650" b="1" dirty="0"/>
              <a:t>National restoration through the divine judgment on the unrighteous</a:t>
            </a:r>
            <a:r>
              <a:rPr lang="en-US" sz="1650" b="1" dirty="0">
                <a:solidFill>
                  <a:srgbClr val="FF0000"/>
                </a:solidFill>
              </a:rPr>
              <a:t> (Joel 3:1-21)</a:t>
            </a:r>
          </a:p>
          <a:p>
            <a:pPr>
              <a:lnSpc>
                <a:spcPct val="110000"/>
              </a:lnSpc>
            </a:pPr>
            <a:r>
              <a:rPr lang="en-US" sz="1650" b="1" dirty="0"/>
              <a:t>Today, the promise of spiritual restoration through the outpouring of the Holy Spirit, as seen on the Day of Pentecost </a:t>
            </a:r>
            <a:r>
              <a:rPr lang="en-US" sz="1650" b="1" dirty="0">
                <a:solidFill>
                  <a:srgbClr val="FF0000"/>
                </a:solidFill>
              </a:rPr>
              <a:t>(Acts 2).</a:t>
            </a:r>
          </a:p>
        </p:txBody>
      </p:sp>
      <p:pic>
        <p:nvPicPr>
          <p:cNvPr id="2050" name="Picture 2" descr="Joel: Misplaced Prophet of the Locust Plague | My Jewish Learning">
            <a:extLst>
              <a:ext uri="{FF2B5EF4-FFF2-40B4-BE49-F238E27FC236}">
                <a16:creationId xmlns:a16="http://schemas.microsoft.com/office/drawing/2014/main" id="{B78C4522-8533-AF06-3393-7435CE5DAC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17" r="16620" b="2"/>
          <a:stretch/>
        </p:blipFill>
        <p:spPr bwMode="auto">
          <a:xfrm>
            <a:off x="8773490" y="2377440"/>
            <a:ext cx="3060304" cy="257194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96722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200a652-a314-4465-9e3b-eee3981a03c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C0837B1E79043449A6BA0D06928E7BD" ma:contentTypeVersion="12" ma:contentTypeDescription="Create a new document." ma:contentTypeScope="" ma:versionID="0fa6508cae8d9e69d96cb728823b0873">
  <xsd:schema xmlns:xsd="http://www.w3.org/2001/XMLSchema" xmlns:xs="http://www.w3.org/2001/XMLSchema" xmlns:p="http://schemas.microsoft.com/office/2006/metadata/properties" xmlns:ns3="1200a652-a314-4465-9e3b-eee3981a03cd" xmlns:ns4="2ae4f842-3a66-416e-8d2c-7fa05df01dda" targetNamespace="http://schemas.microsoft.com/office/2006/metadata/properties" ma:root="true" ma:fieldsID="c1a958c86f89277ea511e0eb79879f6e" ns3:_="" ns4:_="">
    <xsd:import namespace="1200a652-a314-4465-9e3b-eee3981a03cd"/>
    <xsd:import namespace="2ae4f842-3a66-416e-8d2c-7fa05df01dd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a652-a314-4465-9e3b-eee3981a0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e4f842-3a66-416e-8d2c-7fa05df01dd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09309A-3643-4B68-B10C-83BF62AF1A48}">
  <ds:schemaRefs>
    <ds:schemaRef ds:uri="http://schemas.microsoft.com/sharepoint/v3/contenttype/forms"/>
  </ds:schemaRefs>
</ds:datastoreItem>
</file>

<file path=customXml/itemProps2.xml><?xml version="1.0" encoding="utf-8"?>
<ds:datastoreItem xmlns:ds="http://schemas.openxmlformats.org/officeDocument/2006/customXml" ds:itemID="{D8D7D698-5AE3-4987-BA64-D5B2BEB0F6E0}">
  <ds:schemaRefs>
    <ds:schemaRef ds:uri="http://purl.org/dc/elements/1.1/"/>
    <ds:schemaRef ds:uri="http://schemas.microsoft.com/office/2006/metadata/properties"/>
    <ds:schemaRef ds:uri="2ae4f842-3a66-416e-8d2c-7fa05df01dda"/>
    <ds:schemaRef ds:uri="1200a652-a314-4465-9e3b-eee3981a03cd"/>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84294715-41C2-448B-B8B2-4C44B57C1F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0a652-a314-4465-9e3b-eee3981a03cd"/>
    <ds:schemaRef ds:uri="2ae4f842-3a66-416e-8d2c-7fa05df01d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TM04033925[[fn=Droplet]]</Template>
  <TotalTime>7730</TotalTime>
  <Words>920</Words>
  <Application>Microsoft Office PowerPoint</Application>
  <PresentationFormat>Widescreen</PresentationFormat>
  <Paragraphs>68</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Avenir Next LT Pro</vt:lpstr>
      <vt:lpstr>Calibri</vt:lpstr>
      <vt:lpstr>Tw Cen MT</vt:lpstr>
      <vt:lpstr>Droplet</vt:lpstr>
      <vt:lpstr>Activate dreams and see visions to go Higher in God!</vt:lpstr>
      <vt:lpstr>PowerPoint Presentation</vt:lpstr>
      <vt:lpstr>PowerPoint Presentation</vt:lpstr>
      <vt:lpstr>PowerPoint Presentation</vt:lpstr>
      <vt:lpstr>PowerPoint Presentation</vt:lpstr>
      <vt:lpstr>Activate dreams and see visions to go Higher in God!</vt:lpstr>
      <vt:lpstr>Course objectives:  Activate Your Dreams and see Visions to go Higher in God! </vt:lpstr>
      <vt:lpstr>The Holy Scriptures </vt:lpstr>
      <vt:lpstr>Who is Joel in the old Testament?</vt:lpstr>
      <vt:lpstr>The difference in Dreams and Visions</vt:lpstr>
      <vt:lpstr>Activate Dreams and Visions to go Higher in God!</vt:lpstr>
      <vt:lpstr>Let’s pray </vt:lpstr>
      <vt:lpstr>Questions and answers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Whitlock</dc:creator>
  <cp:lastModifiedBy>Preston Jacob</cp:lastModifiedBy>
  <cp:revision>62</cp:revision>
  <dcterms:created xsi:type="dcterms:W3CDTF">2022-09-20T15:30:39Z</dcterms:created>
  <dcterms:modified xsi:type="dcterms:W3CDTF">2023-10-10T17:00:16Z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0x010100CC0837B1E79043449A6BA0D06928E7BD</vt:lpwstr>
  </property>
</Properties>
</file>