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7" r:id="rId2"/>
  </p:sldMasterIdLst>
  <p:sldIdLst>
    <p:sldId id="306" r:id="rId3"/>
    <p:sldId id="259" r:id="rId4"/>
    <p:sldId id="260" r:id="rId5"/>
    <p:sldId id="262" r:id="rId6"/>
    <p:sldId id="308" r:id="rId7"/>
    <p:sldId id="267" r:id="rId8"/>
    <p:sldId id="257" r:id="rId9"/>
    <p:sldId id="309" r:id="rId10"/>
    <p:sldId id="271" r:id="rId11"/>
    <p:sldId id="302" r:id="rId12"/>
    <p:sldId id="272" r:id="rId13"/>
    <p:sldId id="276"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DDABA-19BA-4916-BC04-C60800D501AE}" v="3" dt="2023-05-24T21:28:57.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ton Jacob" userId="3939a122-f25e-4a43-81fa-2b5e772f452c" providerId="ADAL" clId="{4D7DDABA-19BA-4916-BC04-C60800D501AE}"/>
    <pc:docChg chg="custSel modSld">
      <pc:chgData name="Preston Jacob" userId="3939a122-f25e-4a43-81fa-2b5e772f452c" providerId="ADAL" clId="{4D7DDABA-19BA-4916-BC04-C60800D501AE}" dt="2023-05-24T21:30:19.070" v="52" actId="255"/>
      <pc:docMkLst>
        <pc:docMk/>
      </pc:docMkLst>
      <pc:sldChg chg="modSp mod">
        <pc:chgData name="Preston Jacob" userId="3939a122-f25e-4a43-81fa-2b5e772f452c" providerId="ADAL" clId="{4D7DDABA-19BA-4916-BC04-C60800D501AE}" dt="2023-05-24T21:27:35.968" v="37" actId="115"/>
        <pc:sldMkLst>
          <pc:docMk/>
          <pc:sldMk cId="2493584853" sldId="257"/>
        </pc:sldMkLst>
        <pc:spChg chg="mod">
          <ac:chgData name="Preston Jacob" userId="3939a122-f25e-4a43-81fa-2b5e772f452c" providerId="ADAL" clId="{4D7DDABA-19BA-4916-BC04-C60800D501AE}" dt="2023-05-24T21:27:35.968" v="37" actId="115"/>
          <ac:spMkLst>
            <pc:docMk/>
            <pc:sldMk cId="2493584853" sldId="257"/>
            <ac:spMk id="3" creationId="{45B1C6D6-BE0E-4FD5-82D9-2E293583ECE1}"/>
          </ac:spMkLst>
        </pc:spChg>
      </pc:sldChg>
      <pc:sldChg chg="modSp mod">
        <pc:chgData name="Preston Jacob" userId="3939a122-f25e-4a43-81fa-2b5e772f452c" providerId="ADAL" clId="{4D7DDABA-19BA-4916-BC04-C60800D501AE}" dt="2023-05-24T21:26:59.450" v="33" actId="115"/>
        <pc:sldMkLst>
          <pc:docMk/>
          <pc:sldMk cId="3054992150" sldId="262"/>
        </pc:sldMkLst>
        <pc:spChg chg="mod">
          <ac:chgData name="Preston Jacob" userId="3939a122-f25e-4a43-81fa-2b5e772f452c" providerId="ADAL" clId="{4D7DDABA-19BA-4916-BC04-C60800D501AE}" dt="2023-05-24T21:26:59.450" v="33" actId="115"/>
          <ac:spMkLst>
            <pc:docMk/>
            <pc:sldMk cId="3054992150" sldId="262"/>
            <ac:spMk id="3" creationId="{8B434390-7BD1-F0B9-8F99-C992A3F1FCF9}"/>
          </ac:spMkLst>
        </pc:spChg>
        <pc:picChg chg="mod">
          <ac:chgData name="Preston Jacob" userId="3939a122-f25e-4a43-81fa-2b5e772f452c" providerId="ADAL" clId="{4D7DDABA-19BA-4916-BC04-C60800D501AE}" dt="2023-05-24T21:26:17.409" v="25" actId="14100"/>
          <ac:picMkLst>
            <pc:docMk/>
            <pc:sldMk cId="3054992150" sldId="262"/>
            <ac:picMk id="6" creationId="{0C360575-1486-7961-19BC-3D13C4E1A7C4}"/>
          </ac:picMkLst>
        </pc:picChg>
      </pc:sldChg>
      <pc:sldChg chg="modSp mod">
        <pc:chgData name="Preston Jacob" userId="3939a122-f25e-4a43-81fa-2b5e772f452c" providerId="ADAL" clId="{4D7DDABA-19BA-4916-BC04-C60800D501AE}" dt="2023-05-24T21:25:45.435" v="20" actId="115"/>
        <pc:sldMkLst>
          <pc:docMk/>
          <pc:sldMk cId="2028856855" sldId="267"/>
        </pc:sldMkLst>
        <pc:spChg chg="mod">
          <ac:chgData name="Preston Jacob" userId="3939a122-f25e-4a43-81fa-2b5e772f452c" providerId="ADAL" clId="{4D7DDABA-19BA-4916-BC04-C60800D501AE}" dt="2023-05-24T21:25:30.144" v="18" actId="207"/>
          <ac:spMkLst>
            <pc:docMk/>
            <pc:sldMk cId="2028856855" sldId="267"/>
            <ac:spMk id="2" creationId="{576EF263-9BDF-4574-ADF8-A5DD3AA18B36}"/>
          </ac:spMkLst>
        </pc:spChg>
        <pc:spChg chg="mod">
          <ac:chgData name="Preston Jacob" userId="3939a122-f25e-4a43-81fa-2b5e772f452c" providerId="ADAL" clId="{4D7DDABA-19BA-4916-BC04-C60800D501AE}" dt="2023-05-24T21:25:45.435" v="20" actId="115"/>
          <ac:spMkLst>
            <pc:docMk/>
            <pc:sldMk cId="2028856855" sldId="267"/>
            <ac:spMk id="3" creationId="{76B5E698-64FC-4B51-998D-078E0AA8A574}"/>
          </ac:spMkLst>
        </pc:spChg>
      </pc:sldChg>
      <pc:sldChg chg="modSp mod">
        <pc:chgData name="Preston Jacob" userId="3939a122-f25e-4a43-81fa-2b5e772f452c" providerId="ADAL" clId="{4D7DDABA-19BA-4916-BC04-C60800D501AE}" dt="2023-05-24T21:28:57.343" v="50" actId="255"/>
        <pc:sldMkLst>
          <pc:docMk/>
          <pc:sldMk cId="3669709428" sldId="271"/>
        </pc:sldMkLst>
        <pc:spChg chg="mod">
          <ac:chgData name="Preston Jacob" userId="3939a122-f25e-4a43-81fa-2b5e772f452c" providerId="ADAL" clId="{4D7DDABA-19BA-4916-BC04-C60800D501AE}" dt="2023-05-24T21:28:57.343" v="50" actId="255"/>
          <ac:spMkLst>
            <pc:docMk/>
            <pc:sldMk cId="3669709428" sldId="271"/>
            <ac:spMk id="2" creationId="{D43D502D-7BBC-8CC3-065C-EF4FEE47B603}"/>
          </ac:spMkLst>
        </pc:spChg>
      </pc:sldChg>
      <pc:sldChg chg="modSp mod">
        <pc:chgData name="Preston Jacob" userId="3939a122-f25e-4a43-81fa-2b5e772f452c" providerId="ADAL" clId="{4D7DDABA-19BA-4916-BC04-C60800D501AE}" dt="2023-05-24T21:23:04.806" v="0" actId="207"/>
        <pc:sldMkLst>
          <pc:docMk/>
          <pc:sldMk cId="147215933" sldId="306"/>
        </pc:sldMkLst>
        <pc:spChg chg="mod">
          <ac:chgData name="Preston Jacob" userId="3939a122-f25e-4a43-81fa-2b5e772f452c" providerId="ADAL" clId="{4D7DDABA-19BA-4916-BC04-C60800D501AE}" dt="2023-05-24T21:23:04.806" v="0" actId="207"/>
          <ac:spMkLst>
            <pc:docMk/>
            <pc:sldMk cId="147215933" sldId="306"/>
            <ac:spMk id="2" creationId="{5C2890AC-4FE5-4B6D-B83C-3A1E511CE7BB}"/>
          </ac:spMkLst>
        </pc:spChg>
      </pc:sldChg>
      <pc:sldChg chg="modSp mod">
        <pc:chgData name="Preston Jacob" userId="3939a122-f25e-4a43-81fa-2b5e772f452c" providerId="ADAL" clId="{4D7DDABA-19BA-4916-BC04-C60800D501AE}" dt="2023-05-24T21:30:19.070" v="52" actId="255"/>
        <pc:sldMkLst>
          <pc:docMk/>
          <pc:sldMk cId="991281999" sldId="308"/>
        </pc:sldMkLst>
        <pc:spChg chg="mod">
          <ac:chgData name="Preston Jacob" userId="3939a122-f25e-4a43-81fa-2b5e772f452c" providerId="ADAL" clId="{4D7DDABA-19BA-4916-BC04-C60800D501AE}" dt="2023-05-24T21:25:15.929" v="17" actId="207"/>
          <ac:spMkLst>
            <pc:docMk/>
            <pc:sldMk cId="991281999" sldId="308"/>
            <ac:spMk id="2" creationId="{5C2890AC-4FE5-4B6D-B83C-3A1E511CE7BB}"/>
          </ac:spMkLst>
        </pc:spChg>
        <pc:spChg chg="mod">
          <ac:chgData name="Preston Jacob" userId="3939a122-f25e-4a43-81fa-2b5e772f452c" providerId="ADAL" clId="{4D7DDABA-19BA-4916-BC04-C60800D501AE}" dt="2023-05-24T21:30:19.070" v="52" actId="255"/>
          <ac:spMkLst>
            <pc:docMk/>
            <pc:sldMk cId="991281999" sldId="308"/>
            <ac:spMk id="3" creationId="{EA6FD205-F7A8-42C1-A1CB-11644703B6AC}"/>
          </ac:spMkLst>
        </pc:spChg>
      </pc:sldChg>
      <pc:sldChg chg="modSp mod">
        <pc:chgData name="Preston Jacob" userId="3939a122-f25e-4a43-81fa-2b5e772f452c" providerId="ADAL" clId="{4D7DDABA-19BA-4916-BC04-C60800D501AE}" dt="2023-05-24T21:28:21.966" v="44" actId="115"/>
        <pc:sldMkLst>
          <pc:docMk/>
          <pc:sldMk cId="3023923314" sldId="309"/>
        </pc:sldMkLst>
        <pc:spChg chg="mod">
          <ac:chgData name="Preston Jacob" userId="3939a122-f25e-4a43-81fa-2b5e772f452c" providerId="ADAL" clId="{4D7DDABA-19BA-4916-BC04-C60800D501AE}" dt="2023-05-24T21:27:46.616" v="38" actId="115"/>
          <ac:spMkLst>
            <pc:docMk/>
            <pc:sldMk cId="3023923314" sldId="309"/>
            <ac:spMk id="3" creationId="{6BBD665A-98CE-AA04-68E2-114781AFF592}"/>
          </ac:spMkLst>
        </pc:spChg>
        <pc:spChg chg="mod">
          <ac:chgData name="Preston Jacob" userId="3939a122-f25e-4a43-81fa-2b5e772f452c" providerId="ADAL" clId="{4D7DDABA-19BA-4916-BC04-C60800D501AE}" dt="2023-05-24T21:28:21.966" v="44" actId="115"/>
          <ac:spMkLst>
            <pc:docMk/>
            <pc:sldMk cId="3023923314" sldId="309"/>
            <ac:spMk id="4" creationId="{3BCD97DF-CB7F-CAA7-C6BB-D644787E74E8}"/>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5/24/2023</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919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9930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42254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72830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7454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4691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546958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43809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34045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69525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30705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4863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282932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25141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95738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09078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30294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833665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5/24/2023</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49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5/24/2023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70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5/24/2023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6911822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pixabay.com/en/thank-you-stamp-template-red-165619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90AC-4FE5-4B6D-B83C-3A1E511CE7BB}"/>
              </a:ext>
            </a:extLst>
          </p:cNvPr>
          <p:cNvSpPr>
            <a:spLocks noGrp="1"/>
          </p:cNvSpPr>
          <p:nvPr>
            <p:ph type="ctrTitle"/>
          </p:nvPr>
        </p:nvSpPr>
        <p:spPr/>
        <p:txBody>
          <a:bodyPr/>
          <a:lstStyle/>
          <a:p>
            <a:r>
              <a:rPr lang="en-US" dirty="0"/>
              <a:t>Activate the Power of Prayer </a:t>
            </a:r>
            <a:br>
              <a:rPr lang="en-US" dirty="0"/>
            </a:br>
            <a:r>
              <a:rPr lang="en-US" b="1" dirty="0">
                <a:solidFill>
                  <a:schemeClr val="accent5">
                    <a:lumMod val="75000"/>
                  </a:schemeClr>
                </a:solidFill>
              </a:rPr>
              <a:t>Healing and Anointing Service…</a:t>
            </a:r>
          </a:p>
        </p:txBody>
      </p:sp>
      <p:sp>
        <p:nvSpPr>
          <p:cNvPr id="3" name="Subtitle 2">
            <a:extLst>
              <a:ext uri="{FF2B5EF4-FFF2-40B4-BE49-F238E27FC236}">
                <a16:creationId xmlns:a16="http://schemas.microsoft.com/office/drawing/2014/main" id="{EA6FD205-F7A8-42C1-A1CB-11644703B6AC}"/>
              </a:ext>
            </a:extLst>
          </p:cNvPr>
          <p:cNvSpPr>
            <a:spLocks noGrp="1"/>
          </p:cNvSpPr>
          <p:nvPr>
            <p:ph type="subTitle" idx="1"/>
          </p:nvPr>
        </p:nvSpPr>
        <p:spPr/>
        <p:txBody>
          <a:bodyPr>
            <a:normAutofit fontScale="92500" lnSpcReduction="10000"/>
          </a:bodyPr>
          <a:lstStyle/>
          <a:p>
            <a:r>
              <a:rPr lang="en-US" dirty="0"/>
              <a:t>Rev. Janet Renee Habersham, 2</a:t>
            </a:r>
            <a:r>
              <a:rPr lang="en-US" baseline="30000" dirty="0"/>
              <a:t>nd</a:t>
            </a:r>
            <a:r>
              <a:rPr lang="en-US" dirty="0"/>
              <a:t> District Prayer Ministry</a:t>
            </a:r>
          </a:p>
          <a:p>
            <a:r>
              <a:rPr lang="en-US" dirty="0"/>
              <a:t>Dr. Mark e. Whitlock, Jr. </a:t>
            </a:r>
          </a:p>
          <a:p>
            <a:r>
              <a:rPr lang="en-US" dirty="0"/>
              <a:t>Pastor </a:t>
            </a:r>
          </a:p>
        </p:txBody>
      </p:sp>
    </p:spTree>
    <p:extLst>
      <p:ext uri="{BB962C8B-B14F-4D97-AF65-F5344CB8AC3E}">
        <p14:creationId xmlns:p14="http://schemas.microsoft.com/office/powerpoint/2010/main" val="14721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166" name="Picture 2">
            <a:extLst>
              <a:ext uri="{FF2B5EF4-FFF2-40B4-BE49-F238E27FC236}">
                <a16:creationId xmlns:a16="http://schemas.microsoft.com/office/drawing/2014/main" id="{E1408BAF-1350-4BC5-9C72-82A08BB07B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6167">
            <a:extLst>
              <a:ext uri="{FF2B5EF4-FFF2-40B4-BE49-F238E27FC236}">
                <a16:creationId xmlns:a16="http://schemas.microsoft.com/office/drawing/2014/main" id="{60E67B53-E530-4CC6-B1E7-4CCC1FD632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7FF673-DDF6-4DAD-A33A-6BFF3B1C39D9}"/>
              </a:ext>
            </a:extLst>
          </p:cNvPr>
          <p:cNvSpPr>
            <a:spLocks noGrp="1"/>
          </p:cNvSpPr>
          <p:nvPr>
            <p:ph type="title"/>
          </p:nvPr>
        </p:nvSpPr>
        <p:spPr>
          <a:xfrm>
            <a:off x="1751012" y="3909806"/>
            <a:ext cx="8689976" cy="1345888"/>
          </a:xfrm>
        </p:spPr>
        <p:txBody>
          <a:bodyPr vert="horz" lIns="91440" tIns="45720" rIns="91440" bIns="45720" rtlCol="0" anchor="b">
            <a:normAutofit/>
          </a:bodyPr>
          <a:lstStyle/>
          <a:p>
            <a:r>
              <a:rPr lang="en-US" sz="4400" dirty="0"/>
              <a:t>Open the doors and Offering </a:t>
            </a:r>
          </a:p>
        </p:txBody>
      </p:sp>
      <p:pic>
        <p:nvPicPr>
          <p:cNvPr id="3" name="Picture 6" descr="https://pciprdprodfmssa.blob.core.windows.net/fms/1c42292f-c552-44c2-afd7-d83021ea5632/giving_header.png">
            <a:extLst>
              <a:ext uri="{FF2B5EF4-FFF2-40B4-BE49-F238E27FC236}">
                <a16:creationId xmlns:a16="http://schemas.microsoft.com/office/drawing/2014/main" id="{5233E7D3-A95A-5389-0512-D627D938DD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31185" y="984574"/>
            <a:ext cx="5022206" cy="282499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6146" name="Picture 2" descr="Matthew 28:19-20 - Bible verse - DailyVerses.net">
            <a:extLst>
              <a:ext uri="{FF2B5EF4-FFF2-40B4-BE49-F238E27FC236}">
                <a16:creationId xmlns:a16="http://schemas.microsoft.com/office/drawing/2014/main" id="{07752F10-2B10-4B73-9960-6D457DA2BF6B}"/>
              </a:ext>
            </a:extLst>
          </p:cNvPr>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tretch>
            <a:fillRect/>
          </a:stretch>
        </p:blipFill>
        <p:spPr bwMode="auto">
          <a:xfrm>
            <a:off x="748674" y="984574"/>
            <a:ext cx="5022206" cy="2624102"/>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85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D00CB0FA-BF99-1C9B-14A4-EDF97EB14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150"/>
            <a:ext cx="12395198" cy="6972300"/>
          </a:xfrm>
          <a:prstGeom prst="rect">
            <a:avLst/>
          </a:prstGeom>
        </p:spPr>
      </p:pic>
      <p:pic>
        <p:nvPicPr>
          <p:cNvPr id="2" name="Picture 6" descr="https://pciprdprodfmssa.blob.core.windows.net/fms/1c42292f-c552-44c2-afd7-d83021ea5632/giving_header.png">
            <a:extLst>
              <a:ext uri="{FF2B5EF4-FFF2-40B4-BE49-F238E27FC236}">
                <a16:creationId xmlns:a16="http://schemas.microsoft.com/office/drawing/2014/main" id="{CBD37675-37EF-CEBE-EB0A-FAD830862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942597"/>
            <a:ext cx="95250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5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5B5BBFF4-644B-A8F1-B625-F77E679EE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4">
            <a:extLst>
              <a:ext uri="{FF2B5EF4-FFF2-40B4-BE49-F238E27FC236}">
                <a16:creationId xmlns:a16="http://schemas.microsoft.com/office/drawing/2014/main" id="{54496219-B1E4-D061-BA35-2A5E9A703B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91265" y="2265184"/>
            <a:ext cx="9144000" cy="2447925"/>
          </a:xfrm>
          <a:prstGeom prst="rect">
            <a:avLst/>
          </a:prstGeom>
        </p:spPr>
      </p:pic>
    </p:spTree>
    <p:extLst>
      <p:ext uri="{BB962C8B-B14F-4D97-AF65-F5344CB8AC3E}">
        <p14:creationId xmlns:p14="http://schemas.microsoft.com/office/powerpoint/2010/main" val="144393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E4B1-2372-F990-93B2-967CEE1DF876}"/>
              </a:ext>
            </a:extLst>
          </p:cNvPr>
          <p:cNvSpPr>
            <a:spLocks noGrp="1"/>
          </p:cNvSpPr>
          <p:nvPr>
            <p:ph type="title"/>
          </p:nvPr>
        </p:nvSpPr>
        <p:spPr>
          <a:xfrm>
            <a:off x="565150" y="272886"/>
            <a:ext cx="8458080" cy="686552"/>
          </a:xfrm>
        </p:spPr>
        <p:txBody>
          <a:bodyPr>
            <a:noAutofit/>
          </a:bodyPr>
          <a:lstStyle/>
          <a:p>
            <a:pPr algn="ctr">
              <a:lnSpc>
                <a:spcPct val="90000"/>
              </a:lnSpc>
            </a:pPr>
            <a:r>
              <a:rPr lang="en-US" sz="2400"/>
              <a:t>The Vision: Building the “BELOVED COMMUNITY</a:t>
            </a:r>
            <a:r>
              <a:rPr lang="en-US" sz="3200"/>
              <a:t>”</a:t>
            </a:r>
            <a:br>
              <a:rPr lang="en-US" sz="3200"/>
            </a:br>
            <a:br>
              <a:rPr lang="en-US" sz="3200"/>
            </a:br>
            <a:br>
              <a:rPr lang="en-US" sz="3200"/>
            </a:br>
            <a:br>
              <a:rPr lang="en-US" sz="3200"/>
            </a:br>
            <a:endParaRPr lang="en-US" sz="3200"/>
          </a:p>
        </p:txBody>
      </p:sp>
      <p:sp>
        <p:nvSpPr>
          <p:cNvPr id="3" name="Content Placeholder 2">
            <a:extLst>
              <a:ext uri="{FF2B5EF4-FFF2-40B4-BE49-F238E27FC236}">
                <a16:creationId xmlns:a16="http://schemas.microsoft.com/office/drawing/2014/main" id="{3C5DCD10-01B3-0C80-3B25-2DCC36292B1E}"/>
              </a:ext>
            </a:extLst>
          </p:cNvPr>
          <p:cNvSpPr>
            <a:spLocks noGrp="1"/>
          </p:cNvSpPr>
          <p:nvPr>
            <p:ph idx="1"/>
          </p:nvPr>
        </p:nvSpPr>
        <p:spPr>
          <a:xfrm>
            <a:off x="565151" y="1155942"/>
            <a:ext cx="7017468" cy="5124088"/>
          </a:xfrm>
        </p:spPr>
        <p:txBody>
          <a:bodyPr>
            <a:normAutofit/>
          </a:bodyPr>
          <a:lstStyle/>
          <a:p>
            <a:pPr marL="0" indent="0" algn="ctr">
              <a:lnSpc>
                <a:spcPct val="90000"/>
              </a:lnSpc>
              <a:buNone/>
            </a:pPr>
            <a:r>
              <a:rPr lang="en-US" sz="3200"/>
              <a:t>Reid Temple AME Church is a</a:t>
            </a:r>
          </a:p>
          <a:p>
            <a:pPr algn="ctr">
              <a:lnSpc>
                <a:spcPct val="90000"/>
              </a:lnSpc>
            </a:pPr>
            <a:r>
              <a:rPr lang="en-US" sz="3200"/>
              <a:t>Bible Believing, </a:t>
            </a:r>
          </a:p>
          <a:p>
            <a:pPr algn="ctr">
              <a:lnSpc>
                <a:spcPct val="90000"/>
              </a:lnSpc>
            </a:pPr>
            <a:r>
              <a:rPr lang="en-US" sz="3200"/>
              <a:t>Christ-Centered, </a:t>
            </a:r>
          </a:p>
          <a:p>
            <a:pPr algn="ctr">
              <a:lnSpc>
                <a:spcPct val="90000"/>
              </a:lnSpc>
            </a:pPr>
            <a:r>
              <a:rPr lang="en-US" sz="3200"/>
              <a:t>Family – Integrated, </a:t>
            </a:r>
          </a:p>
          <a:p>
            <a:pPr algn="ctr">
              <a:lnSpc>
                <a:spcPct val="90000"/>
              </a:lnSpc>
            </a:pPr>
            <a:r>
              <a:rPr lang="en-US" sz="3200"/>
              <a:t>Multigenerational, </a:t>
            </a:r>
          </a:p>
          <a:p>
            <a:pPr algn="ctr">
              <a:lnSpc>
                <a:spcPct val="90000"/>
              </a:lnSpc>
            </a:pPr>
            <a:r>
              <a:rPr lang="en-US" sz="3200"/>
              <a:t>Culturally Aware Church, </a:t>
            </a:r>
          </a:p>
          <a:p>
            <a:pPr algn="ctr">
              <a:lnSpc>
                <a:spcPct val="90000"/>
              </a:lnSpc>
            </a:pPr>
            <a:r>
              <a:rPr lang="en-US" sz="3200"/>
              <a:t>Spreading the Gospel of Jesus </a:t>
            </a:r>
          </a:p>
          <a:p>
            <a:pPr marL="0" indent="0" algn="ctr">
              <a:lnSpc>
                <a:spcPct val="90000"/>
              </a:lnSpc>
              <a:buNone/>
            </a:pPr>
            <a:r>
              <a:rPr lang="en-US" sz="3200"/>
              <a:t>Christ while </a:t>
            </a:r>
          </a:p>
          <a:p>
            <a:pPr marL="0" indent="0" algn="ctr">
              <a:lnSpc>
                <a:spcPct val="90000"/>
              </a:lnSpc>
              <a:buNone/>
            </a:pPr>
            <a:r>
              <a:rPr lang="en-US" sz="3200"/>
              <a:t>“Building the Beloved Community”. </a:t>
            </a:r>
            <a:endParaRPr lang="en-US"/>
          </a:p>
        </p:txBody>
      </p:sp>
      <p:pic>
        <p:nvPicPr>
          <p:cNvPr id="4" name="Picture 3">
            <a:extLst>
              <a:ext uri="{FF2B5EF4-FFF2-40B4-BE49-F238E27FC236}">
                <a16:creationId xmlns:a16="http://schemas.microsoft.com/office/drawing/2014/main" id="{9BECE121-8BDF-AA88-6CA7-D1FE1E0A3772}"/>
              </a:ext>
            </a:extLst>
          </p:cNvPr>
          <p:cNvPicPr>
            <a:picLocks noChangeAspect="1"/>
          </p:cNvPicPr>
          <p:nvPr/>
        </p:nvPicPr>
        <p:blipFill rotWithShape="1">
          <a:blip r:embed="rId2">
            <a:extLst>
              <a:ext uri="{28A0092B-C50C-407E-A947-70E740481C1C}">
                <a14:useLocalDpi xmlns:a14="http://schemas.microsoft.com/office/drawing/2010/main" val="0"/>
              </a:ext>
            </a:extLst>
          </a:blip>
          <a:srcRect l="31985" t="17757" r="31977" b="23451"/>
          <a:stretch/>
        </p:blipFill>
        <p:spPr>
          <a:xfrm>
            <a:off x="7669448" y="2242868"/>
            <a:ext cx="3983731" cy="3655695"/>
          </a:xfrm>
          <a:prstGeom prst="rect">
            <a:avLst/>
          </a:prstGeom>
        </p:spPr>
      </p:pic>
    </p:spTree>
    <p:extLst>
      <p:ext uri="{BB962C8B-B14F-4D97-AF65-F5344CB8AC3E}">
        <p14:creationId xmlns:p14="http://schemas.microsoft.com/office/powerpoint/2010/main" val="77394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E74C-6C99-C3F5-4D0F-F1606213CEA6}"/>
              </a:ext>
            </a:extLst>
          </p:cNvPr>
          <p:cNvSpPr>
            <a:spLocks noGrp="1"/>
          </p:cNvSpPr>
          <p:nvPr>
            <p:ph type="title"/>
          </p:nvPr>
        </p:nvSpPr>
        <p:spPr>
          <a:xfrm>
            <a:off x="565149" y="609338"/>
            <a:ext cx="5018677" cy="983411"/>
          </a:xfrm>
        </p:spPr>
        <p:txBody>
          <a:bodyPr>
            <a:normAutofit/>
          </a:bodyPr>
          <a:lstStyle/>
          <a:p>
            <a:pPr algn="ctr">
              <a:lnSpc>
                <a:spcPct val="90000"/>
              </a:lnSpc>
            </a:pPr>
            <a:r>
              <a:rPr lang="en-US" sz="3100" b="1"/>
              <a:t>REID TEMPLE’S MISSION AND VALUES</a:t>
            </a:r>
            <a:endParaRPr lang="en-US" sz="3100"/>
          </a:p>
        </p:txBody>
      </p:sp>
      <p:sp>
        <p:nvSpPr>
          <p:cNvPr id="3" name="Content Placeholder 2">
            <a:extLst>
              <a:ext uri="{FF2B5EF4-FFF2-40B4-BE49-F238E27FC236}">
                <a16:creationId xmlns:a16="http://schemas.microsoft.com/office/drawing/2014/main" id="{4D964306-FD0A-2BD8-D6DB-9F9C7213D9B8}"/>
              </a:ext>
            </a:extLst>
          </p:cNvPr>
          <p:cNvSpPr>
            <a:spLocks noGrp="1"/>
          </p:cNvSpPr>
          <p:nvPr>
            <p:ph idx="1"/>
          </p:nvPr>
        </p:nvSpPr>
        <p:spPr>
          <a:xfrm>
            <a:off x="565150" y="1725285"/>
            <a:ext cx="5560872" cy="4244194"/>
          </a:xfrm>
        </p:spPr>
        <p:txBody>
          <a:bodyPr>
            <a:normAutofit fontScale="92500" lnSpcReduction="10000"/>
          </a:bodyPr>
          <a:lstStyle/>
          <a:p>
            <a:pPr marL="0" indent="0" algn="ctr">
              <a:lnSpc>
                <a:spcPct val="90000"/>
              </a:lnSpc>
              <a:buNone/>
            </a:pPr>
            <a:r>
              <a:rPr lang="en-US" sz="2200" b="1"/>
              <a:t>Our Mission:</a:t>
            </a:r>
          </a:p>
          <a:p>
            <a:pPr marL="0" indent="0" algn="ctr">
              <a:lnSpc>
                <a:spcPct val="90000"/>
              </a:lnSpc>
              <a:buNone/>
            </a:pPr>
            <a:r>
              <a:rPr lang="en-US" sz="2200" b="1"/>
              <a:t>The mission of Reid Temple AME Church is to increase and grow our ministry for the spiritual, social, and physical development of all people.</a:t>
            </a:r>
          </a:p>
          <a:p>
            <a:pPr marL="0" indent="0" algn="ctr">
              <a:lnSpc>
                <a:spcPct val="90000"/>
              </a:lnSpc>
              <a:buNone/>
            </a:pPr>
            <a:endParaRPr lang="en-US" sz="2200" b="1"/>
          </a:p>
          <a:p>
            <a:pPr marL="0" indent="0" algn="ctr">
              <a:lnSpc>
                <a:spcPct val="90000"/>
              </a:lnSpc>
              <a:buNone/>
            </a:pPr>
            <a:r>
              <a:rPr lang="en-US" sz="2200" b="1"/>
              <a:t>Our Core Values:</a:t>
            </a:r>
          </a:p>
          <a:p>
            <a:pPr marL="0" indent="0" algn="ctr">
              <a:lnSpc>
                <a:spcPct val="90000"/>
              </a:lnSpc>
              <a:buNone/>
            </a:pPr>
            <a:r>
              <a:rPr lang="en-US" sz="2200" b="1"/>
              <a:t>Faith in God</a:t>
            </a:r>
          </a:p>
          <a:p>
            <a:pPr marL="0" indent="0" algn="ctr">
              <a:lnSpc>
                <a:spcPct val="90000"/>
              </a:lnSpc>
              <a:buNone/>
            </a:pPr>
            <a:r>
              <a:rPr lang="en-US" sz="2200" b="1"/>
              <a:t>Integrity, Trust, and Ethical Behavior</a:t>
            </a:r>
          </a:p>
          <a:p>
            <a:pPr marL="0" indent="0" algn="ctr">
              <a:lnSpc>
                <a:spcPct val="90000"/>
              </a:lnSpc>
              <a:buNone/>
            </a:pPr>
            <a:r>
              <a:rPr lang="en-US" sz="2200" b="1"/>
              <a:t>Empowering People</a:t>
            </a:r>
          </a:p>
          <a:p>
            <a:pPr marL="0" indent="0" algn="ctr">
              <a:lnSpc>
                <a:spcPct val="90000"/>
              </a:lnSpc>
              <a:buNone/>
            </a:pPr>
            <a:r>
              <a:rPr lang="en-US" sz="2200" b="1"/>
              <a:t>Excellence and Innovation</a:t>
            </a:r>
          </a:p>
          <a:p>
            <a:pPr marL="0" indent="0" algn="ctr">
              <a:lnSpc>
                <a:spcPct val="90000"/>
              </a:lnSpc>
              <a:buNone/>
            </a:pPr>
            <a:r>
              <a:rPr lang="en-US" sz="2200" b="1"/>
              <a:t>Christ-centered Leadership</a:t>
            </a:r>
          </a:p>
          <a:p>
            <a:pPr marL="0" indent="0">
              <a:lnSpc>
                <a:spcPct val="90000"/>
              </a:lnSpc>
              <a:buNone/>
            </a:pPr>
            <a:endParaRPr lang="en-US" sz="1700"/>
          </a:p>
        </p:txBody>
      </p:sp>
      <p:pic>
        <p:nvPicPr>
          <p:cNvPr id="4" name="Picture 3" descr="606e0ff03dba99f006c82a31_img_0296">
            <a:extLst>
              <a:ext uri="{FF2B5EF4-FFF2-40B4-BE49-F238E27FC236}">
                <a16:creationId xmlns:a16="http://schemas.microsoft.com/office/drawing/2014/main" id="{97B63398-CC13-0148-CF68-AAE0F49153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50" r="29700" b="1"/>
          <a:stretch/>
        </p:blipFill>
        <p:spPr bwMode="auto">
          <a:xfrm>
            <a:off x="6230213" y="768334"/>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3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DEB7-8651-DF7E-8B3D-88982248970B}"/>
              </a:ext>
            </a:extLst>
          </p:cNvPr>
          <p:cNvSpPr>
            <a:spLocks noGrp="1"/>
          </p:cNvSpPr>
          <p:nvPr>
            <p:ph type="title"/>
          </p:nvPr>
        </p:nvSpPr>
        <p:spPr>
          <a:xfrm>
            <a:off x="1309131" y="349923"/>
            <a:ext cx="4133559" cy="1268984"/>
          </a:xfrm>
        </p:spPr>
        <p:txBody>
          <a:bodyPr>
            <a:normAutofit/>
          </a:bodyPr>
          <a:lstStyle/>
          <a:p>
            <a:pPr>
              <a:lnSpc>
                <a:spcPct val="90000"/>
              </a:lnSpc>
            </a:pPr>
            <a:r>
              <a:rPr lang="en-US"/>
              <a:t>THE BELOVED COMMUNITY</a:t>
            </a:r>
          </a:p>
        </p:txBody>
      </p:sp>
      <p:sp>
        <p:nvSpPr>
          <p:cNvPr id="3" name="Content Placeholder 2">
            <a:extLst>
              <a:ext uri="{FF2B5EF4-FFF2-40B4-BE49-F238E27FC236}">
                <a16:creationId xmlns:a16="http://schemas.microsoft.com/office/drawing/2014/main" id="{8B434390-7BD1-F0B9-8F99-C992A3F1FCF9}"/>
              </a:ext>
            </a:extLst>
          </p:cNvPr>
          <p:cNvSpPr>
            <a:spLocks noGrp="1"/>
          </p:cNvSpPr>
          <p:nvPr>
            <p:ph idx="1"/>
          </p:nvPr>
        </p:nvSpPr>
        <p:spPr>
          <a:xfrm>
            <a:off x="-1" y="1635043"/>
            <a:ext cx="6920918" cy="4295974"/>
          </a:xfrm>
        </p:spPr>
        <p:txBody>
          <a:bodyPr>
            <a:normAutofit/>
          </a:bodyPr>
          <a:lstStyle/>
          <a:p>
            <a:pPr marL="0" indent="0" algn="ctr">
              <a:lnSpc>
                <a:spcPct val="90000"/>
              </a:lnSpc>
              <a:buNone/>
            </a:pPr>
            <a:r>
              <a:rPr lang="en-US" sz="1800" b="1" dirty="0"/>
              <a:t>THE BELOVED COMMUNITY IS THE DEMONSTRATION BY BELIEVERS ENGAGING IN ACTS OF SERVICE.</a:t>
            </a:r>
          </a:p>
          <a:p>
            <a:pPr marL="0" indent="0" algn="ctr">
              <a:lnSpc>
                <a:spcPct val="90000"/>
              </a:lnSpc>
              <a:buNone/>
            </a:pPr>
            <a:endParaRPr lang="en-US" sz="1800" b="1" dirty="0"/>
          </a:p>
          <a:p>
            <a:pPr marL="0" indent="0" algn="ctr">
              <a:lnSpc>
                <a:spcPct val="90000"/>
              </a:lnSpc>
              <a:buNone/>
            </a:pPr>
            <a:r>
              <a:rPr lang="en-US" sz="1800" b="1" u="sng" dirty="0">
                <a:solidFill>
                  <a:schemeClr val="tx2">
                    <a:lumMod val="50000"/>
                  </a:schemeClr>
                </a:solidFill>
              </a:rPr>
              <a:t>WE CREATE THE BELOVED COMMUNITY BY:</a:t>
            </a:r>
          </a:p>
          <a:p>
            <a:pPr marL="0" indent="0" algn="ctr">
              <a:lnSpc>
                <a:spcPct val="90000"/>
              </a:lnSpc>
              <a:buNone/>
            </a:pPr>
            <a:endParaRPr lang="en-US" sz="1100" b="1" dirty="0">
              <a:solidFill>
                <a:schemeClr val="tx2">
                  <a:lumMod val="50000"/>
                </a:schemeClr>
              </a:solidFill>
            </a:endParaRPr>
          </a:p>
          <a:p>
            <a:pPr marL="0" indent="0" algn="ctr">
              <a:lnSpc>
                <a:spcPct val="90000"/>
              </a:lnSpc>
              <a:buNone/>
            </a:pPr>
            <a:r>
              <a:rPr lang="en-US" sz="2200" b="1" dirty="0">
                <a:solidFill>
                  <a:schemeClr val="tx2">
                    <a:lumMod val="50000"/>
                  </a:schemeClr>
                </a:solidFill>
              </a:rPr>
              <a:t>MAKING CHRISTIAN DISCIPLES – </a:t>
            </a:r>
            <a:r>
              <a:rPr lang="en-US" sz="2200" b="1" u="sng" dirty="0">
                <a:solidFill>
                  <a:schemeClr val="tx2">
                    <a:lumMod val="50000"/>
                  </a:schemeClr>
                </a:solidFill>
              </a:rPr>
              <a:t>MATTHEW 28:19-20</a:t>
            </a:r>
          </a:p>
          <a:p>
            <a:pPr marL="0" indent="0" algn="ctr">
              <a:lnSpc>
                <a:spcPct val="90000"/>
              </a:lnSpc>
              <a:buNone/>
            </a:pPr>
            <a:r>
              <a:rPr lang="en-US" sz="2200" b="1" dirty="0">
                <a:solidFill>
                  <a:schemeClr val="tx2">
                    <a:lumMod val="50000"/>
                  </a:schemeClr>
                </a:solidFill>
              </a:rPr>
              <a:t>SERVING THE POOR- </a:t>
            </a:r>
            <a:r>
              <a:rPr lang="en-US" sz="2200" b="1" u="sng" dirty="0">
                <a:solidFill>
                  <a:schemeClr val="tx2">
                    <a:lumMod val="50000"/>
                  </a:schemeClr>
                </a:solidFill>
              </a:rPr>
              <a:t>MATTHEW 25:40</a:t>
            </a:r>
          </a:p>
          <a:p>
            <a:pPr marL="0" indent="0" algn="ctr">
              <a:lnSpc>
                <a:spcPct val="90000"/>
              </a:lnSpc>
              <a:buNone/>
            </a:pPr>
            <a:r>
              <a:rPr lang="en-US" sz="2200" b="1" dirty="0">
                <a:solidFill>
                  <a:schemeClr val="tx2">
                    <a:lumMod val="50000"/>
                  </a:schemeClr>
                </a:solidFill>
              </a:rPr>
              <a:t>THE ELIMINATION OF HATE – </a:t>
            </a:r>
            <a:r>
              <a:rPr lang="en-US" sz="2200" b="1" u="sng" dirty="0">
                <a:solidFill>
                  <a:schemeClr val="tx2">
                    <a:lumMod val="50000"/>
                  </a:schemeClr>
                </a:solidFill>
              </a:rPr>
              <a:t>1 JOHN 4:20</a:t>
            </a:r>
          </a:p>
          <a:p>
            <a:pPr marL="0" indent="0" algn="ctr">
              <a:lnSpc>
                <a:spcPct val="90000"/>
              </a:lnSpc>
              <a:buNone/>
            </a:pPr>
            <a:r>
              <a:rPr lang="en-US" sz="2200" b="1" dirty="0">
                <a:solidFill>
                  <a:schemeClr val="tx2">
                    <a:lumMod val="50000"/>
                  </a:schemeClr>
                </a:solidFill>
              </a:rPr>
              <a:t>JUSTICE FOR ALL PEOPLE – </a:t>
            </a:r>
            <a:r>
              <a:rPr lang="en-US" sz="2200" b="1" u="sng" dirty="0">
                <a:solidFill>
                  <a:schemeClr val="tx2">
                    <a:lumMod val="50000"/>
                  </a:schemeClr>
                </a:solidFill>
              </a:rPr>
              <a:t>AMOS 5:18-24</a:t>
            </a:r>
          </a:p>
          <a:p>
            <a:pPr marL="0" indent="0" algn="ctr">
              <a:lnSpc>
                <a:spcPct val="90000"/>
              </a:lnSpc>
              <a:buNone/>
            </a:pPr>
            <a:r>
              <a:rPr lang="en-US" sz="2200" b="1" dirty="0">
                <a:solidFill>
                  <a:schemeClr val="tx2">
                    <a:lumMod val="50000"/>
                  </a:schemeClr>
                </a:solidFill>
              </a:rPr>
              <a:t>ACTS OF KINDNESS – </a:t>
            </a:r>
            <a:r>
              <a:rPr lang="en-US" sz="2200" b="1" u="sng" dirty="0">
                <a:solidFill>
                  <a:schemeClr val="tx2">
                    <a:lumMod val="50000"/>
                  </a:schemeClr>
                </a:solidFill>
              </a:rPr>
              <a:t>EPHESIANS 4:32</a:t>
            </a:r>
          </a:p>
          <a:p>
            <a:pPr marL="0" indent="0" algn="ctr">
              <a:lnSpc>
                <a:spcPct val="90000"/>
              </a:lnSpc>
              <a:buNone/>
            </a:pPr>
            <a:r>
              <a:rPr lang="en-US" sz="2200" b="1" dirty="0">
                <a:solidFill>
                  <a:schemeClr val="tx2">
                    <a:lumMod val="50000"/>
                  </a:schemeClr>
                </a:solidFill>
              </a:rPr>
              <a:t>UNMERITED LOVED FOR OTHERS – </a:t>
            </a:r>
            <a:r>
              <a:rPr lang="en-US" sz="2200" b="1" u="sng" dirty="0">
                <a:solidFill>
                  <a:schemeClr val="tx2">
                    <a:lumMod val="50000"/>
                  </a:schemeClr>
                </a:solidFill>
              </a:rPr>
              <a:t>MARK 12:31 </a:t>
            </a:r>
          </a:p>
          <a:p>
            <a:pPr marL="0" indent="0">
              <a:lnSpc>
                <a:spcPct val="90000"/>
              </a:lnSpc>
              <a:buNone/>
            </a:pPr>
            <a:endParaRPr lang="en-US" sz="1100" dirty="0"/>
          </a:p>
        </p:txBody>
      </p:sp>
      <p:pic>
        <p:nvPicPr>
          <p:cNvPr id="6" name="Picture 5">
            <a:extLst>
              <a:ext uri="{FF2B5EF4-FFF2-40B4-BE49-F238E27FC236}">
                <a16:creationId xmlns:a16="http://schemas.microsoft.com/office/drawing/2014/main" id="{0C360575-1486-7961-19BC-3D13C4E1A7C4}"/>
              </a:ext>
            </a:extLst>
          </p:cNvPr>
          <p:cNvPicPr>
            <a:picLocks noChangeAspect="1"/>
          </p:cNvPicPr>
          <p:nvPr/>
        </p:nvPicPr>
        <p:blipFill>
          <a:blip r:embed="rId2"/>
          <a:stretch>
            <a:fillRect/>
          </a:stretch>
        </p:blipFill>
        <p:spPr>
          <a:xfrm>
            <a:off x="6802308" y="2200617"/>
            <a:ext cx="5170190" cy="2824390"/>
          </a:xfrm>
          <a:prstGeom prst="rect">
            <a:avLst/>
          </a:prstGeom>
        </p:spPr>
      </p:pic>
    </p:spTree>
    <p:extLst>
      <p:ext uri="{BB962C8B-B14F-4D97-AF65-F5344CB8AC3E}">
        <p14:creationId xmlns:p14="http://schemas.microsoft.com/office/powerpoint/2010/main" val="305499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90AC-4FE5-4B6D-B83C-3A1E511CE7BB}"/>
              </a:ext>
            </a:extLst>
          </p:cNvPr>
          <p:cNvSpPr>
            <a:spLocks noGrp="1"/>
          </p:cNvSpPr>
          <p:nvPr>
            <p:ph type="ctrTitle"/>
          </p:nvPr>
        </p:nvSpPr>
        <p:spPr/>
        <p:txBody>
          <a:bodyPr/>
          <a:lstStyle/>
          <a:p>
            <a:r>
              <a:rPr lang="en-US" dirty="0"/>
              <a:t>Activate the Power of Prayer</a:t>
            </a:r>
            <a:br>
              <a:rPr lang="en-US" dirty="0"/>
            </a:br>
            <a:r>
              <a:rPr lang="en-US" b="1" dirty="0">
                <a:solidFill>
                  <a:schemeClr val="accent5">
                    <a:lumMod val="50000"/>
                  </a:schemeClr>
                </a:solidFill>
              </a:rPr>
              <a:t>Healing and Anointing Service… </a:t>
            </a:r>
          </a:p>
        </p:txBody>
      </p:sp>
      <p:sp>
        <p:nvSpPr>
          <p:cNvPr id="3" name="Subtitle 2">
            <a:extLst>
              <a:ext uri="{FF2B5EF4-FFF2-40B4-BE49-F238E27FC236}">
                <a16:creationId xmlns:a16="http://schemas.microsoft.com/office/drawing/2014/main" id="{EA6FD205-F7A8-42C1-A1CB-11644703B6AC}"/>
              </a:ext>
            </a:extLst>
          </p:cNvPr>
          <p:cNvSpPr>
            <a:spLocks noGrp="1"/>
          </p:cNvSpPr>
          <p:nvPr>
            <p:ph type="subTitle" idx="1"/>
          </p:nvPr>
        </p:nvSpPr>
        <p:spPr/>
        <p:txBody>
          <a:bodyPr>
            <a:noAutofit/>
          </a:bodyPr>
          <a:lstStyle/>
          <a:p>
            <a:r>
              <a:rPr lang="en-US" b="1" dirty="0">
                <a:solidFill>
                  <a:schemeClr val="accent6">
                    <a:lumMod val="50000"/>
                  </a:schemeClr>
                </a:solidFill>
              </a:rPr>
              <a:t>Rev. Janet Renee Habersham, 2</a:t>
            </a:r>
            <a:r>
              <a:rPr lang="en-US" b="1" baseline="30000" dirty="0">
                <a:solidFill>
                  <a:schemeClr val="accent6">
                    <a:lumMod val="50000"/>
                  </a:schemeClr>
                </a:solidFill>
              </a:rPr>
              <a:t>nd</a:t>
            </a:r>
            <a:r>
              <a:rPr lang="en-US" b="1" dirty="0">
                <a:solidFill>
                  <a:schemeClr val="accent6">
                    <a:lumMod val="50000"/>
                  </a:schemeClr>
                </a:solidFill>
              </a:rPr>
              <a:t> District Prayer Ministry</a:t>
            </a:r>
          </a:p>
          <a:p>
            <a:r>
              <a:rPr lang="en-US" b="1" dirty="0">
                <a:solidFill>
                  <a:schemeClr val="accent6">
                    <a:lumMod val="50000"/>
                  </a:schemeClr>
                </a:solidFill>
              </a:rPr>
              <a:t>Dr. Mark e. Whitlock, Jr. </a:t>
            </a:r>
          </a:p>
          <a:p>
            <a:r>
              <a:rPr lang="en-US" b="1" dirty="0">
                <a:solidFill>
                  <a:schemeClr val="accent6">
                    <a:lumMod val="50000"/>
                  </a:schemeClr>
                </a:solidFill>
              </a:rPr>
              <a:t>Pastor </a:t>
            </a:r>
          </a:p>
        </p:txBody>
      </p:sp>
    </p:spTree>
    <p:extLst>
      <p:ext uri="{BB962C8B-B14F-4D97-AF65-F5344CB8AC3E}">
        <p14:creationId xmlns:p14="http://schemas.microsoft.com/office/powerpoint/2010/main" val="99128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F263-9BDF-4574-ADF8-A5DD3AA18B36}"/>
              </a:ext>
            </a:extLst>
          </p:cNvPr>
          <p:cNvSpPr>
            <a:spLocks noGrp="1"/>
          </p:cNvSpPr>
          <p:nvPr>
            <p:ph type="title"/>
          </p:nvPr>
        </p:nvSpPr>
        <p:spPr>
          <a:xfrm>
            <a:off x="913775" y="618517"/>
            <a:ext cx="10364451" cy="1596177"/>
          </a:xfrm>
        </p:spPr>
        <p:txBody>
          <a:bodyPr>
            <a:normAutofit/>
          </a:bodyPr>
          <a:lstStyle/>
          <a:p>
            <a:r>
              <a:rPr lang="en-US" dirty="0"/>
              <a:t>Course objectives: </a:t>
            </a:r>
            <a:br>
              <a:rPr lang="en-US" dirty="0"/>
            </a:br>
            <a:r>
              <a:rPr lang="en-US" dirty="0"/>
              <a:t>Activate the power of Prayer!</a:t>
            </a:r>
            <a:br>
              <a:rPr lang="en-US" dirty="0"/>
            </a:br>
            <a:r>
              <a:rPr lang="en-US" dirty="0">
                <a:solidFill>
                  <a:schemeClr val="tx2">
                    <a:lumMod val="50000"/>
                  </a:schemeClr>
                </a:solidFill>
              </a:rPr>
              <a:t>Healing and Anointing Service…</a:t>
            </a:r>
          </a:p>
        </p:txBody>
      </p:sp>
      <p:sp>
        <p:nvSpPr>
          <p:cNvPr id="3" name="Content Placeholder 2">
            <a:extLst>
              <a:ext uri="{FF2B5EF4-FFF2-40B4-BE49-F238E27FC236}">
                <a16:creationId xmlns:a16="http://schemas.microsoft.com/office/drawing/2014/main" id="{76B5E698-64FC-4B51-998D-078E0AA8A574}"/>
              </a:ext>
            </a:extLst>
          </p:cNvPr>
          <p:cNvSpPr>
            <a:spLocks noGrp="1"/>
          </p:cNvSpPr>
          <p:nvPr>
            <p:ph sz="quarter" idx="13"/>
          </p:nvPr>
        </p:nvSpPr>
        <p:spPr>
          <a:xfrm>
            <a:off x="913774" y="2367092"/>
            <a:ext cx="6096626" cy="3424107"/>
          </a:xfrm>
        </p:spPr>
        <p:txBody>
          <a:bodyPr>
            <a:normAutofit/>
          </a:bodyPr>
          <a:lstStyle/>
          <a:p>
            <a:pPr marL="514350" indent="-514350">
              <a:lnSpc>
                <a:spcPct val="110000"/>
              </a:lnSpc>
              <a:buAutoNum type="romanUcPeriod"/>
            </a:pPr>
            <a:r>
              <a:rPr lang="en-US" sz="1900" dirty="0"/>
              <a:t>Prayer </a:t>
            </a:r>
          </a:p>
          <a:p>
            <a:pPr marL="514350" indent="-514350">
              <a:lnSpc>
                <a:spcPct val="110000"/>
              </a:lnSpc>
              <a:buAutoNum type="romanUcPeriod"/>
            </a:pPr>
            <a:r>
              <a:rPr lang="en-US" sz="1900" dirty="0"/>
              <a:t>introduction to the lesson and video</a:t>
            </a:r>
          </a:p>
          <a:p>
            <a:pPr marL="514350" indent="-514350">
              <a:lnSpc>
                <a:spcPct val="110000"/>
              </a:lnSpc>
              <a:buAutoNum type="romanUcPeriod"/>
            </a:pPr>
            <a:r>
              <a:rPr lang="en-US" sz="1900" b="1" i="1" u="sng" dirty="0">
                <a:solidFill>
                  <a:schemeClr val="tx2">
                    <a:lumMod val="50000"/>
                  </a:schemeClr>
                </a:solidFill>
              </a:rPr>
              <a:t>Scriptures: James 5:14-15</a:t>
            </a:r>
            <a:endParaRPr lang="en-US" sz="1900" u="sng" dirty="0">
              <a:solidFill>
                <a:schemeClr val="tx2">
                  <a:lumMod val="50000"/>
                </a:schemeClr>
              </a:solidFill>
            </a:endParaRPr>
          </a:p>
          <a:p>
            <a:pPr marL="514350" indent="-514350">
              <a:lnSpc>
                <a:spcPct val="110000"/>
              </a:lnSpc>
              <a:buAutoNum type="romanUcPeriod"/>
            </a:pPr>
            <a:r>
              <a:rPr lang="en-US" sz="1900" dirty="0"/>
              <a:t>Activate the power of prayer – Rev. Janet Renee Habersham</a:t>
            </a:r>
          </a:p>
          <a:p>
            <a:pPr marL="514350" indent="-514350">
              <a:lnSpc>
                <a:spcPct val="110000"/>
              </a:lnSpc>
              <a:buAutoNum type="romanUcPeriod"/>
            </a:pPr>
            <a:r>
              <a:rPr lang="en-US" sz="1900" dirty="0"/>
              <a:t>Altar Call for the Anointing and Healing</a:t>
            </a:r>
          </a:p>
          <a:p>
            <a:pPr marL="514350" indent="-514350">
              <a:lnSpc>
                <a:spcPct val="110000"/>
              </a:lnSpc>
              <a:buAutoNum type="romanUcPeriod"/>
            </a:pPr>
            <a:r>
              <a:rPr lang="en-US" sz="1900" dirty="0"/>
              <a:t>Salvation and Offering </a:t>
            </a:r>
          </a:p>
          <a:p>
            <a:pPr marL="514350" indent="-514350">
              <a:lnSpc>
                <a:spcPct val="110000"/>
              </a:lnSpc>
              <a:buAutoNum type="romanUcPeriod"/>
            </a:pPr>
            <a:r>
              <a:rPr lang="en-US" sz="1900" dirty="0"/>
              <a:t>Benediction</a:t>
            </a:r>
          </a:p>
        </p:txBody>
      </p:sp>
      <p:pic>
        <p:nvPicPr>
          <p:cNvPr id="3074" name="Picture 2" descr="Creating a Productive Meeting Agenda | Virtual Meeting Management">
            <a:extLst>
              <a:ext uri="{FF2B5EF4-FFF2-40B4-BE49-F238E27FC236}">
                <a16:creationId xmlns:a16="http://schemas.microsoft.com/office/drawing/2014/main" id="{ED55BD85-F295-47BA-B2CB-7CED1EC03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0" r="5014" b="3"/>
          <a:stretch/>
        </p:blipFill>
        <p:spPr bwMode="auto">
          <a:xfrm>
            <a:off x="7370064" y="2505456"/>
            <a:ext cx="3494466"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85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5F8C-9CE0-43FA-9FAB-F3E07F0782D0}"/>
              </a:ext>
            </a:extLst>
          </p:cNvPr>
          <p:cNvSpPr>
            <a:spLocks noGrp="1"/>
          </p:cNvSpPr>
          <p:nvPr>
            <p:ph type="title"/>
          </p:nvPr>
        </p:nvSpPr>
        <p:spPr>
          <a:xfrm>
            <a:off x="817912" y="302343"/>
            <a:ext cx="7736154" cy="1290484"/>
          </a:xfrm>
        </p:spPr>
        <p:txBody>
          <a:bodyPr/>
          <a:lstStyle/>
          <a:p>
            <a:r>
              <a:rPr lang="en-US" b="1" dirty="0"/>
              <a:t>God’s holy word</a:t>
            </a:r>
          </a:p>
        </p:txBody>
      </p:sp>
      <p:sp>
        <p:nvSpPr>
          <p:cNvPr id="3" name="Content Placeholder 2">
            <a:extLst>
              <a:ext uri="{FF2B5EF4-FFF2-40B4-BE49-F238E27FC236}">
                <a16:creationId xmlns:a16="http://schemas.microsoft.com/office/drawing/2014/main" id="{45B1C6D6-BE0E-4FD5-82D9-2E293583ECE1}"/>
              </a:ext>
            </a:extLst>
          </p:cNvPr>
          <p:cNvSpPr>
            <a:spLocks noGrp="1"/>
          </p:cNvSpPr>
          <p:nvPr>
            <p:ph sz="quarter" idx="13"/>
          </p:nvPr>
        </p:nvSpPr>
        <p:spPr>
          <a:xfrm>
            <a:off x="368710" y="1762432"/>
            <a:ext cx="8642555" cy="4844845"/>
          </a:xfrm>
        </p:spPr>
        <p:txBody>
          <a:bodyPr>
            <a:normAutofit/>
          </a:bodyPr>
          <a:lstStyle/>
          <a:p>
            <a:pPr marL="0" indent="0">
              <a:buNone/>
            </a:pPr>
            <a:r>
              <a:rPr lang="en-US" b="1" u="sng" dirty="0">
                <a:solidFill>
                  <a:schemeClr val="tx2">
                    <a:lumMod val="50000"/>
                  </a:schemeClr>
                </a:solidFill>
              </a:rPr>
              <a:t>James 5:13 </a:t>
            </a:r>
            <a:r>
              <a:rPr lang="en-US" b="1" dirty="0">
                <a:solidFill>
                  <a:schemeClr val="tx2">
                    <a:lumMod val="50000"/>
                  </a:schemeClr>
                </a:solidFill>
              </a:rPr>
              <a:t>Is any among you afflicted? let him pray. Is any merry? let him sing psalms. 14 Is any sick among you? let him call for the elders of the church; and let them pray over him, anointing him with oil in the name of the Lord: 15 And the prayer of faith shall save the sick, and the Lord shall raise him up; and if he have committed sins, they shall be forgiven him.</a:t>
            </a:r>
          </a:p>
          <a:p>
            <a:pPr marL="0" indent="0">
              <a:buNone/>
            </a:pPr>
            <a:r>
              <a:rPr lang="en-US" dirty="0"/>
              <a:t>James emphasizes prayer, confession, and the value of redeeming those who have wandered from the truth.</a:t>
            </a:r>
          </a:p>
          <a:p>
            <a:pPr marL="0" indent="0">
              <a:buNone/>
            </a:pPr>
            <a:r>
              <a:rPr lang="en-US" dirty="0"/>
              <a:t>The suffering of which this verse speaks could be physical, emotional, or circumstantial.  </a:t>
            </a:r>
          </a:p>
          <a:p>
            <a:pPr marL="0" indent="0">
              <a:buNone/>
            </a:pPr>
            <a:r>
              <a:rPr lang="en-US" dirty="0"/>
              <a:t>The antidote is prayer and the anointing of oil “in the name of the Lord.”</a:t>
            </a:r>
          </a:p>
        </p:txBody>
      </p:sp>
      <p:pic>
        <p:nvPicPr>
          <p:cNvPr id="1026" name="Picture 2" descr="Who is the Holy Spirit? | CBN.com">
            <a:extLst>
              <a:ext uri="{FF2B5EF4-FFF2-40B4-BE49-F238E27FC236}">
                <a16:creationId xmlns:a16="http://schemas.microsoft.com/office/drawing/2014/main" id="{463EC5D4-38FF-420C-9761-63D4AFA7D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845" y="1762432"/>
            <a:ext cx="2824316" cy="479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58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32" name="Rectangle 1034">
            <a:extLst>
              <a:ext uri="{FF2B5EF4-FFF2-40B4-BE49-F238E27FC236}">
                <a16:creationId xmlns:a16="http://schemas.microsoft.com/office/drawing/2014/main" id="{2120660E-F826-4655-BB97-984B17FE5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2">
            <a:extLst>
              <a:ext uri="{FF2B5EF4-FFF2-40B4-BE49-F238E27FC236}">
                <a16:creationId xmlns:a16="http://schemas.microsoft.com/office/drawing/2014/main" id="{B36D89EE-FA2B-4C32-8C00-B2C6ED2123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rstanding Prayer: The Power of Prayer - Family Radio 316">
            <a:extLst>
              <a:ext uri="{FF2B5EF4-FFF2-40B4-BE49-F238E27FC236}">
                <a16:creationId xmlns:a16="http://schemas.microsoft.com/office/drawing/2014/main" id="{E2A4CAC5-6B5D-9B21-EB14-F170AF468F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59556" y="307919"/>
            <a:ext cx="3919042" cy="2950630"/>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39" name="Picture 1038">
            <a:extLst>
              <a:ext uri="{FF2B5EF4-FFF2-40B4-BE49-F238E27FC236}">
                <a16:creationId xmlns:a16="http://schemas.microsoft.com/office/drawing/2014/main" id="{318307F8-152F-4244-A9FE-8D30EFFB7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BBD665A-98CE-AA04-68E2-114781AFF592}"/>
              </a:ext>
            </a:extLst>
          </p:cNvPr>
          <p:cNvSpPr>
            <a:spLocks noGrp="1"/>
          </p:cNvSpPr>
          <p:nvPr>
            <p:ph sz="quarter" idx="13"/>
          </p:nvPr>
        </p:nvSpPr>
        <p:spPr>
          <a:xfrm>
            <a:off x="410432" y="1574332"/>
            <a:ext cx="4397315" cy="5044582"/>
          </a:xfrm>
        </p:spPr>
        <p:txBody>
          <a:bodyPr>
            <a:noAutofit/>
          </a:bodyPr>
          <a:lstStyle/>
          <a:p>
            <a:pPr marL="0" indent="0" algn="ctr">
              <a:lnSpc>
                <a:spcPct val="110000"/>
              </a:lnSpc>
              <a:buNone/>
            </a:pPr>
            <a:r>
              <a:rPr lang="en-US" b="1" u="sng" dirty="0"/>
              <a:t>James 5:15 </a:t>
            </a:r>
            <a:r>
              <a:rPr lang="en-US" b="1" dirty="0"/>
              <a:t>And the prayer of faith shall save the sick, and the Lord shall raise him up; and if he have committed sins, they shall be forgiven him.</a:t>
            </a:r>
          </a:p>
          <a:p>
            <a:pPr algn="ctr">
              <a:lnSpc>
                <a:spcPct val="110000"/>
              </a:lnSpc>
            </a:pPr>
            <a:r>
              <a:rPr lang="en-US" dirty="0"/>
              <a:t>It isn’t simply the prayer that opens the door to healing, but “the Power of the prayer of faith.”</a:t>
            </a:r>
          </a:p>
          <a:p>
            <a:pPr algn="ctr">
              <a:lnSpc>
                <a:spcPct val="110000"/>
              </a:lnSpc>
            </a:pPr>
            <a:r>
              <a:rPr lang="en-US" dirty="0"/>
              <a:t>The sick person will be Heal</a:t>
            </a:r>
          </a:p>
          <a:p>
            <a:pPr algn="ctr">
              <a:lnSpc>
                <a:spcPct val="110000"/>
              </a:lnSpc>
            </a:pPr>
            <a:r>
              <a:rPr lang="en-US" dirty="0"/>
              <a:t>Spiritual healing is as important as physical healing.  </a:t>
            </a:r>
          </a:p>
          <a:p>
            <a:pPr algn="ctr">
              <a:lnSpc>
                <a:spcPct val="110000"/>
              </a:lnSpc>
            </a:pPr>
            <a:r>
              <a:rPr lang="en-US" dirty="0"/>
              <a:t>Prayers of faith can accomplish both.</a:t>
            </a:r>
          </a:p>
        </p:txBody>
      </p:sp>
      <p:sp>
        <p:nvSpPr>
          <p:cNvPr id="2" name="Title 1">
            <a:extLst>
              <a:ext uri="{FF2B5EF4-FFF2-40B4-BE49-F238E27FC236}">
                <a16:creationId xmlns:a16="http://schemas.microsoft.com/office/drawing/2014/main" id="{93E04F69-76FF-BF4F-F255-C8EC8B000D7F}"/>
              </a:ext>
            </a:extLst>
          </p:cNvPr>
          <p:cNvSpPr>
            <a:spLocks noGrp="1"/>
          </p:cNvSpPr>
          <p:nvPr>
            <p:ph type="title"/>
          </p:nvPr>
        </p:nvSpPr>
        <p:spPr>
          <a:xfrm>
            <a:off x="913772" y="164032"/>
            <a:ext cx="3893976" cy="1035275"/>
          </a:xfrm>
        </p:spPr>
        <p:txBody>
          <a:bodyPr anchor="b">
            <a:normAutofit/>
          </a:bodyPr>
          <a:lstStyle/>
          <a:p>
            <a:r>
              <a:rPr lang="en-US" sz="3200" dirty="0"/>
              <a:t>Rev. Janet Renee Habersham</a:t>
            </a:r>
          </a:p>
        </p:txBody>
      </p:sp>
      <p:sp>
        <p:nvSpPr>
          <p:cNvPr id="4" name="Content Placeholder 2">
            <a:extLst>
              <a:ext uri="{FF2B5EF4-FFF2-40B4-BE49-F238E27FC236}">
                <a16:creationId xmlns:a16="http://schemas.microsoft.com/office/drawing/2014/main" id="{3BCD97DF-CB7F-CAA7-C6BB-D644787E74E8}"/>
              </a:ext>
            </a:extLst>
          </p:cNvPr>
          <p:cNvSpPr txBox="1">
            <a:spLocks/>
          </p:cNvSpPr>
          <p:nvPr/>
        </p:nvSpPr>
        <p:spPr>
          <a:xfrm>
            <a:off x="6301216" y="3428999"/>
            <a:ext cx="3893978"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10000"/>
              </a:lnSpc>
              <a:buFont typeface="Arial" panose="020B0604020202020204" pitchFamily="34" charset="0"/>
              <a:buNone/>
            </a:pPr>
            <a:r>
              <a:rPr lang="en-US" sz="2400" b="1" u="sng" dirty="0"/>
              <a:t>John 14: 8-14 </a:t>
            </a:r>
            <a:r>
              <a:rPr lang="en-US" sz="2400" b="1" dirty="0"/>
              <a:t>NRSV</a:t>
            </a:r>
          </a:p>
          <a:p>
            <a:pPr marL="0" indent="0" algn="ctr">
              <a:lnSpc>
                <a:spcPct val="110000"/>
              </a:lnSpc>
              <a:buFont typeface="Arial" panose="020B0604020202020204" pitchFamily="34" charset="0"/>
              <a:buNone/>
            </a:pPr>
            <a:r>
              <a:rPr lang="en-US" sz="2400" b="1" u="sng" dirty="0"/>
              <a:t>John 14: 15-17 </a:t>
            </a:r>
            <a:r>
              <a:rPr lang="en-US" sz="2400" b="1" dirty="0"/>
              <a:t>NRSV</a:t>
            </a:r>
          </a:p>
          <a:p>
            <a:pPr marL="0" indent="0" algn="ctr">
              <a:lnSpc>
                <a:spcPct val="110000"/>
              </a:lnSpc>
              <a:buNone/>
            </a:pPr>
            <a:r>
              <a:rPr lang="en-US" sz="2400" b="1" u="sng" dirty="0"/>
              <a:t>John 16: 13 </a:t>
            </a:r>
            <a:r>
              <a:rPr lang="en-US" sz="2400" b="1" dirty="0"/>
              <a:t>NRSV</a:t>
            </a:r>
          </a:p>
          <a:p>
            <a:pPr marL="0" indent="0" algn="ctr">
              <a:lnSpc>
                <a:spcPct val="110000"/>
              </a:lnSpc>
              <a:buNone/>
            </a:pPr>
            <a:r>
              <a:rPr lang="en-US" sz="2400" b="1" u="sng" dirty="0"/>
              <a:t>Acts 1: 8 </a:t>
            </a:r>
            <a:r>
              <a:rPr lang="en-US" sz="2400" b="1" dirty="0"/>
              <a:t>NRSV</a:t>
            </a:r>
          </a:p>
          <a:p>
            <a:pPr marL="0" indent="0" algn="ctr">
              <a:lnSpc>
                <a:spcPct val="110000"/>
              </a:lnSpc>
              <a:buNone/>
            </a:pPr>
            <a:r>
              <a:rPr lang="en-US" sz="2400" b="1" u="sng" dirty="0"/>
              <a:t>Acts 2: 1 – 3 </a:t>
            </a:r>
            <a:r>
              <a:rPr lang="en-US" sz="2400" b="1" dirty="0"/>
              <a:t>NRSV</a:t>
            </a:r>
          </a:p>
          <a:p>
            <a:pPr marL="0" indent="0" algn="ctr">
              <a:lnSpc>
                <a:spcPct val="110000"/>
              </a:lnSpc>
              <a:buNone/>
            </a:pPr>
            <a:r>
              <a:rPr lang="en-US" sz="2400" b="1" u="sng" dirty="0"/>
              <a:t>Luke 11: 9 – 13 </a:t>
            </a:r>
            <a:r>
              <a:rPr lang="en-US" sz="2400" b="1" dirty="0"/>
              <a:t>NRSV</a:t>
            </a:r>
            <a:endParaRPr lang="en-US" sz="2400" dirty="0"/>
          </a:p>
        </p:txBody>
      </p:sp>
    </p:spTree>
    <p:extLst>
      <p:ext uri="{BB962C8B-B14F-4D97-AF65-F5344CB8AC3E}">
        <p14:creationId xmlns:p14="http://schemas.microsoft.com/office/powerpoint/2010/main" val="302392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55" name="Picture 2">
            <a:extLst>
              <a:ext uri="{FF2B5EF4-FFF2-40B4-BE49-F238E27FC236}">
                <a16:creationId xmlns:a16="http://schemas.microsoft.com/office/drawing/2014/main" id="{80DF651B-0216-4CE1-9993-9C81C46298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2056">
            <a:extLst>
              <a:ext uri="{FF2B5EF4-FFF2-40B4-BE49-F238E27FC236}">
                <a16:creationId xmlns:a16="http://schemas.microsoft.com/office/drawing/2014/main" id="{AB703B97-31D0-4D92-B70B-F64FFB4902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59" name="Rectangle 2058">
            <a:extLst>
              <a:ext uri="{FF2B5EF4-FFF2-40B4-BE49-F238E27FC236}">
                <a16:creationId xmlns:a16="http://schemas.microsoft.com/office/drawing/2014/main" id="{FD89322B-D5EE-4F94-A9CB-0727D3EB4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1" name="Picture 2">
            <a:extLst>
              <a:ext uri="{FF2B5EF4-FFF2-40B4-BE49-F238E27FC236}">
                <a16:creationId xmlns:a16="http://schemas.microsoft.com/office/drawing/2014/main" id="{6C632D00-0F7A-4464-BEBD-3F8ED9DEEE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ever Doubt The Power Of Prayer – Jeanie Martin Ministries">
            <a:extLst>
              <a:ext uri="{FF2B5EF4-FFF2-40B4-BE49-F238E27FC236}">
                <a16:creationId xmlns:a16="http://schemas.microsoft.com/office/drawing/2014/main" id="{0DB0F152-80C6-058C-B75D-9FC786330A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1" r="2" b="2"/>
          <a:stretch/>
        </p:blipFill>
        <p:spPr bwMode="auto">
          <a:xfrm>
            <a:off x="8860" y="10"/>
            <a:ext cx="6962552"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2063" name="Straight Connector 2062">
            <a:extLst>
              <a:ext uri="{FF2B5EF4-FFF2-40B4-BE49-F238E27FC236}">
                <a16:creationId xmlns:a16="http://schemas.microsoft.com/office/drawing/2014/main" id="{C6CBDAC7-966A-4EED-8916-387BC2F4F2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7141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065" name="Picture 2064">
            <a:extLst>
              <a:ext uri="{FF2B5EF4-FFF2-40B4-BE49-F238E27FC236}">
                <a16:creationId xmlns:a16="http://schemas.microsoft.com/office/drawing/2014/main" id="{9A94445F-58D5-4560-8344-57985EDB38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2" name="Title 1">
            <a:extLst>
              <a:ext uri="{FF2B5EF4-FFF2-40B4-BE49-F238E27FC236}">
                <a16:creationId xmlns:a16="http://schemas.microsoft.com/office/drawing/2014/main" id="{D43D502D-7BBC-8CC3-065C-EF4FEE47B603}"/>
              </a:ext>
            </a:extLst>
          </p:cNvPr>
          <p:cNvSpPr>
            <a:spLocks noGrp="1"/>
          </p:cNvSpPr>
          <p:nvPr>
            <p:ph type="title"/>
          </p:nvPr>
        </p:nvSpPr>
        <p:spPr>
          <a:xfrm>
            <a:off x="7031750" y="559688"/>
            <a:ext cx="5014842" cy="6076004"/>
          </a:xfrm>
        </p:spPr>
        <p:txBody>
          <a:bodyPr vert="horz" lIns="91440" tIns="45720" rIns="91440" bIns="45720" rtlCol="0" anchor="b">
            <a:normAutofit/>
          </a:bodyPr>
          <a:lstStyle/>
          <a:p>
            <a:r>
              <a:rPr lang="en-US" sz="2400" b="1" dirty="0">
                <a:solidFill>
                  <a:schemeClr val="tx2">
                    <a:lumMod val="50000"/>
                  </a:schemeClr>
                </a:solidFill>
              </a:rPr>
              <a:t>Let’s go to the Altar to Activate the power of Prayer but Leave Anointed and healed to give Higher for God!</a:t>
            </a:r>
            <a:br>
              <a:rPr lang="en-US" sz="2400" b="1" dirty="0">
                <a:solidFill>
                  <a:srgbClr val="FF0000"/>
                </a:solidFill>
              </a:rPr>
            </a:br>
            <a:br>
              <a:rPr lang="en-US" sz="2400" dirty="0"/>
            </a:br>
            <a:r>
              <a:rPr lang="en-US" sz="2400" b="1" dirty="0"/>
              <a:t>Giving Higher Means Giving Time to God. </a:t>
            </a:r>
            <a:br>
              <a:rPr lang="en-US" sz="2400" dirty="0"/>
            </a:br>
            <a:br>
              <a:rPr lang="en-US" sz="2400" dirty="0"/>
            </a:br>
            <a:r>
              <a:rPr lang="en-US" sz="2400" b="1" dirty="0"/>
              <a:t>Giving Higher means  Giving Talents to God.</a:t>
            </a:r>
            <a:br>
              <a:rPr lang="en-US" sz="2400" b="1" dirty="0"/>
            </a:br>
            <a:br>
              <a:rPr lang="en-US" sz="2400" b="1" dirty="0"/>
            </a:br>
            <a:r>
              <a:rPr lang="en-US" sz="2400" b="1" dirty="0"/>
              <a:t>Giving Higher means Giving treasures to God</a:t>
            </a:r>
            <a:br>
              <a:rPr lang="en-US" sz="2400" b="1" dirty="0"/>
            </a:br>
            <a:br>
              <a:rPr lang="en-US" sz="1800" b="1" dirty="0"/>
            </a:br>
            <a:r>
              <a:rPr lang="en-US" sz="1600" dirty="0"/>
              <a:t> </a:t>
            </a:r>
            <a:br>
              <a:rPr lang="en-US" sz="1600" dirty="0"/>
            </a:br>
            <a:r>
              <a:rPr lang="en-US" sz="1200" dirty="0"/>
              <a:t> </a:t>
            </a:r>
            <a:br>
              <a:rPr lang="en-US" sz="1200" dirty="0"/>
            </a:br>
            <a:br>
              <a:rPr lang="en-US" sz="1200" dirty="0"/>
            </a:br>
            <a:br>
              <a:rPr lang="en-US" sz="1200" dirty="0"/>
            </a:br>
            <a:br>
              <a:rPr lang="en-US" sz="1200" dirty="0"/>
            </a:br>
            <a:endParaRPr lang="en-US" sz="1200" dirty="0"/>
          </a:p>
        </p:txBody>
      </p:sp>
      <p:sp>
        <p:nvSpPr>
          <p:cNvPr id="7" name="TextBox 6">
            <a:extLst>
              <a:ext uri="{FF2B5EF4-FFF2-40B4-BE49-F238E27FC236}">
                <a16:creationId xmlns:a16="http://schemas.microsoft.com/office/drawing/2014/main" id="{714D8BA4-F38E-A4C8-46DB-13D3D2B44DD8}"/>
              </a:ext>
            </a:extLst>
          </p:cNvPr>
          <p:cNvSpPr txBox="1"/>
          <p:nvPr/>
        </p:nvSpPr>
        <p:spPr>
          <a:xfrm>
            <a:off x="565151" y="2160016"/>
            <a:ext cx="4133560" cy="3601212"/>
          </a:xfrm>
          <a:prstGeom prst="rect">
            <a:avLst/>
          </a:prstGeom>
        </p:spPr>
        <p:txBody>
          <a:bodyPr vert="horz" lIns="91440" tIns="45720" rIns="91440" bIns="45720" rtlCol="0">
            <a:normAutofit/>
          </a:bodyPr>
          <a:lstStyle/>
          <a:p>
            <a:pPr marL="0" indent="-228600">
              <a:spcBef>
                <a:spcPts val="900"/>
              </a:spcBef>
              <a:buFont typeface="Arial" panose="020B0604020202020204" pitchFamily="34" charset="0"/>
              <a:buChar char="•"/>
            </a:pPr>
            <a:endParaRPr lang="en-US" dirty="0"/>
          </a:p>
        </p:txBody>
      </p:sp>
    </p:spTree>
    <p:extLst>
      <p:ext uri="{BB962C8B-B14F-4D97-AF65-F5344CB8AC3E}">
        <p14:creationId xmlns:p14="http://schemas.microsoft.com/office/powerpoint/2010/main" val="366970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2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552</TotalTime>
  <Words>601</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Tw Cen MT</vt:lpstr>
      <vt:lpstr>Droplet</vt:lpstr>
      <vt:lpstr>2_Droplet</vt:lpstr>
      <vt:lpstr>Activate the Power of Prayer  Healing and Anointing Service…</vt:lpstr>
      <vt:lpstr>The Vision: Building the “BELOVED COMMUNITY”    </vt:lpstr>
      <vt:lpstr>REID TEMPLE’S MISSION AND VALUES</vt:lpstr>
      <vt:lpstr>THE BELOVED COMMUNITY</vt:lpstr>
      <vt:lpstr>Activate the Power of Prayer Healing and Anointing Service… </vt:lpstr>
      <vt:lpstr>Course objectives:  Activate the power of Prayer! Healing and Anointing Service…</vt:lpstr>
      <vt:lpstr>God’s holy word</vt:lpstr>
      <vt:lpstr>Rev. Janet Renee Habersham</vt:lpstr>
      <vt:lpstr>Let’s go to the Altar to Activate the power of Prayer but Leave Anointed and healed to give Higher for God!  Giving Higher Means Giving Time to God.   Giving Higher means  Giving Talents to God.  Giving Higher means Giving treasures to God         </vt:lpstr>
      <vt:lpstr>Open the doors and Offering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Whitlock</dc:creator>
  <cp:lastModifiedBy>Preston Jacob</cp:lastModifiedBy>
  <cp:revision>21</cp:revision>
  <cp:lastPrinted>2023-05-24T21:20:59Z</cp:lastPrinted>
  <dcterms:created xsi:type="dcterms:W3CDTF">2022-06-07T22:45:36Z</dcterms:created>
  <dcterms:modified xsi:type="dcterms:W3CDTF">2023-05-24T21:30:42Z</dcterms:modified>
</cp:coreProperties>
</file>