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0"/>
  </p:notesMasterIdLst>
  <p:sldIdLst>
    <p:sldId id="301" r:id="rId5"/>
    <p:sldId id="276" r:id="rId6"/>
    <p:sldId id="270" r:id="rId7"/>
    <p:sldId id="302" r:id="rId8"/>
    <p:sldId id="289" r:id="rId9"/>
    <p:sldId id="256" r:id="rId10"/>
    <p:sldId id="267" r:id="rId11"/>
    <p:sldId id="310" r:id="rId12"/>
    <p:sldId id="307" r:id="rId13"/>
    <p:sldId id="308" r:id="rId14"/>
    <p:sldId id="309" r:id="rId15"/>
    <p:sldId id="311" r:id="rId16"/>
    <p:sldId id="268" r:id="rId17"/>
    <p:sldId id="272" r:id="rId18"/>
    <p:sldId id="297" r:id="rId1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90B491-8288-E685-4D80-47DACD443A34}" v="2" dt="2023-07-05T23:51:02.790"/>
    <p1510:client id="{DEA81915-0DD4-BB75-7C69-1FF0FD0E9FF9}" v="1" dt="2023-07-06T00:27:54.973"/>
    <p1510:client id="{E0A3B9EE-D058-4846-A368-72B8EFD2AC54}" v="8" dt="2023-07-06T00:10:26.574"/>
    <p1510:client id="{EBC0AA64-9A93-40ED-A72C-D1124D3D3BBB}" v="1" dt="2023-07-05T19:28:56.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6C66FD2-1784-4499-9E63-1BA2767E7FE1}" type="datetimeFigureOut">
              <a:rPr lang="en-US" smtClean="0"/>
              <a:t>7/6/2023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FB2A616-B9DC-4D99-AA48-4F6CEB6D41B1}" type="slidenum">
              <a:rPr lang="en-US" smtClean="0"/>
              <a:t>‹#›</a:t>
            </a:fld>
            <a:endParaRPr lang="en-US"/>
          </a:p>
        </p:txBody>
      </p:sp>
    </p:spTree>
    <p:extLst>
      <p:ext uri="{BB962C8B-B14F-4D97-AF65-F5344CB8AC3E}">
        <p14:creationId xmlns:p14="http://schemas.microsoft.com/office/powerpoint/2010/main" val="141941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7/6/2023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pexels.com/es-es/foto/adultos-agruparse-atuendo-colorido-2774546/"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en/thank-you-stamp-template-red-1656195/"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image" Target="../media/image3.png"/><Relationship Id="rId4" Type="http://schemas.openxmlformats.org/officeDocument/2006/relationships/hyperlink" Target="https://www.flickr.com/photos/jkwee/550990569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2368-BA01-4B3B-829B-6118D1B8A82B}"/>
              </a:ext>
            </a:extLst>
          </p:cNvPr>
          <p:cNvSpPr>
            <a:spLocks noGrp="1"/>
          </p:cNvSpPr>
          <p:nvPr>
            <p:ph type="ctrTitle"/>
          </p:nvPr>
        </p:nvSpPr>
        <p:spPr/>
        <p:txBody>
          <a:bodyPr>
            <a:normAutofit/>
          </a:bodyPr>
          <a:lstStyle/>
          <a:p>
            <a:r>
              <a:rPr lang="en-US"/>
              <a:t>Forgiveness Leads to God’s Favor: </a:t>
            </a:r>
            <a:br>
              <a:rPr lang="en-US"/>
            </a:br>
            <a:r>
              <a:rPr lang="en-US"/>
              <a:t>Going higher in forgiveness</a:t>
            </a:r>
          </a:p>
        </p:txBody>
      </p:sp>
      <p:sp>
        <p:nvSpPr>
          <p:cNvPr id="3" name="Subtitle 2">
            <a:extLst>
              <a:ext uri="{FF2B5EF4-FFF2-40B4-BE49-F238E27FC236}">
                <a16:creationId xmlns:a16="http://schemas.microsoft.com/office/drawing/2014/main" id="{4FBE163F-2CFF-4D5E-9A2B-38F37B312999}"/>
              </a:ext>
            </a:extLst>
          </p:cNvPr>
          <p:cNvSpPr>
            <a:spLocks noGrp="1"/>
          </p:cNvSpPr>
          <p:nvPr>
            <p:ph type="subTitle" idx="1"/>
          </p:nvPr>
        </p:nvSpPr>
        <p:spPr/>
        <p:txBody>
          <a:bodyPr>
            <a:normAutofit/>
          </a:bodyPr>
          <a:lstStyle/>
          <a:p>
            <a:r>
              <a:rPr lang="en-US"/>
              <a:t>Dr. Mark E. Whitlock, Jr. </a:t>
            </a:r>
          </a:p>
          <a:p>
            <a:r>
              <a:rPr lang="en-US"/>
              <a:t>Reid Temple AME church</a:t>
            </a:r>
          </a:p>
        </p:txBody>
      </p:sp>
    </p:spTree>
    <p:extLst>
      <p:ext uri="{BB962C8B-B14F-4D97-AF65-F5344CB8AC3E}">
        <p14:creationId xmlns:p14="http://schemas.microsoft.com/office/powerpoint/2010/main" val="1102238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id Jacob and Esau Reconcile? - TheTorah.com">
            <a:extLst>
              <a:ext uri="{FF2B5EF4-FFF2-40B4-BE49-F238E27FC236}">
                <a16:creationId xmlns:a16="http://schemas.microsoft.com/office/drawing/2014/main" id="{78074C56-89D1-9CAA-466E-8098B2AB85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99" r="43359" b="-2"/>
          <a:stretch/>
        </p:blipFill>
        <p:spPr bwMode="auto">
          <a:xfrm>
            <a:off x="8157374" y="70462"/>
            <a:ext cx="4034626" cy="6787537"/>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2058">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BCE238-81CF-D0C6-7172-C33031FEEF95}"/>
              </a:ext>
            </a:extLst>
          </p:cNvPr>
          <p:cNvSpPr>
            <a:spLocks noGrp="1"/>
          </p:cNvSpPr>
          <p:nvPr>
            <p:ph type="title"/>
          </p:nvPr>
        </p:nvSpPr>
        <p:spPr>
          <a:xfrm>
            <a:off x="1117962" y="0"/>
            <a:ext cx="4847832" cy="763528"/>
          </a:xfrm>
        </p:spPr>
        <p:txBody>
          <a:bodyPr>
            <a:normAutofit/>
          </a:bodyPr>
          <a:lstStyle/>
          <a:p>
            <a:r>
              <a:rPr lang="en-US"/>
              <a:t>Repent to Reconcile</a:t>
            </a:r>
          </a:p>
        </p:txBody>
      </p:sp>
      <p:sp>
        <p:nvSpPr>
          <p:cNvPr id="3" name="Content Placeholder 2">
            <a:extLst>
              <a:ext uri="{FF2B5EF4-FFF2-40B4-BE49-F238E27FC236}">
                <a16:creationId xmlns:a16="http://schemas.microsoft.com/office/drawing/2014/main" id="{23340067-836B-754A-F935-C27C46BE55EB}"/>
              </a:ext>
            </a:extLst>
          </p:cNvPr>
          <p:cNvSpPr>
            <a:spLocks noGrp="1"/>
          </p:cNvSpPr>
          <p:nvPr>
            <p:ph sz="quarter" idx="13"/>
          </p:nvPr>
        </p:nvSpPr>
        <p:spPr>
          <a:xfrm>
            <a:off x="167040" y="-1707464"/>
            <a:ext cx="7913434" cy="6037551"/>
          </a:xfrm>
        </p:spPr>
        <p:txBody>
          <a:bodyPr vert="horz" lIns="91440" tIns="45720" rIns="91440" bIns="45720" rtlCol="0" anchor="t">
            <a:noAutofit/>
          </a:bodyPr>
          <a:lstStyle/>
          <a:p>
            <a:pPr marL="0" indent="0">
              <a:lnSpc>
                <a:spcPct val="110000"/>
              </a:lnSpc>
              <a:buNone/>
            </a:pPr>
            <a:r>
              <a:rPr lang="en-US" sz="1900" b="1">
                <a:solidFill>
                  <a:srgbClr val="00B050"/>
                </a:solidFill>
                <a:highlight>
                  <a:srgbClr val="000000"/>
                </a:highlight>
              </a:rPr>
              <a:t>Resentment</a:t>
            </a:r>
            <a:r>
              <a:rPr lang="en-US" sz="1900"/>
              <a:t> is caused by a broken understanding of A relationship. </a:t>
            </a:r>
          </a:p>
          <a:p>
            <a:pPr marL="0" indent="0">
              <a:lnSpc>
                <a:spcPct val="110000"/>
              </a:lnSpc>
              <a:buNone/>
            </a:pPr>
            <a:r>
              <a:rPr lang="en-US" sz="1900" b="1">
                <a:solidFill>
                  <a:srgbClr val="FF0000"/>
                </a:solidFill>
                <a:highlight>
                  <a:srgbClr val="000000"/>
                </a:highlight>
              </a:rPr>
              <a:t>Persuasion </a:t>
            </a:r>
            <a:r>
              <a:rPr lang="en-US" sz="1900">
                <a:solidFill>
                  <a:srgbClr val="FF0000"/>
                </a:solidFill>
                <a:highlight>
                  <a:srgbClr val="000000"/>
                </a:highlight>
              </a:rPr>
              <a:t>– is the attempt to convince the other that your decision is the right!</a:t>
            </a:r>
          </a:p>
          <a:p>
            <a:pPr marL="0" indent="0">
              <a:lnSpc>
                <a:spcPct val="110000"/>
              </a:lnSpc>
              <a:buNone/>
            </a:pPr>
            <a:r>
              <a:rPr lang="en-US" sz="1900" b="1">
                <a:solidFill>
                  <a:srgbClr val="FF0000"/>
                </a:solidFill>
                <a:highlight>
                  <a:srgbClr val="000000"/>
                </a:highlight>
              </a:rPr>
              <a:t>Compelling</a:t>
            </a:r>
            <a:r>
              <a:rPr lang="en-US" sz="1900">
                <a:solidFill>
                  <a:srgbClr val="FF0000"/>
                </a:solidFill>
                <a:highlight>
                  <a:srgbClr val="000000"/>
                </a:highlight>
              </a:rPr>
              <a:t> – the forced Use of authority to make a decision.</a:t>
            </a:r>
          </a:p>
          <a:p>
            <a:pPr marL="0" indent="0">
              <a:lnSpc>
                <a:spcPct val="110000"/>
              </a:lnSpc>
              <a:buNone/>
            </a:pPr>
            <a:r>
              <a:rPr lang="en-US" sz="1900" b="1">
                <a:solidFill>
                  <a:srgbClr val="FF0000"/>
                </a:solidFill>
                <a:highlight>
                  <a:srgbClr val="000000"/>
                </a:highlight>
              </a:rPr>
              <a:t>Avoidance</a:t>
            </a:r>
            <a:r>
              <a:rPr lang="en-US" sz="1900">
                <a:solidFill>
                  <a:srgbClr val="FF0000"/>
                </a:solidFill>
                <a:highlight>
                  <a:srgbClr val="000000"/>
                </a:highlight>
              </a:rPr>
              <a:t> – when a person restrains from making a decision.  </a:t>
            </a:r>
          </a:p>
          <a:p>
            <a:pPr marL="0" indent="0">
              <a:lnSpc>
                <a:spcPct val="110000"/>
              </a:lnSpc>
              <a:buNone/>
            </a:pPr>
            <a:r>
              <a:rPr lang="en-US" sz="1900" b="1">
                <a:solidFill>
                  <a:srgbClr val="FF0000"/>
                </a:solidFill>
                <a:highlight>
                  <a:srgbClr val="000000"/>
                </a:highlight>
              </a:rPr>
              <a:t>Participating </a:t>
            </a:r>
            <a:r>
              <a:rPr lang="en-US" sz="1900">
                <a:solidFill>
                  <a:srgbClr val="FF0000"/>
                </a:solidFill>
                <a:highlight>
                  <a:srgbClr val="000000"/>
                </a:highlight>
              </a:rPr>
              <a:t>– when parties work together to make a decision. </a:t>
            </a:r>
          </a:p>
          <a:p>
            <a:pPr marL="0" indent="0">
              <a:lnSpc>
                <a:spcPct val="110000"/>
              </a:lnSpc>
              <a:buNone/>
            </a:pPr>
            <a:r>
              <a:rPr lang="en-US" sz="1900" b="1">
                <a:solidFill>
                  <a:srgbClr val="FF0000"/>
                </a:solidFill>
                <a:highlight>
                  <a:srgbClr val="000000"/>
                </a:highlight>
              </a:rPr>
              <a:t>Negotiating</a:t>
            </a:r>
            <a:r>
              <a:rPr lang="en-US" sz="1900">
                <a:solidFill>
                  <a:srgbClr val="FF0000"/>
                </a:solidFill>
                <a:highlight>
                  <a:srgbClr val="000000"/>
                </a:highlight>
              </a:rPr>
              <a:t> – bargaining to get the best/most from the decision.  </a:t>
            </a:r>
          </a:p>
          <a:p>
            <a:pPr marL="0" indent="0">
              <a:lnSpc>
                <a:spcPct val="110000"/>
              </a:lnSpc>
              <a:buNone/>
            </a:pPr>
            <a:r>
              <a:rPr lang="en-US" sz="1900" b="1">
                <a:solidFill>
                  <a:srgbClr val="FF0000"/>
                </a:solidFill>
                <a:highlight>
                  <a:srgbClr val="000000"/>
                </a:highlight>
              </a:rPr>
              <a:t>Supporting </a:t>
            </a:r>
            <a:r>
              <a:rPr lang="en-US" sz="1900">
                <a:solidFill>
                  <a:srgbClr val="FF0000"/>
                </a:solidFill>
                <a:highlight>
                  <a:srgbClr val="000000"/>
                </a:highlight>
              </a:rPr>
              <a:t>– you endorse/embrace the decision without responsibility. </a:t>
            </a:r>
          </a:p>
          <a:p>
            <a:pPr marL="0" indent="0">
              <a:lnSpc>
                <a:spcPct val="110000"/>
              </a:lnSpc>
              <a:buNone/>
            </a:pPr>
            <a:r>
              <a:rPr lang="en-US" sz="1900"/>
              <a:t>repentance is a change of heart and life regarding sin. </a:t>
            </a:r>
          </a:p>
          <a:p>
            <a:pPr marL="0" indent="0">
              <a:lnSpc>
                <a:spcPct val="110000"/>
              </a:lnSpc>
              <a:buNone/>
            </a:pPr>
            <a:r>
              <a:rPr lang="en-US" sz="1900"/>
              <a:t>Reconciliation is the restoration of a </a:t>
            </a:r>
            <a:r>
              <a:rPr lang="en-US" sz="1900" err="1"/>
              <a:t>relationshipj</a:t>
            </a:r>
            <a:r>
              <a:rPr lang="en-US" sz="1900"/>
              <a:t>, but change may cause disruptive conflicts.  </a:t>
            </a:r>
          </a:p>
          <a:p>
            <a:pPr marL="0" indent="0">
              <a:lnSpc>
                <a:spcPct val="110000"/>
              </a:lnSpc>
              <a:buNone/>
            </a:pPr>
            <a:r>
              <a:rPr lang="en-US" sz="1900"/>
              <a:t>Romans 12:18 If it be possible, as much as lieth in you, live peaceably with all men.</a:t>
            </a:r>
          </a:p>
        </p:txBody>
      </p:sp>
    </p:spTree>
    <p:extLst>
      <p:ext uri="{BB962C8B-B14F-4D97-AF65-F5344CB8AC3E}">
        <p14:creationId xmlns:p14="http://schemas.microsoft.com/office/powerpoint/2010/main" val="946428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Jacob Wrestles an Angel - Main Street UMC">
            <a:extLst>
              <a:ext uri="{FF2B5EF4-FFF2-40B4-BE49-F238E27FC236}">
                <a16:creationId xmlns:a16="http://schemas.microsoft.com/office/drawing/2014/main" id="{99D63247-E70F-19A3-D94D-F55C42EF37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23" r="20846"/>
          <a:stretch/>
        </p:blipFill>
        <p:spPr bwMode="auto">
          <a:xfrm>
            <a:off x="8157374" y="10"/>
            <a:ext cx="403462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3082">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2030A-DD5E-853B-E081-373D969833AD}"/>
              </a:ext>
            </a:extLst>
          </p:cNvPr>
          <p:cNvSpPr>
            <a:spLocks noGrp="1"/>
          </p:cNvSpPr>
          <p:nvPr>
            <p:ph type="title"/>
          </p:nvPr>
        </p:nvSpPr>
        <p:spPr>
          <a:xfrm>
            <a:off x="1109710" y="29005"/>
            <a:ext cx="6840938" cy="878143"/>
          </a:xfrm>
        </p:spPr>
        <p:txBody>
          <a:bodyPr>
            <a:normAutofit/>
          </a:bodyPr>
          <a:lstStyle/>
          <a:p>
            <a:r>
              <a:rPr lang="en-US"/>
              <a:t>Jacob receives God’s favor!</a:t>
            </a:r>
          </a:p>
        </p:txBody>
      </p:sp>
      <p:sp>
        <p:nvSpPr>
          <p:cNvPr id="3" name="Content Placeholder 2">
            <a:extLst>
              <a:ext uri="{FF2B5EF4-FFF2-40B4-BE49-F238E27FC236}">
                <a16:creationId xmlns:a16="http://schemas.microsoft.com/office/drawing/2014/main" id="{1D22027E-96F0-9CBB-A6EA-1AF60C7998BB}"/>
              </a:ext>
            </a:extLst>
          </p:cNvPr>
          <p:cNvSpPr>
            <a:spLocks noGrp="1"/>
          </p:cNvSpPr>
          <p:nvPr>
            <p:ph sz="quarter" idx="13"/>
          </p:nvPr>
        </p:nvSpPr>
        <p:spPr>
          <a:xfrm>
            <a:off x="133164" y="968998"/>
            <a:ext cx="7942897" cy="5859997"/>
          </a:xfrm>
        </p:spPr>
        <p:txBody>
          <a:bodyPr>
            <a:noAutofit/>
          </a:bodyPr>
          <a:lstStyle/>
          <a:p>
            <a:pPr marL="0" indent="0">
              <a:lnSpc>
                <a:spcPct val="110000"/>
              </a:lnSpc>
              <a:buNone/>
            </a:pPr>
            <a:r>
              <a:rPr lang="en-US" sz="1850" b="1" u="sng"/>
              <a:t>Recognize</a:t>
            </a:r>
            <a:r>
              <a:rPr lang="en-US" sz="1850" b="1"/>
              <a:t>.</a:t>
            </a:r>
            <a:r>
              <a:rPr lang="en-US" sz="1850"/>
              <a:t> The first step; recognize the conflict in an objective way. The goal, not to think of the person in a negative light, nor to wallow in self-pity, but to come to a clear understanding of the wrong that was done.  </a:t>
            </a:r>
            <a:r>
              <a:rPr lang="en-US" sz="1850" b="1">
                <a:solidFill>
                  <a:srgbClr val="FF0000"/>
                </a:solidFill>
                <a:highlight>
                  <a:srgbClr val="000000"/>
                </a:highlight>
              </a:rPr>
              <a:t>(prov. 28:13)</a:t>
            </a:r>
          </a:p>
          <a:p>
            <a:pPr marL="0" indent="0">
              <a:lnSpc>
                <a:spcPct val="110000"/>
              </a:lnSpc>
              <a:buNone/>
            </a:pPr>
            <a:r>
              <a:rPr lang="en-US" sz="1850" b="1" u="sng"/>
              <a:t>Empathize.</a:t>
            </a:r>
            <a:r>
              <a:rPr lang="en-US" sz="1850" u="sng"/>
              <a:t> </a:t>
            </a:r>
            <a:r>
              <a:rPr lang="en-US" sz="1850"/>
              <a:t>Next, try to understand the other person's point of view regarding why he or she hurt you, without minimizing or downplaying the wrong that was done</a:t>
            </a:r>
            <a:r>
              <a:rPr lang="en-US" sz="1850" b="1"/>
              <a:t>.</a:t>
            </a:r>
            <a:r>
              <a:rPr lang="en-US" sz="1850" b="1">
                <a:solidFill>
                  <a:srgbClr val="FF0000"/>
                </a:solidFill>
              </a:rPr>
              <a:t>  </a:t>
            </a:r>
            <a:r>
              <a:rPr lang="en-US" sz="1850" b="1">
                <a:solidFill>
                  <a:srgbClr val="FF0000"/>
                </a:solidFill>
                <a:highlight>
                  <a:srgbClr val="000000"/>
                </a:highlight>
              </a:rPr>
              <a:t>(Col. 3:12-13)</a:t>
            </a:r>
          </a:p>
          <a:p>
            <a:pPr marL="0" indent="0">
              <a:lnSpc>
                <a:spcPct val="110000"/>
              </a:lnSpc>
              <a:buNone/>
            </a:pPr>
            <a:r>
              <a:rPr lang="en-US" sz="1850" b="1" u="sng"/>
              <a:t>Repentance. </a:t>
            </a:r>
            <a:r>
              <a:rPr lang="en-US" sz="1850"/>
              <a:t>This step is about addressing your own shortcomings; Address the mistakes you have made. </a:t>
            </a:r>
            <a:r>
              <a:rPr lang="en-US" sz="1850" b="0" i="0">
                <a:solidFill>
                  <a:srgbClr val="000000"/>
                </a:solidFill>
                <a:effectLst/>
                <a:latin typeface="linotype-sabon"/>
              </a:rPr>
              <a:t>When we repent, we are acknowledging our need for God’s forgiveness and grac</a:t>
            </a:r>
            <a:r>
              <a:rPr lang="en-US" sz="1850" b="0" i="0">
                <a:effectLst/>
                <a:latin typeface="linotype-sabon"/>
              </a:rPr>
              <a:t>e</a:t>
            </a:r>
            <a:r>
              <a:rPr lang="en-US" sz="1850" b="1" i="0">
                <a:effectLst/>
                <a:latin typeface="linotype-sabon"/>
              </a:rPr>
              <a:t>. </a:t>
            </a:r>
            <a:r>
              <a:rPr lang="en-US" sz="1850" b="1" i="0">
                <a:solidFill>
                  <a:srgbClr val="FF0000"/>
                </a:solidFill>
                <a:effectLst/>
                <a:highlight>
                  <a:srgbClr val="000000"/>
                </a:highlight>
                <a:latin typeface="linotype-sabon"/>
              </a:rPr>
              <a:t>( 2 Chron. 7:14)</a:t>
            </a:r>
          </a:p>
          <a:p>
            <a:pPr marL="0" indent="0">
              <a:lnSpc>
                <a:spcPct val="110000"/>
              </a:lnSpc>
              <a:buNone/>
            </a:pPr>
            <a:r>
              <a:rPr lang="en-US" sz="1850" b="1" u="sng"/>
              <a:t>Commit. </a:t>
            </a:r>
            <a:r>
              <a:rPr lang="en-US" sz="1850"/>
              <a:t>Commit to change; return to God. Without true repentance, there is no forgiveness. </a:t>
            </a:r>
            <a:r>
              <a:rPr lang="en-US" sz="1850" b="1">
                <a:solidFill>
                  <a:srgbClr val="FF0000"/>
                </a:solidFill>
                <a:highlight>
                  <a:srgbClr val="000000"/>
                </a:highlight>
              </a:rPr>
              <a:t>(Romans 12:1-3)</a:t>
            </a:r>
          </a:p>
          <a:p>
            <a:pPr marL="0" indent="0">
              <a:lnSpc>
                <a:spcPct val="110000"/>
              </a:lnSpc>
              <a:buNone/>
            </a:pPr>
            <a:r>
              <a:rPr lang="en-US" sz="1850" b="1"/>
              <a:t>Press.  </a:t>
            </a:r>
            <a:r>
              <a:rPr lang="en-US" sz="1850"/>
              <a:t>Finally, Press on, hold on to your forgiveness. This step is tough because memories of the event will often recur.  </a:t>
            </a:r>
            <a:r>
              <a:rPr lang="en-US" sz="1850" b="1">
                <a:solidFill>
                  <a:srgbClr val="FF0000"/>
                </a:solidFill>
                <a:highlight>
                  <a:srgbClr val="000000"/>
                </a:highlight>
              </a:rPr>
              <a:t>(Phil. 3:14)</a:t>
            </a:r>
          </a:p>
        </p:txBody>
      </p:sp>
    </p:spTree>
    <p:extLst>
      <p:ext uri="{BB962C8B-B14F-4D97-AF65-F5344CB8AC3E}">
        <p14:creationId xmlns:p14="http://schemas.microsoft.com/office/powerpoint/2010/main" val="743122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raising her hands up&#10;&#10;Description automatically generated with low confidence">
            <a:extLst>
              <a:ext uri="{FF2B5EF4-FFF2-40B4-BE49-F238E27FC236}">
                <a16:creationId xmlns:a16="http://schemas.microsoft.com/office/drawing/2014/main" id="{F0B37927-B56D-5C84-5E57-143AD0A6440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616" r="41114" b="-1"/>
          <a:stretch/>
        </p:blipFill>
        <p:spPr>
          <a:xfrm>
            <a:off x="8157374" y="10"/>
            <a:ext cx="4034626" cy="6857990"/>
          </a:xfrm>
          <a:prstGeom prst="rect">
            <a:avLst/>
          </a:prstGeom>
        </p:spPr>
      </p:pic>
      <p:pic>
        <p:nvPicPr>
          <p:cNvPr id="17" name="Picture 16">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EBC511-F1BA-7268-4BE6-05334C8CE45A}"/>
              </a:ext>
            </a:extLst>
          </p:cNvPr>
          <p:cNvSpPr>
            <a:spLocks noGrp="1"/>
          </p:cNvSpPr>
          <p:nvPr>
            <p:ph type="title"/>
          </p:nvPr>
        </p:nvSpPr>
        <p:spPr>
          <a:xfrm>
            <a:off x="913776" y="618517"/>
            <a:ext cx="6672886" cy="1596177"/>
          </a:xfrm>
        </p:spPr>
        <p:txBody>
          <a:bodyPr>
            <a:normAutofit/>
          </a:bodyPr>
          <a:lstStyle/>
          <a:p>
            <a:r>
              <a:rPr lang="en-US" sz="3800"/>
              <a:t>Let’s pray for Forgiveness</a:t>
            </a:r>
          </a:p>
        </p:txBody>
      </p:sp>
      <p:sp>
        <p:nvSpPr>
          <p:cNvPr id="3" name="Content Placeholder 2">
            <a:extLst>
              <a:ext uri="{FF2B5EF4-FFF2-40B4-BE49-F238E27FC236}">
                <a16:creationId xmlns:a16="http://schemas.microsoft.com/office/drawing/2014/main" id="{1C52640C-A743-C30E-8B90-51C19F26657F}"/>
              </a:ext>
            </a:extLst>
          </p:cNvPr>
          <p:cNvSpPr>
            <a:spLocks noGrp="1"/>
          </p:cNvSpPr>
          <p:nvPr>
            <p:ph sz="quarter" idx="13"/>
          </p:nvPr>
        </p:nvSpPr>
        <p:spPr>
          <a:xfrm>
            <a:off x="188991" y="1719524"/>
            <a:ext cx="7444618" cy="4122485"/>
          </a:xfrm>
        </p:spPr>
        <p:txBody>
          <a:bodyPr>
            <a:normAutofit/>
          </a:bodyPr>
          <a:lstStyle/>
          <a:p>
            <a:pPr marL="0" indent="0">
              <a:buNone/>
            </a:pPr>
            <a:r>
              <a:rPr lang="en-US" sz="2200"/>
              <a:t>Prayer is the vehicle by which you are meant to commune with God. It is the medium through which your spirit is intended to affect and be affected by the will and purpose of the divine creator. </a:t>
            </a:r>
          </a:p>
          <a:p>
            <a:pPr marL="0" indent="0" algn="ctr">
              <a:buNone/>
            </a:pPr>
            <a:r>
              <a:rPr lang="en-US" sz="2200" b="1">
                <a:solidFill>
                  <a:srgbClr val="FF0000"/>
                </a:solidFill>
                <a:highlight>
                  <a:srgbClr val="000000"/>
                </a:highlight>
              </a:rPr>
              <a:t>Romans 11:29</a:t>
            </a:r>
          </a:p>
          <a:p>
            <a:pPr marL="0" indent="0" algn="ctr">
              <a:buNone/>
            </a:pPr>
            <a:r>
              <a:rPr lang="en-US" sz="2200" b="1">
                <a:solidFill>
                  <a:srgbClr val="FF0000"/>
                </a:solidFill>
                <a:highlight>
                  <a:srgbClr val="000000"/>
                </a:highlight>
              </a:rPr>
              <a:t> For the gifts and calling of God are without repentance.</a:t>
            </a:r>
          </a:p>
        </p:txBody>
      </p:sp>
    </p:spTree>
    <p:extLst>
      <p:ext uri="{BB962C8B-B14F-4D97-AF65-F5344CB8AC3E}">
        <p14:creationId xmlns:p14="http://schemas.microsoft.com/office/powerpoint/2010/main" val="777752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D00CB0FA-BF99-1C9B-14A4-EDF97EB14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059"/>
            <a:ext cx="12395198" cy="6972300"/>
          </a:xfrm>
          <a:prstGeom prst="rect">
            <a:avLst/>
          </a:prstGeom>
        </p:spPr>
      </p:pic>
      <p:pic>
        <p:nvPicPr>
          <p:cNvPr id="2"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A1BD4FFA-8EB1-EED9-4A1A-2F6AB305C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96" y="413729"/>
            <a:ext cx="8046781" cy="5287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CF2C4-1229-393A-0190-19F0DE839447}"/>
              </a:ext>
            </a:extLst>
          </p:cNvPr>
          <p:cNvSpPr txBox="1"/>
          <p:nvPr/>
        </p:nvSpPr>
        <p:spPr>
          <a:xfrm>
            <a:off x="5159815" y="5970658"/>
            <a:ext cx="5850256" cy="400110"/>
          </a:xfrm>
          <a:prstGeom prst="rect">
            <a:avLst/>
          </a:prstGeom>
          <a:noFill/>
        </p:spPr>
        <p:txBody>
          <a:bodyPr wrap="none" rtlCol="0">
            <a:spAutoFit/>
          </a:bodyPr>
          <a:lstStyle/>
          <a:p>
            <a:r>
              <a:rPr lang="en-US" sz="2000" b="1">
                <a:solidFill>
                  <a:schemeClr val="bg1"/>
                </a:solidFill>
              </a:rPr>
              <a:t>Doors of the church are open: “REID TEMPLE CARES”</a:t>
            </a:r>
          </a:p>
        </p:txBody>
      </p:sp>
    </p:spTree>
    <p:extLst>
      <p:ext uri="{BB962C8B-B14F-4D97-AF65-F5344CB8AC3E}">
        <p14:creationId xmlns:p14="http://schemas.microsoft.com/office/powerpoint/2010/main" val="3758795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D00CB0FA-BF99-1C9B-14A4-EDF97EB14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150"/>
            <a:ext cx="12395198" cy="6972300"/>
          </a:xfrm>
          <a:prstGeom prst="rect">
            <a:avLst/>
          </a:prstGeom>
        </p:spPr>
      </p:pic>
      <p:pic>
        <p:nvPicPr>
          <p:cNvPr id="2" name="Picture 6" descr="https://pciprdprodfmssa.blob.core.windows.net/fms/1c42292f-c552-44c2-afd7-d83021ea5632/giving_header.png">
            <a:extLst>
              <a:ext uri="{FF2B5EF4-FFF2-40B4-BE49-F238E27FC236}">
                <a16:creationId xmlns:a16="http://schemas.microsoft.com/office/drawing/2014/main" id="{CBD37675-37EF-CEBE-EB0A-FAD830862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942597"/>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65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8AF87-0AC1-47E5-9528-D9AB8AF1E7DE}"/>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1391265" y="2265184"/>
            <a:ext cx="9144000" cy="2447925"/>
          </a:xfrm>
        </p:spPr>
      </p:pic>
    </p:spTree>
    <p:extLst>
      <p:ext uri="{BB962C8B-B14F-4D97-AF65-F5344CB8AC3E}">
        <p14:creationId xmlns:p14="http://schemas.microsoft.com/office/powerpoint/2010/main" val="180059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F6EB0BEB-E9E7-23F5-4E3E-634A2B8BC2CF}"/>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35441" y="0"/>
            <a:ext cx="12192000" cy="6858000"/>
          </a:xfrm>
          <a:prstGeom prst="rect">
            <a:avLst/>
          </a:prstGeom>
        </p:spPr>
      </p:pic>
      <p:sp>
        <p:nvSpPr>
          <p:cNvPr id="4" name="TextBox 3">
            <a:extLst>
              <a:ext uri="{FF2B5EF4-FFF2-40B4-BE49-F238E27FC236}">
                <a16:creationId xmlns:a16="http://schemas.microsoft.com/office/drawing/2014/main" id="{08008CDE-2CE5-D483-352F-3ACE7D53B77B}"/>
              </a:ext>
            </a:extLst>
          </p:cNvPr>
          <p:cNvSpPr txBox="1"/>
          <p:nvPr/>
        </p:nvSpPr>
        <p:spPr>
          <a:xfrm>
            <a:off x="35441" y="329058"/>
            <a:ext cx="12028968" cy="707886"/>
          </a:xfrm>
          <a:prstGeom prst="rect">
            <a:avLst/>
          </a:prstGeom>
          <a:noFill/>
        </p:spPr>
        <p:txBody>
          <a:bodyPr wrap="square" rtlCol="0">
            <a:spAutoFit/>
          </a:bodyPr>
          <a:lstStyle/>
          <a:p>
            <a:pPr algn="ctr"/>
            <a:r>
              <a:rPr lang="en-US" sz="4000" b="1">
                <a:solidFill>
                  <a:schemeClr val="bg1"/>
                </a:solidFill>
                <a:latin typeface="Avenir Next LT Pro" panose="020B0504020202020204" pitchFamily="34" charset="0"/>
              </a:rPr>
              <a:t>The Vision </a:t>
            </a:r>
          </a:p>
        </p:txBody>
      </p:sp>
      <p:sp>
        <p:nvSpPr>
          <p:cNvPr id="7" name="TextBox 6">
            <a:extLst>
              <a:ext uri="{FF2B5EF4-FFF2-40B4-BE49-F238E27FC236}">
                <a16:creationId xmlns:a16="http://schemas.microsoft.com/office/drawing/2014/main" id="{21CDAB16-2120-BCC8-C198-EEB8218379AD}"/>
              </a:ext>
            </a:extLst>
          </p:cNvPr>
          <p:cNvSpPr txBox="1"/>
          <p:nvPr/>
        </p:nvSpPr>
        <p:spPr>
          <a:xfrm>
            <a:off x="507115" y="1486819"/>
            <a:ext cx="6698947" cy="3046988"/>
          </a:xfrm>
          <a:prstGeom prst="rect">
            <a:avLst/>
          </a:prstGeom>
          <a:noFill/>
        </p:spPr>
        <p:txBody>
          <a:bodyPr wrap="square" rtlCol="0">
            <a:spAutoFit/>
          </a:bodyPr>
          <a:lstStyle/>
          <a:p>
            <a:r>
              <a:rPr lang="en-US" sz="3200">
                <a:solidFill>
                  <a:schemeClr val="bg1"/>
                </a:solidFill>
              </a:rPr>
              <a:t>Reid Temple AME Church is “Building the Beloved Community” by becoming a Bible Believing, Christ-centered, Family – Integrated, Multigenerational, Culturally aware church, spreading the gospel of Jesus Christ.  </a:t>
            </a:r>
          </a:p>
        </p:txBody>
      </p:sp>
      <p:pic>
        <p:nvPicPr>
          <p:cNvPr id="3" name="Picture 2" descr="A picture containing art&#10;&#10;Description automatically generated with medium confidence">
            <a:extLst>
              <a:ext uri="{FF2B5EF4-FFF2-40B4-BE49-F238E27FC236}">
                <a16:creationId xmlns:a16="http://schemas.microsoft.com/office/drawing/2014/main" id="{B34FE215-E002-412D-5DF5-7EEAEB47FCBF}"/>
              </a:ext>
            </a:extLst>
          </p:cNvPr>
          <p:cNvPicPr>
            <a:picLocks noChangeAspect="1"/>
          </p:cNvPicPr>
          <p:nvPr/>
        </p:nvPicPr>
        <p:blipFill rotWithShape="1">
          <a:blip r:embed="rId3">
            <a:extLst>
              <a:ext uri="{28A0092B-C50C-407E-A947-70E740481C1C}">
                <a14:useLocalDpi xmlns:a14="http://schemas.microsoft.com/office/drawing/2010/main" val="0"/>
              </a:ext>
            </a:extLst>
          </a:blip>
          <a:srcRect l="50729" t="212" r="6533" b="-212"/>
          <a:stretch/>
        </p:blipFill>
        <p:spPr>
          <a:xfrm>
            <a:off x="6942665" y="778933"/>
            <a:ext cx="4342925" cy="5715965"/>
          </a:xfrm>
          <a:prstGeom prst="rect">
            <a:avLst/>
          </a:prstGeom>
        </p:spPr>
      </p:pic>
    </p:spTree>
    <p:extLst>
      <p:ext uri="{BB962C8B-B14F-4D97-AF65-F5344CB8AC3E}">
        <p14:creationId xmlns:p14="http://schemas.microsoft.com/office/powerpoint/2010/main" val="4235766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D0233979-4D80-A7F9-469B-D37F89C8F2AB}"/>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7788DCE-480C-7C0C-8D8B-3E132068CBBD}"/>
              </a:ext>
            </a:extLst>
          </p:cNvPr>
          <p:cNvSpPr txBox="1"/>
          <p:nvPr/>
        </p:nvSpPr>
        <p:spPr>
          <a:xfrm>
            <a:off x="4068198" y="684211"/>
            <a:ext cx="6605517" cy="2831544"/>
          </a:xfrm>
          <a:prstGeom prst="rect">
            <a:avLst/>
          </a:prstGeom>
          <a:noFill/>
        </p:spPr>
        <p:txBody>
          <a:bodyPr wrap="square" rtlCol="0">
            <a:spAutoFit/>
          </a:bodyPr>
          <a:lstStyle/>
          <a:p>
            <a:pPr marL="457200" indent="-457200">
              <a:buFont typeface="Arial" panose="020B0604020202020204" pitchFamily="34" charset="0"/>
              <a:buChar char="•"/>
            </a:pPr>
            <a:r>
              <a:rPr lang="en-US" sz="3200">
                <a:solidFill>
                  <a:schemeClr val="bg1"/>
                </a:solidFill>
              </a:rPr>
              <a:t>Faith in GOD</a:t>
            </a:r>
          </a:p>
          <a:p>
            <a:pPr marL="457200" indent="-457200">
              <a:buFont typeface="Arial" panose="020B0604020202020204" pitchFamily="34" charset="0"/>
              <a:buChar char="•"/>
            </a:pPr>
            <a:r>
              <a:rPr lang="en-US" sz="3200">
                <a:solidFill>
                  <a:schemeClr val="bg1"/>
                </a:solidFill>
              </a:rPr>
              <a:t>Integrity, Trust and Ethical Behavior</a:t>
            </a:r>
          </a:p>
          <a:p>
            <a:pPr marL="457200" indent="-457200">
              <a:buFont typeface="Arial" panose="020B0604020202020204" pitchFamily="34" charset="0"/>
              <a:buChar char="•"/>
            </a:pPr>
            <a:r>
              <a:rPr lang="en-US" sz="3200">
                <a:solidFill>
                  <a:schemeClr val="bg1"/>
                </a:solidFill>
              </a:rPr>
              <a:t>Empowering people </a:t>
            </a:r>
          </a:p>
          <a:p>
            <a:pPr marL="457200" indent="-457200">
              <a:buFont typeface="Arial" panose="020B0604020202020204" pitchFamily="34" charset="0"/>
              <a:buChar char="•"/>
            </a:pPr>
            <a:r>
              <a:rPr lang="en-US" sz="3200">
                <a:solidFill>
                  <a:schemeClr val="bg1"/>
                </a:solidFill>
              </a:rPr>
              <a:t>Excellence and Innovation </a:t>
            </a:r>
          </a:p>
          <a:p>
            <a:pPr marL="457200" indent="-457200">
              <a:buFont typeface="Arial" panose="020B0604020202020204" pitchFamily="34" charset="0"/>
              <a:buChar char="•"/>
            </a:pPr>
            <a:r>
              <a:rPr lang="en-US" sz="3200">
                <a:solidFill>
                  <a:schemeClr val="bg1"/>
                </a:solidFill>
              </a:rPr>
              <a:t>Christ –centered Leadership</a:t>
            </a:r>
            <a:r>
              <a:rPr lang="en-US" sz="3200"/>
              <a:t>  </a:t>
            </a:r>
          </a:p>
          <a:p>
            <a:endParaRPr lang="en-US"/>
          </a:p>
        </p:txBody>
      </p:sp>
      <p:pic>
        <p:nvPicPr>
          <p:cNvPr id="3" name="Picture 2" descr="A group of people in a church&#10;&#10;Description automatically generated with medium confidence">
            <a:extLst>
              <a:ext uri="{FF2B5EF4-FFF2-40B4-BE49-F238E27FC236}">
                <a16:creationId xmlns:a16="http://schemas.microsoft.com/office/drawing/2014/main" id="{8443ABFE-5930-6058-F0A5-682ACC933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43" y="2926453"/>
            <a:ext cx="8179981" cy="3161222"/>
          </a:xfrm>
          <a:prstGeom prst="rect">
            <a:avLst/>
          </a:prstGeom>
        </p:spPr>
      </p:pic>
      <p:sp>
        <p:nvSpPr>
          <p:cNvPr id="7" name="TextBox 6">
            <a:extLst>
              <a:ext uri="{FF2B5EF4-FFF2-40B4-BE49-F238E27FC236}">
                <a16:creationId xmlns:a16="http://schemas.microsoft.com/office/drawing/2014/main" id="{B95D5D02-4BF3-6A34-0D0D-630BFFB168D6}"/>
              </a:ext>
            </a:extLst>
          </p:cNvPr>
          <p:cNvSpPr txBox="1"/>
          <p:nvPr/>
        </p:nvSpPr>
        <p:spPr>
          <a:xfrm>
            <a:off x="0" y="113485"/>
            <a:ext cx="12192000" cy="707886"/>
          </a:xfrm>
          <a:prstGeom prst="rect">
            <a:avLst/>
          </a:prstGeom>
          <a:noFill/>
        </p:spPr>
        <p:txBody>
          <a:bodyPr wrap="square">
            <a:spAutoFit/>
          </a:bodyPr>
          <a:lstStyle/>
          <a:p>
            <a:pPr algn="ctr"/>
            <a:r>
              <a:rPr lang="en-US" sz="4000" b="1">
                <a:solidFill>
                  <a:schemeClr val="bg1"/>
                </a:solidFill>
                <a:latin typeface="Avenir Next LT Pro" panose="020B0504020202020204" pitchFamily="34" charset="0"/>
              </a:rPr>
              <a:t>Our Core Values</a:t>
            </a:r>
          </a:p>
        </p:txBody>
      </p:sp>
    </p:spTree>
    <p:extLst>
      <p:ext uri="{BB962C8B-B14F-4D97-AF65-F5344CB8AC3E}">
        <p14:creationId xmlns:p14="http://schemas.microsoft.com/office/powerpoint/2010/main" val="389208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F6EB0BEB-E9E7-23F5-4E3E-634A2B8BC2CF}"/>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person, screenshot, art&#10;&#10;Description automatically generated">
            <a:extLst>
              <a:ext uri="{FF2B5EF4-FFF2-40B4-BE49-F238E27FC236}">
                <a16:creationId xmlns:a16="http://schemas.microsoft.com/office/drawing/2014/main" id="{D51A660F-047B-D7C1-7036-335DCAF60526}"/>
              </a:ext>
            </a:extLst>
          </p:cNvPr>
          <p:cNvPicPr>
            <a:picLocks noChangeAspect="1"/>
          </p:cNvPicPr>
          <p:nvPr/>
        </p:nvPicPr>
        <p:blipFill rotWithShape="1">
          <a:blip r:embed="rId3">
            <a:extLst>
              <a:ext uri="{28A0092B-C50C-407E-A947-70E740481C1C}">
                <a14:useLocalDpi xmlns:a14="http://schemas.microsoft.com/office/drawing/2010/main" val="0"/>
              </a:ext>
            </a:extLst>
          </a:blip>
          <a:srcRect l="7141" r="38533"/>
          <a:stretch/>
        </p:blipFill>
        <p:spPr>
          <a:xfrm>
            <a:off x="486262" y="-158143"/>
            <a:ext cx="5577111" cy="5774693"/>
          </a:xfrm>
          <a:prstGeom prst="rect">
            <a:avLst/>
          </a:prstGeom>
        </p:spPr>
      </p:pic>
      <p:sp>
        <p:nvSpPr>
          <p:cNvPr id="8" name="TextBox 7">
            <a:extLst>
              <a:ext uri="{FF2B5EF4-FFF2-40B4-BE49-F238E27FC236}">
                <a16:creationId xmlns:a16="http://schemas.microsoft.com/office/drawing/2014/main" id="{EB7766D2-2C7D-C53A-46C4-A86212504323}"/>
              </a:ext>
            </a:extLst>
          </p:cNvPr>
          <p:cNvSpPr txBox="1"/>
          <p:nvPr/>
        </p:nvSpPr>
        <p:spPr>
          <a:xfrm>
            <a:off x="5921593" y="1373427"/>
            <a:ext cx="5808180" cy="4691387"/>
          </a:xfrm>
          <a:prstGeom prst="rect">
            <a:avLst/>
          </a:prstGeom>
        </p:spPr>
        <p:txBody>
          <a:bodyPr vert="horz" lIns="91440" tIns="45720" rIns="91440" bIns="45720" rtlCol="0">
            <a:noAutofit/>
          </a:bodyPr>
          <a:lstStyle/>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a:ln>
                  <a:noFill/>
                </a:ln>
                <a:solidFill>
                  <a:srgbClr val="FFFFFF"/>
                </a:solidFill>
                <a:effectLst/>
                <a:uLnTx/>
                <a:uFillTx/>
                <a:latin typeface="Calibri" panose="020F0502020204030204"/>
                <a:ea typeface="+mn-ea"/>
                <a:cs typeface="+mn-cs"/>
              </a:rPr>
              <a:t>Membership Growth</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a:ln>
                  <a:noFill/>
                </a:ln>
                <a:solidFill>
                  <a:srgbClr val="FFFFFF"/>
                </a:solidFill>
                <a:effectLst/>
                <a:uLnTx/>
                <a:uFillTx/>
                <a:latin typeface="Calibri" panose="020F0502020204030204"/>
                <a:ea typeface="+mn-ea"/>
                <a:cs typeface="+mn-cs"/>
              </a:rPr>
              <a:t>Debt Free for Thee </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a:ln>
                  <a:noFill/>
                </a:ln>
                <a:solidFill>
                  <a:srgbClr val="FFFFFF"/>
                </a:solidFill>
                <a:effectLst/>
                <a:uLnTx/>
                <a:uFillTx/>
                <a:latin typeface="Calibri" panose="020F0502020204030204"/>
                <a:ea typeface="+mn-ea"/>
                <a:cs typeface="+mn-cs"/>
              </a:rPr>
              <a:t>Motivated and Skilled Staff &amp; Volunteers</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a:ln>
                  <a:noFill/>
                </a:ln>
                <a:solidFill>
                  <a:srgbClr val="FFFFFF"/>
                </a:solidFill>
                <a:effectLst/>
                <a:uLnTx/>
                <a:uFillTx/>
                <a:latin typeface="Calibri" panose="020F0502020204030204"/>
                <a:ea typeface="+mn-ea"/>
                <a:cs typeface="+mn-cs"/>
              </a:rPr>
              <a:t>Community Commitment </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a:ln>
                  <a:noFill/>
                </a:ln>
                <a:solidFill>
                  <a:srgbClr val="FFFFFF"/>
                </a:solidFill>
                <a:effectLst/>
                <a:uLnTx/>
                <a:uFillTx/>
                <a:latin typeface="Calibri" panose="020F0502020204030204"/>
                <a:ea typeface="+mn-ea"/>
                <a:cs typeface="+mn-cs"/>
              </a:rPr>
              <a:t>New Demographic &amp; Market Penetration</a:t>
            </a:r>
          </a:p>
        </p:txBody>
      </p:sp>
      <p:sp>
        <p:nvSpPr>
          <p:cNvPr id="10" name="TextBox 9">
            <a:extLst>
              <a:ext uri="{FF2B5EF4-FFF2-40B4-BE49-F238E27FC236}">
                <a16:creationId xmlns:a16="http://schemas.microsoft.com/office/drawing/2014/main" id="{0A38D3D8-5732-0D48-00CE-C1C2C6B3C7DF}"/>
              </a:ext>
            </a:extLst>
          </p:cNvPr>
          <p:cNvSpPr txBox="1"/>
          <p:nvPr/>
        </p:nvSpPr>
        <p:spPr>
          <a:xfrm>
            <a:off x="-35441" y="370837"/>
            <a:ext cx="12192000" cy="6463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venir Next LT Pro" panose="020B0504020202020204" pitchFamily="34" charset="0"/>
                <a:cs typeface="Aharoni" panose="02010803020104030203" pitchFamily="2" charset="-79"/>
              </a:rPr>
              <a:t>Our Strategic Goals </a:t>
            </a:r>
          </a:p>
        </p:txBody>
      </p:sp>
    </p:spTree>
    <p:extLst>
      <p:ext uri="{BB962C8B-B14F-4D97-AF65-F5344CB8AC3E}">
        <p14:creationId xmlns:p14="http://schemas.microsoft.com/office/powerpoint/2010/main" val="3131017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1A7F54AC-20A8-D325-A592-16DF2B5E6F58}"/>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749479E-9AA3-3615-D47E-9F1960F6396A}"/>
              </a:ext>
            </a:extLst>
          </p:cNvPr>
          <p:cNvSpPr txBox="1"/>
          <p:nvPr/>
        </p:nvSpPr>
        <p:spPr>
          <a:xfrm>
            <a:off x="2125211" y="278162"/>
            <a:ext cx="9138211" cy="6463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venir Next LT Pro" panose="020B0504020202020204" pitchFamily="34" charset="0"/>
                <a:cs typeface="Aharoni" panose="02010803020104030203" pitchFamily="2" charset="-79"/>
              </a:rPr>
              <a:t>Overall Goals for 2023 -2024</a:t>
            </a:r>
          </a:p>
        </p:txBody>
      </p:sp>
      <p:sp>
        <p:nvSpPr>
          <p:cNvPr id="7" name="TextBox 6">
            <a:extLst>
              <a:ext uri="{FF2B5EF4-FFF2-40B4-BE49-F238E27FC236}">
                <a16:creationId xmlns:a16="http://schemas.microsoft.com/office/drawing/2014/main" id="{518D00B0-CAEE-C016-6A05-B39D9B50458E}"/>
              </a:ext>
            </a:extLst>
          </p:cNvPr>
          <p:cNvSpPr txBox="1"/>
          <p:nvPr/>
        </p:nvSpPr>
        <p:spPr>
          <a:xfrm>
            <a:off x="431115" y="1501951"/>
            <a:ext cx="9005493" cy="3302443"/>
          </a:xfrm>
          <a:prstGeom prst="rect">
            <a:avLst/>
          </a:prstGeom>
          <a:noFill/>
        </p:spPr>
        <p:txBody>
          <a:bodyPr wrap="square">
            <a:spAutoFit/>
          </a:bodyPr>
          <a:lstStyle/>
          <a:p>
            <a:pPr marL="457200" indent="-228600">
              <a:lnSpc>
                <a:spcPct val="90000"/>
              </a:lnSpc>
              <a:spcAft>
                <a:spcPts val="600"/>
              </a:spcAft>
              <a:buFont typeface="Arial" panose="020B0604020202020204" pitchFamily="34" charset="0"/>
              <a:buChar char="•"/>
            </a:pPr>
            <a:r>
              <a:rPr lang="en-US" sz="3400">
                <a:solidFill>
                  <a:srgbClr val="FFFFFF"/>
                </a:solidFill>
              </a:rPr>
              <a:t>Increase attendance to Bible Study </a:t>
            </a:r>
          </a:p>
          <a:p>
            <a:pPr marL="457200" indent="-228600">
              <a:lnSpc>
                <a:spcPct val="90000"/>
              </a:lnSpc>
              <a:spcAft>
                <a:spcPts val="600"/>
              </a:spcAft>
              <a:buFont typeface="Arial" panose="020B0604020202020204" pitchFamily="34" charset="0"/>
              <a:buChar char="•"/>
            </a:pPr>
            <a:r>
              <a:rPr lang="en-US" sz="3400">
                <a:solidFill>
                  <a:srgbClr val="FFFFFF"/>
                </a:solidFill>
              </a:rPr>
              <a:t>Increase baptisms</a:t>
            </a:r>
          </a:p>
          <a:p>
            <a:pPr marL="457200" indent="-228600">
              <a:lnSpc>
                <a:spcPct val="90000"/>
              </a:lnSpc>
              <a:spcAft>
                <a:spcPts val="600"/>
              </a:spcAft>
              <a:buFont typeface="Arial" panose="020B0604020202020204" pitchFamily="34" charset="0"/>
              <a:buChar char="•"/>
            </a:pPr>
            <a:r>
              <a:rPr lang="en-US" sz="3400">
                <a:solidFill>
                  <a:srgbClr val="FFFFFF"/>
                </a:solidFill>
              </a:rPr>
              <a:t>Increase the number of tithers</a:t>
            </a:r>
          </a:p>
          <a:p>
            <a:pPr marL="457200" indent="-228600">
              <a:lnSpc>
                <a:spcPct val="90000"/>
              </a:lnSpc>
              <a:spcAft>
                <a:spcPts val="600"/>
              </a:spcAft>
              <a:buFont typeface="Arial" panose="020B0604020202020204" pitchFamily="34" charset="0"/>
              <a:buChar char="•"/>
            </a:pPr>
            <a:r>
              <a:rPr lang="en-US" sz="3400">
                <a:solidFill>
                  <a:srgbClr val="FFFFFF"/>
                </a:solidFill>
              </a:rPr>
              <a:t>Increase the number of Disciples </a:t>
            </a:r>
          </a:p>
          <a:p>
            <a:pPr marL="457200" indent="-228600">
              <a:lnSpc>
                <a:spcPct val="90000"/>
              </a:lnSpc>
              <a:spcAft>
                <a:spcPts val="600"/>
              </a:spcAft>
              <a:buFont typeface="Arial" panose="020B0604020202020204" pitchFamily="34" charset="0"/>
              <a:buChar char="•"/>
            </a:pPr>
            <a:r>
              <a:rPr lang="en-US" sz="3400">
                <a:solidFill>
                  <a:srgbClr val="FFFFFF"/>
                </a:solidFill>
              </a:rPr>
              <a:t>Increase the number of servant leaders</a:t>
            </a:r>
          </a:p>
          <a:p>
            <a:pPr marL="457200" indent="-228600">
              <a:lnSpc>
                <a:spcPct val="90000"/>
              </a:lnSpc>
              <a:spcAft>
                <a:spcPts val="600"/>
              </a:spcAft>
              <a:buFont typeface="Arial" panose="020B0604020202020204" pitchFamily="34" charset="0"/>
              <a:buChar char="•"/>
            </a:pPr>
            <a:r>
              <a:rPr lang="en-US" sz="3400">
                <a:solidFill>
                  <a:srgbClr val="FFFFFF"/>
                </a:solidFill>
              </a:rPr>
              <a:t>Increase member and community engagement</a:t>
            </a:r>
          </a:p>
        </p:txBody>
      </p:sp>
      <p:pic>
        <p:nvPicPr>
          <p:cNvPr id="4" name="Picture 3" descr="A blue line drawing of a clipboard with a dart board and a dart arrow&#10;&#10;Description automatically generated with low confidence">
            <a:extLst>
              <a:ext uri="{FF2B5EF4-FFF2-40B4-BE49-F238E27FC236}">
                <a16:creationId xmlns:a16="http://schemas.microsoft.com/office/drawing/2014/main" id="{B065E243-84FD-081E-B2CD-81CAC5E05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826" y="601327"/>
            <a:ext cx="3932885" cy="3802955"/>
          </a:xfrm>
          <a:prstGeom prst="rect">
            <a:avLst/>
          </a:prstGeom>
        </p:spPr>
      </p:pic>
    </p:spTree>
    <p:extLst>
      <p:ext uri="{BB962C8B-B14F-4D97-AF65-F5344CB8AC3E}">
        <p14:creationId xmlns:p14="http://schemas.microsoft.com/office/powerpoint/2010/main" val="154440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2368-BA01-4B3B-829B-6118D1B8A82B}"/>
              </a:ext>
            </a:extLst>
          </p:cNvPr>
          <p:cNvSpPr>
            <a:spLocks noGrp="1"/>
          </p:cNvSpPr>
          <p:nvPr>
            <p:ph type="ctrTitle"/>
          </p:nvPr>
        </p:nvSpPr>
        <p:spPr/>
        <p:txBody>
          <a:bodyPr>
            <a:normAutofit/>
          </a:bodyPr>
          <a:lstStyle/>
          <a:p>
            <a:r>
              <a:rPr lang="en-US"/>
              <a:t>Forgiveness Leads to God’s Favor: </a:t>
            </a:r>
            <a:br>
              <a:rPr lang="en-US"/>
            </a:br>
            <a:r>
              <a:rPr lang="en-US"/>
              <a:t>Going higher in forgiveness</a:t>
            </a:r>
          </a:p>
        </p:txBody>
      </p:sp>
      <p:sp>
        <p:nvSpPr>
          <p:cNvPr id="3" name="Subtitle 2">
            <a:extLst>
              <a:ext uri="{FF2B5EF4-FFF2-40B4-BE49-F238E27FC236}">
                <a16:creationId xmlns:a16="http://schemas.microsoft.com/office/drawing/2014/main" id="{4FBE163F-2CFF-4D5E-9A2B-38F37B312999}"/>
              </a:ext>
            </a:extLst>
          </p:cNvPr>
          <p:cNvSpPr>
            <a:spLocks noGrp="1"/>
          </p:cNvSpPr>
          <p:nvPr>
            <p:ph type="subTitle" idx="1"/>
          </p:nvPr>
        </p:nvSpPr>
        <p:spPr/>
        <p:txBody>
          <a:bodyPr>
            <a:normAutofit/>
          </a:bodyPr>
          <a:lstStyle/>
          <a:p>
            <a:r>
              <a:rPr lang="en-US"/>
              <a:t>Dr. Mark E. Whitlock, Jr. </a:t>
            </a:r>
          </a:p>
          <a:p>
            <a:r>
              <a:rPr lang="en-US"/>
              <a:t>Reid Temple AME church</a:t>
            </a:r>
          </a:p>
        </p:txBody>
      </p:sp>
    </p:spTree>
    <p:extLst>
      <p:ext uri="{BB962C8B-B14F-4D97-AF65-F5344CB8AC3E}">
        <p14:creationId xmlns:p14="http://schemas.microsoft.com/office/powerpoint/2010/main" val="1093348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F263-9BDF-4574-ADF8-A5DD3AA18B36}"/>
              </a:ext>
            </a:extLst>
          </p:cNvPr>
          <p:cNvSpPr>
            <a:spLocks noGrp="1"/>
          </p:cNvSpPr>
          <p:nvPr>
            <p:ph type="title"/>
          </p:nvPr>
        </p:nvSpPr>
        <p:spPr/>
        <p:txBody>
          <a:bodyPr/>
          <a:lstStyle/>
          <a:p>
            <a:r>
              <a:rPr lang="en-US"/>
              <a:t>Course objectives: </a:t>
            </a:r>
            <a:br>
              <a:rPr lang="en-US"/>
            </a:br>
            <a:r>
              <a:rPr lang="en-US"/>
              <a:t>Meditate on God’s word! </a:t>
            </a:r>
          </a:p>
        </p:txBody>
      </p:sp>
      <p:sp>
        <p:nvSpPr>
          <p:cNvPr id="3" name="Content Placeholder 2">
            <a:extLst>
              <a:ext uri="{FF2B5EF4-FFF2-40B4-BE49-F238E27FC236}">
                <a16:creationId xmlns:a16="http://schemas.microsoft.com/office/drawing/2014/main" id="{76B5E698-64FC-4B51-998D-078E0AA8A574}"/>
              </a:ext>
            </a:extLst>
          </p:cNvPr>
          <p:cNvSpPr>
            <a:spLocks noGrp="1"/>
          </p:cNvSpPr>
          <p:nvPr>
            <p:ph sz="quarter" idx="13"/>
          </p:nvPr>
        </p:nvSpPr>
        <p:spPr/>
        <p:txBody>
          <a:bodyPr>
            <a:normAutofit fontScale="92500" lnSpcReduction="20000"/>
          </a:bodyPr>
          <a:lstStyle/>
          <a:p>
            <a:pPr marL="514350" indent="-514350">
              <a:buAutoNum type="romanUcPeriod"/>
            </a:pPr>
            <a:r>
              <a:rPr lang="en-US"/>
              <a:t>Prayer </a:t>
            </a:r>
          </a:p>
          <a:p>
            <a:pPr marL="514350" indent="-514350">
              <a:buAutoNum type="romanUcPeriod"/>
            </a:pPr>
            <a:r>
              <a:rPr lang="en-US"/>
              <a:t>God’s Word</a:t>
            </a:r>
          </a:p>
          <a:p>
            <a:pPr marL="514350" indent="-514350">
              <a:buAutoNum type="romanUcPeriod"/>
            </a:pPr>
            <a:r>
              <a:rPr lang="en-US"/>
              <a:t>Biblical forgiveness and conflicts </a:t>
            </a:r>
          </a:p>
          <a:p>
            <a:pPr marL="514350" indent="-514350">
              <a:buAutoNum type="romanUcPeriod"/>
            </a:pPr>
            <a:r>
              <a:rPr lang="en-US"/>
              <a:t>Repent to Reconcile </a:t>
            </a:r>
          </a:p>
          <a:p>
            <a:pPr marL="514350" indent="-514350">
              <a:buAutoNum type="romanUcPeriod"/>
            </a:pPr>
            <a:r>
              <a:rPr lang="en-US"/>
              <a:t>Jacob Receives God’s Favor </a:t>
            </a:r>
          </a:p>
          <a:p>
            <a:pPr marL="514350" indent="-514350">
              <a:buAutoNum type="romanUcPeriod"/>
            </a:pPr>
            <a:r>
              <a:rPr lang="en-US"/>
              <a:t>Come to Altar to Pray for Forgiveness</a:t>
            </a:r>
          </a:p>
          <a:p>
            <a:pPr marL="514350" indent="-514350">
              <a:buAutoNum type="romanUcPeriod"/>
            </a:pPr>
            <a:r>
              <a:rPr lang="en-US"/>
              <a:t>Salvation and Offering</a:t>
            </a:r>
          </a:p>
          <a:p>
            <a:pPr marL="514350" indent="-514350">
              <a:buAutoNum type="romanUcPeriod"/>
            </a:pPr>
            <a:r>
              <a:rPr lang="en-US"/>
              <a:t>Thank you….</a:t>
            </a:r>
          </a:p>
          <a:p>
            <a:pPr marL="0" indent="0">
              <a:buNone/>
            </a:pPr>
            <a:endParaRPr lang="en-US"/>
          </a:p>
        </p:txBody>
      </p:sp>
      <p:pic>
        <p:nvPicPr>
          <p:cNvPr id="3074" name="Picture 2" descr="Creating a Productive Meeting Agenda | Virtual Meeting Management">
            <a:extLst>
              <a:ext uri="{FF2B5EF4-FFF2-40B4-BE49-F238E27FC236}">
                <a16:creationId xmlns:a16="http://schemas.microsoft.com/office/drawing/2014/main" id="{ED55BD85-F295-47BA-B2CB-7CED1EC03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9832" y="2045615"/>
            <a:ext cx="4282875" cy="428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56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E457D6-706F-EDB0-D51A-B92C530EEEEC}"/>
              </a:ext>
            </a:extLst>
          </p:cNvPr>
          <p:cNvSpPr>
            <a:spLocks noGrp="1"/>
          </p:cNvSpPr>
          <p:nvPr>
            <p:ph type="title"/>
          </p:nvPr>
        </p:nvSpPr>
        <p:spPr>
          <a:xfrm>
            <a:off x="545809" y="0"/>
            <a:ext cx="2951993" cy="772357"/>
          </a:xfrm>
        </p:spPr>
        <p:txBody>
          <a:bodyPr>
            <a:normAutofit/>
          </a:bodyPr>
          <a:lstStyle/>
          <a:p>
            <a:pPr algn="l"/>
            <a:r>
              <a:rPr lang="en-US"/>
              <a:t>God’s Word</a:t>
            </a:r>
          </a:p>
        </p:txBody>
      </p:sp>
      <p:sp>
        <p:nvSpPr>
          <p:cNvPr id="3" name="Content Placeholder 2">
            <a:extLst>
              <a:ext uri="{FF2B5EF4-FFF2-40B4-BE49-F238E27FC236}">
                <a16:creationId xmlns:a16="http://schemas.microsoft.com/office/drawing/2014/main" id="{28D940FA-4E93-CF1F-697F-0E743D30837B}"/>
              </a:ext>
            </a:extLst>
          </p:cNvPr>
          <p:cNvSpPr>
            <a:spLocks noGrp="1"/>
          </p:cNvSpPr>
          <p:nvPr>
            <p:ph sz="quarter" idx="13"/>
          </p:nvPr>
        </p:nvSpPr>
        <p:spPr>
          <a:xfrm>
            <a:off x="104570" y="612559"/>
            <a:ext cx="4526954" cy="6169981"/>
          </a:xfrm>
        </p:spPr>
        <p:txBody>
          <a:bodyPr>
            <a:noAutofit/>
          </a:bodyPr>
          <a:lstStyle/>
          <a:p>
            <a:pPr marL="0" indent="0">
              <a:lnSpc>
                <a:spcPct val="110000"/>
              </a:lnSpc>
              <a:buNone/>
            </a:pPr>
            <a:r>
              <a:rPr lang="en-US" sz="1950"/>
              <a:t>Genesis 25:29 And Jacob sod pottage: and Esau came from the field, and he was faint: 30 And Esau said to Jacob, Feed me, I pray thee, with that same red pottage; for I am faint: therefore was his name called Edom. 31 And Jacob said, Sell me this day thy birthright. 32 And Esau said, Behold, I am at the point to die: and what profit shall this birthright do to me? 33 And Jacob said, Swear to me this day; and he sware unto him: and he sold his birthright unto Jacob. 34 Then Jacob gave Esau bread and pottage of </a:t>
            </a:r>
            <a:r>
              <a:rPr lang="en-US" sz="1950" err="1"/>
              <a:t>lentiles</a:t>
            </a:r>
            <a:r>
              <a:rPr lang="en-US" sz="1950"/>
              <a:t>; and he did eat and drink, and rose up, and went his way: thus Esau despised his birthright.</a:t>
            </a:r>
          </a:p>
        </p:txBody>
      </p:sp>
      <p:sp>
        <p:nvSpPr>
          <p:cNvPr id="15" name="Rectangle 14">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book&#10;&#10;Description automatically generated with medium confidence">
            <a:extLst>
              <a:ext uri="{FF2B5EF4-FFF2-40B4-BE49-F238E27FC236}">
                <a16:creationId xmlns:a16="http://schemas.microsoft.com/office/drawing/2014/main" id="{0141FA64-2000-F484-8975-68A13743C32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1949" r="5255" b="-1"/>
          <a:stretch/>
        </p:blipFill>
        <p:spPr>
          <a:xfrm>
            <a:off x="4631474" y="4556459"/>
            <a:ext cx="7459444" cy="6857990"/>
          </a:xfrm>
          <a:prstGeom prst="rect">
            <a:avLst/>
          </a:prstGeom>
        </p:spPr>
      </p:pic>
      <p:pic>
        <p:nvPicPr>
          <p:cNvPr id="17" name="Picture 16">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sp>
        <p:nvSpPr>
          <p:cNvPr id="6" name="TextBox 5">
            <a:extLst>
              <a:ext uri="{FF2B5EF4-FFF2-40B4-BE49-F238E27FC236}">
                <a16:creationId xmlns:a16="http://schemas.microsoft.com/office/drawing/2014/main" id="{3BDA4CBD-AB66-1D39-A9D9-238ABFE84102}"/>
              </a:ext>
            </a:extLst>
          </p:cNvPr>
          <p:cNvSpPr txBox="1"/>
          <p:nvPr/>
        </p:nvSpPr>
        <p:spPr>
          <a:xfrm>
            <a:off x="9928239" y="6657945"/>
            <a:ext cx="226376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jkwee/550990569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963759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41" name="Rectangle 1039">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3" name="Picture 1041">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1518D3-5253-8369-041E-96A82E397176}"/>
              </a:ext>
            </a:extLst>
          </p:cNvPr>
          <p:cNvSpPr>
            <a:spLocks noGrp="1"/>
          </p:cNvSpPr>
          <p:nvPr>
            <p:ph type="title"/>
          </p:nvPr>
        </p:nvSpPr>
        <p:spPr>
          <a:xfrm>
            <a:off x="532660" y="59274"/>
            <a:ext cx="5362113" cy="1352276"/>
          </a:xfrm>
        </p:spPr>
        <p:txBody>
          <a:bodyPr>
            <a:normAutofit/>
          </a:bodyPr>
          <a:lstStyle/>
          <a:p>
            <a:pPr algn="l"/>
            <a:r>
              <a:rPr lang="en-US"/>
              <a:t>Biblical Forgiveness of sin and conflicts.</a:t>
            </a:r>
          </a:p>
        </p:txBody>
      </p:sp>
      <p:pic>
        <p:nvPicPr>
          <p:cNvPr id="4" name="Picture 3" descr="A painting of two people at a table&#10;&#10;Description automatically generated with medium confidence">
            <a:extLst>
              <a:ext uri="{FF2B5EF4-FFF2-40B4-BE49-F238E27FC236}">
                <a16:creationId xmlns:a16="http://schemas.microsoft.com/office/drawing/2014/main" id="{BF75BF49-9AFB-14BC-B80E-8C2A71E0A98D}"/>
              </a:ext>
            </a:extLst>
          </p:cNvPr>
          <p:cNvPicPr>
            <a:picLocks noChangeAspect="1"/>
          </p:cNvPicPr>
          <p:nvPr/>
        </p:nvPicPr>
        <p:blipFill>
          <a:blip r:embed="rId3"/>
          <a:stretch>
            <a:fillRect/>
          </a:stretch>
        </p:blipFill>
        <p:spPr>
          <a:xfrm>
            <a:off x="992609" y="1643436"/>
            <a:ext cx="4174017" cy="5047488"/>
          </a:xfrm>
          <a:prstGeom prst="rect">
            <a:avLst/>
          </a:prstGeom>
        </p:spPr>
      </p:pic>
      <p:sp>
        <p:nvSpPr>
          <p:cNvPr id="3" name="Content Placeholder 2">
            <a:extLst>
              <a:ext uri="{FF2B5EF4-FFF2-40B4-BE49-F238E27FC236}">
                <a16:creationId xmlns:a16="http://schemas.microsoft.com/office/drawing/2014/main" id="{2CF3308A-3EA7-7C88-F8E5-A500CE6ADC8F}"/>
              </a:ext>
            </a:extLst>
          </p:cNvPr>
          <p:cNvSpPr>
            <a:spLocks noGrp="1"/>
          </p:cNvSpPr>
          <p:nvPr>
            <p:ph sz="quarter" idx="13"/>
          </p:nvPr>
        </p:nvSpPr>
        <p:spPr>
          <a:xfrm>
            <a:off x="5726097" y="70054"/>
            <a:ext cx="6331455" cy="6787946"/>
          </a:xfrm>
        </p:spPr>
        <p:txBody>
          <a:bodyPr>
            <a:noAutofit/>
          </a:bodyPr>
          <a:lstStyle/>
          <a:p>
            <a:pPr marL="0" indent="0">
              <a:lnSpc>
                <a:spcPct val="110000"/>
              </a:lnSpc>
              <a:buNone/>
            </a:pPr>
            <a:r>
              <a:rPr lang="en-US" sz="1800"/>
              <a:t>Forgiveness in the Bible is “Letting Go” or to “release it” or “dismissal” of a conflict.  </a:t>
            </a:r>
          </a:p>
          <a:p>
            <a:pPr marL="0" indent="0">
              <a:lnSpc>
                <a:spcPct val="110000"/>
              </a:lnSpc>
              <a:buNone/>
            </a:pPr>
            <a:r>
              <a:rPr lang="en-US" sz="1800">
                <a:solidFill>
                  <a:srgbClr val="00B050"/>
                </a:solidFill>
              </a:rPr>
              <a:t>(Jacob had not let go of the stealing Esau's birth right. There are two sides to forgiveness: decisional and emotional.)</a:t>
            </a:r>
          </a:p>
          <a:p>
            <a:pPr marL="0" indent="0">
              <a:lnSpc>
                <a:spcPct val="110000"/>
              </a:lnSpc>
              <a:buNone/>
            </a:pPr>
            <a:r>
              <a:rPr lang="en-US" sz="1800"/>
              <a:t>Decisional forgiveness involves a conscious choice to replace ill will with good will. </a:t>
            </a:r>
          </a:p>
          <a:p>
            <a:pPr marL="0" indent="0">
              <a:lnSpc>
                <a:spcPct val="110000"/>
              </a:lnSpc>
              <a:buNone/>
            </a:pPr>
            <a:r>
              <a:rPr lang="en-US" sz="1800" b="1">
                <a:solidFill>
                  <a:srgbClr val="FF0000"/>
                </a:solidFill>
                <a:highlight>
                  <a:srgbClr val="000000"/>
                </a:highlight>
              </a:rPr>
              <a:t>For emotional forgiveness, you let go of negative feelings and no longer dwell on the wrongdoing. </a:t>
            </a:r>
          </a:p>
          <a:p>
            <a:pPr marL="0" indent="0">
              <a:lnSpc>
                <a:spcPct val="110000"/>
              </a:lnSpc>
              <a:buNone/>
            </a:pPr>
            <a:r>
              <a:rPr lang="en-US" sz="1800"/>
              <a:t>"Emotional forgiveness is much harder and takes longer, as it's common for those feelings to return on a regular basis," says Dr. VanderWeele, co-director of the Initiative on Health, Religion, and Spirituality at the Harvard University.</a:t>
            </a:r>
          </a:p>
          <a:p>
            <a:pPr marL="0" indent="0">
              <a:lnSpc>
                <a:spcPct val="110000"/>
              </a:lnSpc>
              <a:buNone/>
            </a:pPr>
            <a:r>
              <a:rPr lang="en-US" sz="1800" b="1">
                <a:solidFill>
                  <a:srgbClr val="FF0000"/>
                </a:solidFill>
                <a:highlight>
                  <a:srgbClr val="000000"/>
                </a:highlight>
              </a:rPr>
              <a:t>Romans 5:1 Therefore, having been justified by faith, we have peace with God through our Lord Jesus Christ, through whom also we have access by faith into this grace in which we stand, and rejoice in hope of the glory of God.</a:t>
            </a:r>
          </a:p>
        </p:txBody>
      </p:sp>
    </p:spTree>
    <p:extLst>
      <p:ext uri="{BB962C8B-B14F-4D97-AF65-F5344CB8AC3E}">
        <p14:creationId xmlns:p14="http://schemas.microsoft.com/office/powerpoint/2010/main" val="1231430956"/>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0837B1E79043449A6BA0D06928E7BD" ma:contentTypeVersion="12" ma:contentTypeDescription="Create a new document." ma:contentTypeScope="" ma:versionID="0fa6508cae8d9e69d96cb728823b0873">
  <xsd:schema xmlns:xsd="http://www.w3.org/2001/XMLSchema" xmlns:xs="http://www.w3.org/2001/XMLSchema" xmlns:p="http://schemas.microsoft.com/office/2006/metadata/properties" xmlns:ns3="1200a652-a314-4465-9e3b-eee3981a03cd" xmlns:ns4="2ae4f842-3a66-416e-8d2c-7fa05df01dda" targetNamespace="http://schemas.microsoft.com/office/2006/metadata/properties" ma:root="true" ma:fieldsID="c1a958c86f89277ea511e0eb79879f6e" ns3:_="" ns4:_="">
    <xsd:import namespace="1200a652-a314-4465-9e3b-eee3981a03cd"/>
    <xsd:import namespace="2ae4f842-3a66-416e-8d2c-7fa05df01dd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a652-a314-4465-9e3b-eee3981a0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e4f842-3a66-416e-8d2c-7fa05df01dd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200a652-a314-4465-9e3b-eee3981a03cd" xsi:nil="true"/>
  </documentManagement>
</p:properties>
</file>

<file path=customXml/itemProps1.xml><?xml version="1.0" encoding="utf-8"?>
<ds:datastoreItem xmlns:ds="http://schemas.openxmlformats.org/officeDocument/2006/customXml" ds:itemID="{3D09309A-3643-4B68-B10C-83BF62AF1A48}">
  <ds:schemaRefs>
    <ds:schemaRef ds:uri="http://schemas.microsoft.com/sharepoint/v3/contenttype/forms"/>
  </ds:schemaRefs>
</ds:datastoreItem>
</file>

<file path=customXml/itemProps2.xml><?xml version="1.0" encoding="utf-8"?>
<ds:datastoreItem xmlns:ds="http://schemas.openxmlformats.org/officeDocument/2006/customXml" ds:itemID="{84294715-41C2-448B-B8B2-4C44B57C1FC1}">
  <ds:schemaRefs>
    <ds:schemaRef ds:uri="1200a652-a314-4465-9e3b-eee3981a03cd"/>
    <ds:schemaRef ds:uri="2ae4f842-3a66-416e-8d2c-7fa05df01d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D7D698-5AE3-4987-BA64-D5B2BEB0F6E0}">
  <ds:schemaRefs>
    <ds:schemaRef ds:uri="1200a652-a314-4465-9e3b-eee3981a03cd"/>
    <ds:schemaRef ds:uri="2ae4f842-3a66-416e-8d2c-7fa05df01d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TM04033925[[fn=Droplet]]</Template>
  <Application>Microsoft Office PowerPoint</Application>
  <PresentationFormat>Widescreen</PresentationFormat>
  <Slides>15</Slides>
  <Notes>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Droplet</vt:lpstr>
      <vt:lpstr>Forgiveness Leads to God’s Favor:  Going higher in forgiveness</vt:lpstr>
      <vt:lpstr>PowerPoint Presentation</vt:lpstr>
      <vt:lpstr>PowerPoint Presentation</vt:lpstr>
      <vt:lpstr>PowerPoint Presentation</vt:lpstr>
      <vt:lpstr>PowerPoint Presentation</vt:lpstr>
      <vt:lpstr>Forgiveness Leads to God’s Favor:  Going higher in forgiveness</vt:lpstr>
      <vt:lpstr>Course objectives:  Meditate on God’s word! </vt:lpstr>
      <vt:lpstr>God’s Word</vt:lpstr>
      <vt:lpstr>Biblical Forgiveness of sin and conflicts.</vt:lpstr>
      <vt:lpstr>Repent to Reconcile</vt:lpstr>
      <vt:lpstr>Jacob receives God’s favor!</vt:lpstr>
      <vt:lpstr>Let’s pray for Forgiveness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Whitlock</dc:creator>
  <cp:revision>2</cp:revision>
  <cp:lastPrinted>2023-07-05T18:06:54Z</cp:lastPrinted>
  <dcterms:created xsi:type="dcterms:W3CDTF">2022-09-20T15:30:39Z</dcterms:created>
  <dcterms:modified xsi:type="dcterms:W3CDTF">2023-07-06T12:47:31Z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0x010100CC0837B1E79043449A6BA0D06928E7BD</vt:lpwstr>
  </property>
</Properties>
</file>