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sldIdLst>
    <p:sldId id="301" r:id="rId5"/>
    <p:sldId id="313" r:id="rId6"/>
    <p:sldId id="256" r:id="rId7"/>
    <p:sldId id="267" r:id="rId8"/>
    <p:sldId id="310" r:id="rId9"/>
    <p:sldId id="312" r:id="rId10"/>
    <p:sldId id="307" r:id="rId11"/>
    <p:sldId id="308" r:id="rId12"/>
    <p:sldId id="309" r:id="rId13"/>
    <p:sldId id="311" r:id="rId14"/>
    <p:sldId id="268" r:id="rId15"/>
    <p:sldId id="272" r:id="rId16"/>
    <p:sldId id="29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E8908-DF7E-4BDA-BDBC-5F3EB0654058}" v="10" dt="2023-07-25T16:30:2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66FD2-1784-4499-9E63-1BA2767E7FE1}"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2A616-B9DC-4D99-AA48-4F6CEB6D41B1}" type="slidenum">
              <a:rPr lang="en-US" smtClean="0"/>
              <a:t>‹#›</a:t>
            </a:fld>
            <a:endParaRPr lang="en-US"/>
          </a:p>
        </p:txBody>
      </p:sp>
    </p:spTree>
    <p:extLst>
      <p:ext uri="{BB962C8B-B14F-4D97-AF65-F5344CB8AC3E}">
        <p14:creationId xmlns:p14="http://schemas.microsoft.com/office/powerpoint/2010/main" val="141941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7/26/2023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es-es/foto/adultos-agruparse-atuendo-colorido-2774546/"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image" Target="../media/image3.png"/><Relationship Id="rId4" Type="http://schemas.openxmlformats.org/officeDocument/2006/relationships/hyperlink" Target="https://www.flickr.com/photos/jkwee/550990569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p:txBody>
          <a:bodyPr>
            <a:normAutofit/>
          </a:bodyPr>
          <a:lstStyle/>
          <a:p>
            <a:r>
              <a:rPr lang="en-US" dirty="0"/>
              <a:t>Forgiveness to Forge Forward: </a:t>
            </a:r>
            <a:br>
              <a:rPr lang="en-US" dirty="0"/>
            </a:br>
            <a:r>
              <a:rPr lang="en-US" dirty="0"/>
              <a:t>Going higher in forgiveness</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p:txBody>
          <a:bodyPr>
            <a:normAutofit/>
          </a:bodyPr>
          <a:lstStyle/>
          <a:p>
            <a:r>
              <a:rPr lang="en-US"/>
              <a:t>Dr. Mark E. Whitlock, Jr. </a:t>
            </a:r>
          </a:p>
          <a:p>
            <a:r>
              <a:rPr lang="en-US"/>
              <a:t>Reid Temple AME church</a:t>
            </a:r>
          </a:p>
        </p:txBody>
      </p:sp>
    </p:spTree>
    <p:extLst>
      <p:ext uri="{BB962C8B-B14F-4D97-AF65-F5344CB8AC3E}">
        <p14:creationId xmlns:p14="http://schemas.microsoft.com/office/powerpoint/2010/main" val="110223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raising her hands up&#10;&#10;Description automatically generated with low confidence">
            <a:extLst>
              <a:ext uri="{FF2B5EF4-FFF2-40B4-BE49-F238E27FC236}">
                <a16:creationId xmlns:a16="http://schemas.microsoft.com/office/drawing/2014/main" id="{F0B37927-B56D-5C84-5E57-143AD0A6440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616" r="41114" b="-1"/>
          <a:stretch/>
        </p:blipFill>
        <p:spPr>
          <a:xfrm>
            <a:off x="8157374" y="10"/>
            <a:ext cx="4034626" cy="6857990"/>
          </a:xfrm>
          <a:prstGeom prst="rect">
            <a:avLst/>
          </a:prstGeom>
        </p:spPr>
      </p:pic>
      <p:pic>
        <p:nvPicPr>
          <p:cNvPr id="17" name="Picture 16">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EBC511-F1BA-7268-4BE6-05334C8CE45A}"/>
              </a:ext>
            </a:extLst>
          </p:cNvPr>
          <p:cNvSpPr>
            <a:spLocks noGrp="1"/>
          </p:cNvSpPr>
          <p:nvPr>
            <p:ph type="title"/>
          </p:nvPr>
        </p:nvSpPr>
        <p:spPr>
          <a:xfrm>
            <a:off x="913776" y="618517"/>
            <a:ext cx="6672886" cy="1596177"/>
          </a:xfrm>
        </p:spPr>
        <p:txBody>
          <a:bodyPr>
            <a:normAutofit/>
          </a:bodyPr>
          <a:lstStyle/>
          <a:p>
            <a:r>
              <a:rPr lang="en-US"/>
              <a:t>Let’s pray for Forgiveness</a:t>
            </a:r>
          </a:p>
        </p:txBody>
      </p:sp>
      <p:sp>
        <p:nvSpPr>
          <p:cNvPr id="3" name="Content Placeholder 2">
            <a:extLst>
              <a:ext uri="{FF2B5EF4-FFF2-40B4-BE49-F238E27FC236}">
                <a16:creationId xmlns:a16="http://schemas.microsoft.com/office/drawing/2014/main" id="{1C52640C-A743-C30E-8B90-51C19F26657F}"/>
              </a:ext>
            </a:extLst>
          </p:cNvPr>
          <p:cNvSpPr>
            <a:spLocks noGrp="1"/>
          </p:cNvSpPr>
          <p:nvPr>
            <p:ph sz="quarter" idx="13"/>
          </p:nvPr>
        </p:nvSpPr>
        <p:spPr>
          <a:xfrm>
            <a:off x="913774" y="2367092"/>
            <a:ext cx="6672887" cy="3424107"/>
          </a:xfrm>
        </p:spPr>
        <p:txBody>
          <a:bodyPr>
            <a:normAutofit/>
          </a:bodyPr>
          <a:lstStyle/>
          <a:p>
            <a:pPr marL="0" indent="0">
              <a:buNone/>
            </a:pPr>
            <a:r>
              <a:rPr lang="en-US"/>
              <a:t>Prayer is the vehicle by which you are meant to commune with God. It is the medium through which your spirit is intended to affect and be affected by the will and purpose of the divine creator. </a:t>
            </a:r>
          </a:p>
          <a:p>
            <a:pPr marL="0" indent="0" algn="ctr">
              <a:buNone/>
            </a:pPr>
            <a:r>
              <a:rPr lang="en-US" b="1">
                <a:solidFill>
                  <a:srgbClr val="FF0000"/>
                </a:solidFill>
              </a:rPr>
              <a:t>Romans 11:29</a:t>
            </a:r>
          </a:p>
          <a:p>
            <a:pPr marL="0" indent="0" algn="ctr">
              <a:buNone/>
            </a:pPr>
            <a:r>
              <a:rPr lang="en-US" b="1">
                <a:solidFill>
                  <a:srgbClr val="FF0000"/>
                </a:solidFill>
              </a:rPr>
              <a:t> For the gifts and calling of God are without repentance.</a:t>
            </a:r>
          </a:p>
        </p:txBody>
      </p:sp>
    </p:spTree>
    <p:extLst>
      <p:ext uri="{BB962C8B-B14F-4D97-AF65-F5344CB8AC3E}">
        <p14:creationId xmlns:p14="http://schemas.microsoft.com/office/powerpoint/2010/main" val="77775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59"/>
            <a:ext cx="12395198" cy="6972300"/>
          </a:xfrm>
          <a:prstGeom prst="rect">
            <a:avLst/>
          </a:prstGeom>
        </p:spPr>
      </p:pic>
      <p:pic>
        <p:nvPicPr>
          <p:cNvPr id="2"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A1BD4FFA-8EB1-EED9-4A1A-2F6AB305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09" y="631443"/>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CF2C4-1229-393A-0190-19F0DE839447}"/>
              </a:ext>
            </a:extLst>
          </p:cNvPr>
          <p:cNvSpPr txBox="1"/>
          <p:nvPr/>
        </p:nvSpPr>
        <p:spPr>
          <a:xfrm>
            <a:off x="5159815" y="5970658"/>
            <a:ext cx="5850256" cy="400110"/>
          </a:xfrm>
          <a:prstGeom prst="rect">
            <a:avLst/>
          </a:prstGeom>
          <a:noFill/>
        </p:spPr>
        <p:txBody>
          <a:bodyPr wrap="none" rtlCol="0">
            <a:spAutoFit/>
          </a:bodyPr>
          <a:lstStyle/>
          <a:p>
            <a:r>
              <a:rPr lang="en-US" sz="2000" b="1">
                <a:solidFill>
                  <a:schemeClr val="bg1"/>
                </a:solidFill>
              </a:rPr>
              <a:t>Doors of the church are open: “REID TEMPLE CARES”</a:t>
            </a:r>
          </a:p>
        </p:txBody>
      </p:sp>
    </p:spTree>
    <p:extLst>
      <p:ext uri="{BB962C8B-B14F-4D97-AF65-F5344CB8AC3E}">
        <p14:creationId xmlns:p14="http://schemas.microsoft.com/office/powerpoint/2010/main" val="375879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150"/>
            <a:ext cx="12395198" cy="6972300"/>
          </a:xfrm>
          <a:prstGeom prst="rect">
            <a:avLst/>
          </a:prstGeom>
        </p:spPr>
      </p:pic>
      <p:pic>
        <p:nvPicPr>
          <p:cNvPr id="2" name="Picture 6" descr="https://pciprdprodfmssa.blob.core.windows.net/fms/1c42292f-c552-44c2-afd7-d83021ea5632/giving_header.png">
            <a:extLst>
              <a:ext uri="{FF2B5EF4-FFF2-40B4-BE49-F238E27FC236}">
                <a16:creationId xmlns:a16="http://schemas.microsoft.com/office/drawing/2014/main" id="{CBD37675-37EF-CEBE-EB0A-FAD830862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94259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5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180059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for a church&#10;&#10;Description automatically generated">
            <a:extLst>
              <a:ext uri="{FF2B5EF4-FFF2-40B4-BE49-F238E27FC236}">
                <a16:creationId xmlns:a16="http://schemas.microsoft.com/office/drawing/2014/main" id="{130C5EA7-EF46-AFB5-D8E4-D3C816FAEF05}"/>
              </a:ext>
            </a:extLst>
          </p:cNvPr>
          <p:cNvPicPr>
            <a:picLocks noChangeAspect="1"/>
          </p:cNvPicPr>
          <p:nvPr/>
        </p:nvPicPr>
        <p:blipFill rotWithShape="1">
          <a:blip r:embed="rId2"/>
          <a:srcRect r="1" b="6673"/>
          <a:stretch/>
        </p:blipFill>
        <p:spPr>
          <a:xfrm>
            <a:off x="396240" y="127972"/>
            <a:ext cx="6874234" cy="6303308"/>
          </a:xfrm>
          <a:prstGeom prst="rect">
            <a:avLst/>
          </a:prstGeom>
        </p:spPr>
      </p:pic>
      <p:sp>
        <p:nvSpPr>
          <p:cNvPr id="36" name="Rectangle 35">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Content Placeholder 21">
            <a:extLst>
              <a:ext uri="{FF2B5EF4-FFF2-40B4-BE49-F238E27FC236}">
                <a16:creationId xmlns:a16="http://schemas.microsoft.com/office/drawing/2014/main" id="{36BDC838-A9A6-25A4-467E-58BED64BE43D}"/>
              </a:ext>
            </a:extLst>
          </p:cNvPr>
          <p:cNvSpPr>
            <a:spLocks noGrp="1"/>
          </p:cNvSpPr>
          <p:nvPr>
            <p:ph sz="quarter" idx="13"/>
          </p:nvPr>
        </p:nvSpPr>
        <p:spPr>
          <a:xfrm>
            <a:off x="7972888" y="1076772"/>
            <a:ext cx="3896024" cy="4327332"/>
          </a:xfrm>
        </p:spPr>
        <p:txBody>
          <a:bodyPr>
            <a:normAutofit/>
          </a:bodyPr>
          <a:lstStyle/>
          <a:p>
            <a:pPr marL="0" indent="0">
              <a:buNone/>
            </a:pPr>
            <a:r>
              <a:rPr lang="en-US" sz="3600" dirty="0">
                <a:solidFill>
                  <a:srgbClr val="FF0000"/>
                </a:solidFill>
              </a:rPr>
              <a:t>The healing and anointing service follows the teaching….</a:t>
            </a:r>
          </a:p>
        </p:txBody>
      </p:sp>
    </p:spTree>
    <p:extLst>
      <p:ext uri="{BB962C8B-B14F-4D97-AF65-F5344CB8AC3E}">
        <p14:creationId xmlns:p14="http://schemas.microsoft.com/office/powerpoint/2010/main" val="121771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p:txBody>
          <a:bodyPr>
            <a:normAutofit/>
          </a:bodyPr>
          <a:lstStyle/>
          <a:p>
            <a:r>
              <a:rPr lang="en-US" dirty="0"/>
              <a:t>Forgiveness to Forge Forward: </a:t>
            </a:r>
            <a:br>
              <a:rPr lang="en-US" dirty="0"/>
            </a:br>
            <a:r>
              <a:rPr lang="en-US" dirty="0"/>
              <a:t>Going higher in forgiveness</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p:txBody>
          <a:bodyPr>
            <a:normAutofit/>
          </a:bodyPr>
          <a:lstStyle/>
          <a:p>
            <a:r>
              <a:rPr lang="en-US"/>
              <a:t>Dr. Mark E. Whitlock, Jr. </a:t>
            </a:r>
          </a:p>
          <a:p>
            <a:r>
              <a:rPr lang="en-US"/>
              <a:t>Reid Temple AME church</a:t>
            </a:r>
          </a:p>
        </p:txBody>
      </p:sp>
    </p:spTree>
    <p:extLst>
      <p:ext uri="{BB962C8B-B14F-4D97-AF65-F5344CB8AC3E}">
        <p14:creationId xmlns:p14="http://schemas.microsoft.com/office/powerpoint/2010/main" val="109334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F263-9BDF-4574-ADF8-A5DD3AA18B36}"/>
              </a:ext>
            </a:extLst>
          </p:cNvPr>
          <p:cNvSpPr>
            <a:spLocks noGrp="1"/>
          </p:cNvSpPr>
          <p:nvPr>
            <p:ph type="title"/>
          </p:nvPr>
        </p:nvSpPr>
        <p:spPr/>
        <p:txBody>
          <a:bodyPr/>
          <a:lstStyle/>
          <a:p>
            <a:r>
              <a:rPr lang="en-US"/>
              <a:t>Course objectives: </a:t>
            </a:r>
            <a:br>
              <a:rPr lang="en-US"/>
            </a:br>
            <a:r>
              <a:rPr lang="en-US"/>
              <a:t>Meditate on God’s word! </a:t>
            </a:r>
          </a:p>
        </p:txBody>
      </p:sp>
      <p:sp>
        <p:nvSpPr>
          <p:cNvPr id="3" name="Content Placeholder 2">
            <a:extLst>
              <a:ext uri="{FF2B5EF4-FFF2-40B4-BE49-F238E27FC236}">
                <a16:creationId xmlns:a16="http://schemas.microsoft.com/office/drawing/2014/main" id="{76B5E698-64FC-4B51-998D-078E0AA8A574}"/>
              </a:ext>
            </a:extLst>
          </p:cNvPr>
          <p:cNvSpPr>
            <a:spLocks noGrp="1"/>
          </p:cNvSpPr>
          <p:nvPr>
            <p:ph sz="quarter" idx="13"/>
          </p:nvPr>
        </p:nvSpPr>
        <p:spPr/>
        <p:txBody>
          <a:bodyPr>
            <a:normAutofit fontScale="92500" lnSpcReduction="20000"/>
          </a:bodyPr>
          <a:lstStyle/>
          <a:p>
            <a:pPr marL="514350" indent="-514350">
              <a:buAutoNum type="romanUcPeriod"/>
            </a:pPr>
            <a:r>
              <a:rPr lang="en-US" dirty="0"/>
              <a:t>Prayer </a:t>
            </a:r>
          </a:p>
          <a:p>
            <a:pPr marL="514350" indent="-514350">
              <a:buAutoNum type="romanUcPeriod"/>
            </a:pPr>
            <a:r>
              <a:rPr lang="en-US" dirty="0"/>
              <a:t>God’s Word</a:t>
            </a:r>
          </a:p>
          <a:p>
            <a:pPr marL="514350" indent="-514350">
              <a:buAutoNum type="romanUcPeriod"/>
            </a:pPr>
            <a:r>
              <a:rPr lang="en-US" dirty="0"/>
              <a:t>Biblical forgiveness and conflicts </a:t>
            </a:r>
          </a:p>
          <a:p>
            <a:pPr marL="514350" indent="-514350">
              <a:buAutoNum type="romanUcPeriod"/>
            </a:pPr>
            <a:r>
              <a:rPr lang="en-US" dirty="0"/>
              <a:t>Repent to Reconcile </a:t>
            </a:r>
          </a:p>
          <a:p>
            <a:pPr marL="514350" indent="-514350">
              <a:buAutoNum type="romanUcPeriod"/>
            </a:pPr>
            <a:r>
              <a:rPr lang="en-US" dirty="0"/>
              <a:t>Jacob Receives God’s Favor </a:t>
            </a:r>
          </a:p>
          <a:p>
            <a:pPr marL="514350" indent="-514350">
              <a:buAutoNum type="romanUcPeriod"/>
            </a:pPr>
            <a:r>
              <a:rPr lang="en-US" dirty="0"/>
              <a:t>Come to Altar to Pray for Forgiveness</a:t>
            </a:r>
          </a:p>
          <a:p>
            <a:pPr marL="514350" indent="-514350">
              <a:buAutoNum type="romanUcPeriod"/>
            </a:pPr>
            <a:r>
              <a:rPr lang="en-US" dirty="0"/>
              <a:t>Salvation and Offering</a:t>
            </a:r>
          </a:p>
          <a:p>
            <a:pPr marL="514350" indent="-514350">
              <a:buAutoNum type="romanUcPeriod"/>
            </a:pPr>
            <a:r>
              <a:rPr lang="en-US" dirty="0"/>
              <a:t>Thank you….</a:t>
            </a:r>
          </a:p>
          <a:p>
            <a:pPr marL="0" indent="0">
              <a:buNone/>
            </a:pPr>
            <a:endParaRPr lang="en-US" dirty="0"/>
          </a:p>
        </p:txBody>
      </p:sp>
      <p:pic>
        <p:nvPicPr>
          <p:cNvPr id="3074" name="Picture 2" descr="Creating a Productive Meeting Agenda | Virtual Meeting Management">
            <a:extLst>
              <a:ext uri="{FF2B5EF4-FFF2-40B4-BE49-F238E27FC236}">
                <a16:creationId xmlns:a16="http://schemas.microsoft.com/office/drawing/2014/main" id="{ED55BD85-F295-47BA-B2CB-7CED1EC03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832" y="2045615"/>
            <a:ext cx="4282875" cy="428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5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E457D6-706F-EDB0-D51A-B92C530EEEEC}"/>
              </a:ext>
            </a:extLst>
          </p:cNvPr>
          <p:cNvSpPr>
            <a:spLocks noGrp="1"/>
          </p:cNvSpPr>
          <p:nvPr>
            <p:ph type="title"/>
          </p:nvPr>
        </p:nvSpPr>
        <p:spPr>
          <a:xfrm>
            <a:off x="643463" y="640831"/>
            <a:ext cx="3352128" cy="1573863"/>
          </a:xfrm>
        </p:spPr>
        <p:txBody>
          <a:bodyPr>
            <a:normAutofit/>
          </a:bodyPr>
          <a:lstStyle/>
          <a:p>
            <a:pPr algn="l"/>
            <a:r>
              <a:rPr lang="en-US"/>
              <a:t>God’s Word</a:t>
            </a:r>
          </a:p>
        </p:txBody>
      </p:sp>
      <p:sp>
        <p:nvSpPr>
          <p:cNvPr id="3" name="Content Placeholder 2">
            <a:extLst>
              <a:ext uri="{FF2B5EF4-FFF2-40B4-BE49-F238E27FC236}">
                <a16:creationId xmlns:a16="http://schemas.microsoft.com/office/drawing/2014/main" id="{28D940FA-4E93-CF1F-697F-0E743D30837B}"/>
              </a:ext>
            </a:extLst>
          </p:cNvPr>
          <p:cNvSpPr>
            <a:spLocks noGrp="1"/>
          </p:cNvSpPr>
          <p:nvPr>
            <p:ph sz="quarter" idx="13"/>
          </p:nvPr>
        </p:nvSpPr>
        <p:spPr>
          <a:xfrm>
            <a:off x="420624" y="1792224"/>
            <a:ext cx="3813048" cy="4456177"/>
          </a:xfrm>
        </p:spPr>
        <p:txBody>
          <a:bodyPr>
            <a:normAutofit/>
          </a:bodyPr>
          <a:lstStyle/>
          <a:p>
            <a:pPr marL="0" indent="0">
              <a:lnSpc>
                <a:spcPct val="110000"/>
              </a:lnSpc>
              <a:buNone/>
            </a:pPr>
            <a:r>
              <a:rPr lang="en-US" sz="1600" dirty="0"/>
              <a:t>Micah 7:18 Who is a God like you, who pardons sin and forgives the transgression of the remnant of his inheritance? You do not stay angry forever but delight to show mercy. 19 You will again have compassion on us; you will tread our sins underfoot and hurl all our iniquities into the depths of the sea. 20 You will be faithful to Jacob, and show love to Abraham, as you pledged on oath to our ancestors in days long ago.</a:t>
            </a:r>
          </a:p>
        </p:txBody>
      </p:sp>
      <p:sp>
        <p:nvSpPr>
          <p:cNvPr id="15" name="Rectangle 1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ook&#10;&#10;Description automatically generated with medium confidence">
            <a:extLst>
              <a:ext uri="{FF2B5EF4-FFF2-40B4-BE49-F238E27FC236}">
                <a16:creationId xmlns:a16="http://schemas.microsoft.com/office/drawing/2014/main" id="{0141FA64-2000-F484-8975-68A13743C32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949" r="5255" b="-1"/>
          <a:stretch/>
        </p:blipFill>
        <p:spPr>
          <a:xfrm>
            <a:off x="4712842" y="10"/>
            <a:ext cx="7479157" cy="6857990"/>
          </a:xfrm>
          <a:prstGeom prst="rect">
            <a:avLst/>
          </a:prstGeom>
        </p:spPr>
      </p:pic>
      <p:pic>
        <p:nvPicPr>
          <p:cNvPr id="17" name="Picture 1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
        <p:nvSpPr>
          <p:cNvPr id="6" name="TextBox 5">
            <a:extLst>
              <a:ext uri="{FF2B5EF4-FFF2-40B4-BE49-F238E27FC236}">
                <a16:creationId xmlns:a16="http://schemas.microsoft.com/office/drawing/2014/main" id="{3BDA4CBD-AB66-1D39-A9D9-238ABFE84102}"/>
              </a:ext>
            </a:extLst>
          </p:cNvPr>
          <p:cNvSpPr txBox="1"/>
          <p:nvPr/>
        </p:nvSpPr>
        <p:spPr>
          <a:xfrm>
            <a:off x="9928239" y="6657945"/>
            <a:ext cx="22637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jkwee/550990569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963759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icah (prophet) - Wikipedia">
            <a:extLst>
              <a:ext uri="{FF2B5EF4-FFF2-40B4-BE49-F238E27FC236}">
                <a16:creationId xmlns:a16="http://schemas.microsoft.com/office/drawing/2014/main" id="{2961B432-0D17-A66F-1550-3469F52E6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0" r="11260"/>
          <a:stretch/>
        </p:blipFill>
        <p:spPr bwMode="auto">
          <a:xfrm>
            <a:off x="8157374" y="10"/>
            <a:ext cx="403462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A5CE87-8BE7-9354-61DD-DCE2AAAF8FB5}"/>
              </a:ext>
            </a:extLst>
          </p:cNvPr>
          <p:cNvSpPr>
            <a:spLocks noGrp="1"/>
          </p:cNvSpPr>
          <p:nvPr>
            <p:ph type="title"/>
          </p:nvPr>
        </p:nvSpPr>
        <p:spPr>
          <a:xfrm>
            <a:off x="913776" y="618517"/>
            <a:ext cx="6672886" cy="1596177"/>
          </a:xfrm>
        </p:spPr>
        <p:txBody>
          <a:bodyPr>
            <a:normAutofit/>
          </a:bodyPr>
          <a:lstStyle/>
          <a:p>
            <a:r>
              <a:rPr lang="en-US" dirty="0"/>
              <a:t>Israel sinned against God</a:t>
            </a:r>
          </a:p>
        </p:txBody>
      </p:sp>
      <p:sp>
        <p:nvSpPr>
          <p:cNvPr id="3" name="Content Placeholder 2">
            <a:extLst>
              <a:ext uri="{FF2B5EF4-FFF2-40B4-BE49-F238E27FC236}">
                <a16:creationId xmlns:a16="http://schemas.microsoft.com/office/drawing/2014/main" id="{15FC70BC-B677-BC3E-15B7-90B45B538F93}"/>
              </a:ext>
            </a:extLst>
          </p:cNvPr>
          <p:cNvSpPr>
            <a:spLocks noGrp="1"/>
          </p:cNvSpPr>
          <p:nvPr>
            <p:ph sz="quarter" idx="13"/>
          </p:nvPr>
        </p:nvSpPr>
        <p:spPr>
          <a:xfrm>
            <a:off x="913774" y="2367092"/>
            <a:ext cx="6672887" cy="3424107"/>
          </a:xfrm>
        </p:spPr>
        <p:txBody>
          <a:bodyPr vert="horz" lIns="91440" tIns="45720" rIns="91440" bIns="45720" rtlCol="0">
            <a:normAutofit/>
          </a:bodyPr>
          <a:lstStyle/>
          <a:p>
            <a:pPr marL="0" indent="0">
              <a:lnSpc>
                <a:spcPct val="110000"/>
              </a:lnSpc>
              <a:buNone/>
            </a:pPr>
            <a:r>
              <a:rPr lang="en-US" sz="1400"/>
              <a:t>This is the prayer of prophet Micah prayer for Israel. Micah is considered one of the Twelve Minor Prophets of the Hebrew Bible and was a contemporary of the prophets Isaiah, Amos and Hosea. He had announced God's judgment against Israel. Israel has exploited the poor and twisted the laws of the Torah, and God's justice means that he will deal with them severely. He prophesied the future destruction of Jerusalem and Samaria, the destruction and then future restoration of the Judean state, and he rebuked the people of Judah for dishonesty and idolatry.</a:t>
            </a:r>
          </a:p>
          <a:p>
            <a:pPr marL="0" indent="0">
              <a:lnSpc>
                <a:spcPct val="110000"/>
              </a:lnSpc>
              <a:buNone/>
            </a:pPr>
            <a:r>
              <a:rPr lang="en-US" sz="1400"/>
              <a:t>But Micah's prayed for hope. The God of Israel is forgiving, faithful and full of mercy. Every sinful thought, word, deed, desire, motivation, etc. has been taken away from you and fully dealt with by God. The idea of casting your sins into the sea provides the comfort that they are never coming back to be reunited with you. They are gone… forevermore!</a:t>
            </a:r>
          </a:p>
        </p:txBody>
      </p:sp>
    </p:spTree>
    <p:extLst>
      <p:ext uri="{BB962C8B-B14F-4D97-AF65-F5344CB8AC3E}">
        <p14:creationId xmlns:p14="http://schemas.microsoft.com/office/powerpoint/2010/main" val="105393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2 Empowering Bible Verses for Forgiveness — Bible Lyfe">
            <a:extLst>
              <a:ext uri="{FF2B5EF4-FFF2-40B4-BE49-F238E27FC236}">
                <a16:creationId xmlns:a16="http://schemas.microsoft.com/office/drawing/2014/main" id="{BAE4B759-25CB-C077-31C5-BA053D236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2" r="6928"/>
          <a:stretch/>
        </p:blipFill>
        <p:spPr bwMode="auto">
          <a:xfrm>
            <a:off x="20" y="10"/>
            <a:ext cx="4024741"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3" name="Picture 308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1518D3-5253-8369-041E-96A82E397176}"/>
              </a:ext>
            </a:extLst>
          </p:cNvPr>
          <p:cNvSpPr>
            <a:spLocks noGrp="1"/>
          </p:cNvSpPr>
          <p:nvPr>
            <p:ph type="title"/>
          </p:nvPr>
        </p:nvSpPr>
        <p:spPr>
          <a:xfrm>
            <a:off x="4465050" y="618517"/>
            <a:ext cx="6672886" cy="1596177"/>
          </a:xfrm>
        </p:spPr>
        <p:txBody>
          <a:bodyPr>
            <a:normAutofit/>
          </a:bodyPr>
          <a:lstStyle/>
          <a:p>
            <a:r>
              <a:rPr lang="en-US" dirty="0"/>
              <a:t>Biblical Forgiveness of sin and human conflicts.</a:t>
            </a:r>
            <a:endParaRPr lang="en-US"/>
          </a:p>
        </p:txBody>
      </p:sp>
      <p:sp>
        <p:nvSpPr>
          <p:cNvPr id="3" name="Content Placeholder 2">
            <a:extLst>
              <a:ext uri="{FF2B5EF4-FFF2-40B4-BE49-F238E27FC236}">
                <a16:creationId xmlns:a16="http://schemas.microsoft.com/office/drawing/2014/main" id="{2CF3308A-3EA7-7C88-F8E5-A500CE6ADC8F}"/>
              </a:ext>
            </a:extLst>
          </p:cNvPr>
          <p:cNvSpPr>
            <a:spLocks noGrp="1"/>
          </p:cNvSpPr>
          <p:nvPr>
            <p:ph sz="quarter" idx="13"/>
          </p:nvPr>
        </p:nvSpPr>
        <p:spPr>
          <a:xfrm>
            <a:off x="4465048" y="2367092"/>
            <a:ext cx="6672887" cy="3424107"/>
          </a:xfrm>
        </p:spPr>
        <p:txBody>
          <a:bodyPr>
            <a:normAutofit/>
          </a:bodyPr>
          <a:lstStyle/>
          <a:p>
            <a:pPr marL="0" indent="0">
              <a:lnSpc>
                <a:spcPct val="110000"/>
              </a:lnSpc>
              <a:buNone/>
            </a:pPr>
            <a:r>
              <a:rPr lang="en-US" sz="1400" dirty="0"/>
              <a:t>Forgiveness in the Bible is “Letting Go’ or to “release it” or a “dismissal” of a conflict.  </a:t>
            </a:r>
          </a:p>
          <a:p>
            <a:pPr marL="0" indent="0">
              <a:lnSpc>
                <a:spcPct val="110000"/>
              </a:lnSpc>
              <a:buNone/>
            </a:pPr>
            <a:r>
              <a:rPr lang="en-US" sz="1400" dirty="0"/>
              <a:t>Micha prayed for Israel to forgive like God! </a:t>
            </a:r>
          </a:p>
          <a:p>
            <a:pPr marL="0" indent="0">
              <a:lnSpc>
                <a:spcPct val="110000"/>
              </a:lnSpc>
              <a:buNone/>
            </a:pPr>
            <a:r>
              <a:rPr lang="en-US" sz="1400" b="1" dirty="0">
                <a:solidFill>
                  <a:srgbClr val="FF0000"/>
                </a:solidFill>
              </a:rPr>
              <a:t>Decisional forgiveness </a:t>
            </a:r>
            <a:r>
              <a:rPr lang="en-US" sz="1400" dirty="0"/>
              <a:t>involves a conscious choice to replace ill will with good will. </a:t>
            </a:r>
          </a:p>
          <a:p>
            <a:pPr marL="0" indent="0">
              <a:lnSpc>
                <a:spcPct val="110000"/>
              </a:lnSpc>
              <a:buNone/>
            </a:pPr>
            <a:r>
              <a:rPr lang="en-US" sz="1400" b="1" dirty="0">
                <a:solidFill>
                  <a:srgbClr val="FF0000"/>
                </a:solidFill>
              </a:rPr>
              <a:t>emotional forgiveness</a:t>
            </a:r>
            <a:r>
              <a:rPr lang="en-US" sz="1400" b="1" dirty="0"/>
              <a:t>, </a:t>
            </a:r>
            <a:r>
              <a:rPr lang="en-US" sz="1400" dirty="0"/>
              <a:t>you let go of negative feelings and no longer dwell on the wrongdoing. </a:t>
            </a:r>
          </a:p>
          <a:p>
            <a:pPr marL="0" indent="0">
              <a:lnSpc>
                <a:spcPct val="110000"/>
              </a:lnSpc>
              <a:buNone/>
            </a:pPr>
            <a:r>
              <a:rPr lang="en-US" sz="1400" b="1" dirty="0"/>
              <a:t>Romans 5:1 Therefore, having been justified by faith, we have peace with God through our Lord Jesus Christ, through whom also we have access by faith into this grace in which we stand, and rejoice in hope of the glory of God.</a:t>
            </a:r>
          </a:p>
        </p:txBody>
      </p:sp>
    </p:spTree>
    <p:extLst>
      <p:ext uri="{BB962C8B-B14F-4D97-AF65-F5344CB8AC3E}">
        <p14:creationId xmlns:p14="http://schemas.microsoft.com/office/powerpoint/2010/main" val="123143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0A807F-A47A-334C-EAD4-D5E7A61901DC}"/>
              </a:ext>
            </a:extLst>
          </p:cNvPr>
          <p:cNvPicPr>
            <a:picLocks noChangeAspect="1"/>
          </p:cNvPicPr>
          <p:nvPr/>
        </p:nvPicPr>
        <p:blipFill rotWithShape="1">
          <a:blip r:embed="rId2"/>
          <a:srcRect l="33651" r="27175" b="-1"/>
          <a:stretch/>
        </p:blipFill>
        <p:spPr>
          <a:xfrm>
            <a:off x="20" y="10"/>
            <a:ext cx="4024741" cy="6857990"/>
          </a:xfrm>
          <a:prstGeom prst="rect">
            <a:avLst/>
          </a:prstGeom>
        </p:spPr>
      </p:pic>
      <p:sp>
        <p:nvSpPr>
          <p:cNvPr id="2066" name="Rectangle 2065">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8" name="Picture 2067">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BCE238-81CF-D0C6-7172-C33031FEEF95}"/>
              </a:ext>
            </a:extLst>
          </p:cNvPr>
          <p:cNvSpPr>
            <a:spLocks noGrp="1"/>
          </p:cNvSpPr>
          <p:nvPr>
            <p:ph type="title"/>
          </p:nvPr>
        </p:nvSpPr>
        <p:spPr>
          <a:xfrm>
            <a:off x="4465050" y="618517"/>
            <a:ext cx="6672886" cy="1596177"/>
          </a:xfrm>
        </p:spPr>
        <p:txBody>
          <a:bodyPr>
            <a:normAutofit/>
          </a:bodyPr>
          <a:lstStyle/>
          <a:p>
            <a:r>
              <a:rPr lang="en-US" dirty="0"/>
              <a:t>Reconcile to forge forward</a:t>
            </a:r>
          </a:p>
        </p:txBody>
      </p:sp>
      <p:sp>
        <p:nvSpPr>
          <p:cNvPr id="3" name="Content Placeholder 2">
            <a:extLst>
              <a:ext uri="{FF2B5EF4-FFF2-40B4-BE49-F238E27FC236}">
                <a16:creationId xmlns:a16="http://schemas.microsoft.com/office/drawing/2014/main" id="{23340067-836B-754A-F935-C27C46BE55EB}"/>
              </a:ext>
            </a:extLst>
          </p:cNvPr>
          <p:cNvSpPr>
            <a:spLocks noGrp="1"/>
          </p:cNvSpPr>
          <p:nvPr>
            <p:ph sz="quarter" idx="13"/>
          </p:nvPr>
        </p:nvSpPr>
        <p:spPr>
          <a:xfrm>
            <a:off x="4465048" y="2367092"/>
            <a:ext cx="6672887" cy="3424107"/>
          </a:xfrm>
        </p:spPr>
        <p:txBody>
          <a:bodyPr>
            <a:normAutofit fontScale="92500" lnSpcReduction="10000"/>
          </a:bodyPr>
          <a:lstStyle/>
          <a:p>
            <a:pPr marL="0" indent="0">
              <a:lnSpc>
                <a:spcPct val="110000"/>
              </a:lnSpc>
              <a:buNone/>
            </a:pPr>
            <a:r>
              <a:rPr lang="en-US" sz="1100" b="1" dirty="0"/>
              <a:t>Resentment</a:t>
            </a:r>
            <a:r>
              <a:rPr lang="en-US" sz="1100" dirty="0"/>
              <a:t> is caused by a broken understanding of the relationship. </a:t>
            </a:r>
          </a:p>
          <a:p>
            <a:pPr marL="0" indent="0">
              <a:lnSpc>
                <a:spcPct val="110000"/>
              </a:lnSpc>
              <a:buNone/>
            </a:pPr>
            <a:r>
              <a:rPr lang="en-US" sz="1100" b="1" dirty="0"/>
              <a:t>People deal with Conflict differently……</a:t>
            </a:r>
          </a:p>
          <a:p>
            <a:pPr>
              <a:lnSpc>
                <a:spcPct val="110000"/>
              </a:lnSpc>
            </a:pPr>
            <a:r>
              <a:rPr lang="en-US" sz="1100" b="1" dirty="0"/>
              <a:t>Persuasive </a:t>
            </a:r>
            <a:r>
              <a:rPr lang="en-US" sz="1100" dirty="0"/>
              <a:t>– does not win in the end!</a:t>
            </a:r>
          </a:p>
          <a:p>
            <a:pPr>
              <a:lnSpc>
                <a:spcPct val="110000"/>
              </a:lnSpc>
            </a:pPr>
            <a:r>
              <a:rPr lang="en-US" sz="1100" b="1" dirty="0"/>
              <a:t>Compelling</a:t>
            </a:r>
            <a:r>
              <a:rPr lang="en-US" sz="1100" dirty="0"/>
              <a:t> – Authority is often power out of control!</a:t>
            </a:r>
          </a:p>
          <a:p>
            <a:pPr>
              <a:lnSpc>
                <a:spcPct val="110000"/>
              </a:lnSpc>
            </a:pPr>
            <a:r>
              <a:rPr lang="en-US" sz="1100" b="1" dirty="0"/>
              <a:t>Avoidance</a:t>
            </a:r>
            <a:r>
              <a:rPr lang="en-US" sz="1100" dirty="0"/>
              <a:t> – We carry the pain for years.  </a:t>
            </a:r>
          </a:p>
          <a:p>
            <a:pPr>
              <a:lnSpc>
                <a:spcPct val="110000"/>
              </a:lnSpc>
            </a:pPr>
            <a:r>
              <a:rPr lang="en-US" sz="1100" b="1" dirty="0"/>
              <a:t>Participating </a:t>
            </a:r>
            <a:r>
              <a:rPr lang="en-US" sz="1100" dirty="0"/>
              <a:t>– when two parties work together to reconcile. </a:t>
            </a:r>
          </a:p>
          <a:p>
            <a:pPr>
              <a:lnSpc>
                <a:spcPct val="110000"/>
              </a:lnSpc>
            </a:pPr>
            <a:r>
              <a:rPr lang="en-US" sz="1100" b="1" dirty="0"/>
              <a:t>Negotiating</a:t>
            </a:r>
            <a:r>
              <a:rPr lang="en-US" sz="1100" dirty="0"/>
              <a:t> – there is often a winner and loser.  </a:t>
            </a:r>
          </a:p>
          <a:p>
            <a:pPr>
              <a:lnSpc>
                <a:spcPct val="110000"/>
              </a:lnSpc>
            </a:pPr>
            <a:r>
              <a:rPr lang="en-US" sz="1100" b="1" dirty="0"/>
              <a:t>Supporting </a:t>
            </a:r>
            <a:r>
              <a:rPr lang="en-US" sz="1100" dirty="0"/>
              <a:t>– Empty agreements that leave a person exposed. </a:t>
            </a:r>
          </a:p>
          <a:p>
            <a:pPr marL="0" indent="0">
              <a:lnSpc>
                <a:spcPct val="110000"/>
              </a:lnSpc>
              <a:buNone/>
            </a:pPr>
            <a:r>
              <a:rPr lang="en-US" sz="1100" b="1" dirty="0">
                <a:solidFill>
                  <a:srgbClr val="00B050"/>
                </a:solidFill>
              </a:rPr>
              <a:t>repentance is a change of heart and life regarding sin. </a:t>
            </a:r>
          </a:p>
          <a:p>
            <a:pPr marL="0" indent="0">
              <a:lnSpc>
                <a:spcPct val="110000"/>
              </a:lnSpc>
              <a:buNone/>
            </a:pPr>
            <a:r>
              <a:rPr lang="en-US" sz="1100" b="1" dirty="0">
                <a:solidFill>
                  <a:srgbClr val="00B050"/>
                </a:solidFill>
              </a:rPr>
              <a:t>Reconciliation is the restoration of a relationship</a:t>
            </a:r>
            <a:r>
              <a:rPr lang="en-US" sz="1100" dirty="0">
                <a:solidFill>
                  <a:srgbClr val="00B050"/>
                </a:solidFill>
              </a:rPr>
              <a:t>.  </a:t>
            </a:r>
          </a:p>
          <a:p>
            <a:pPr marL="0" indent="0">
              <a:lnSpc>
                <a:spcPct val="110000"/>
              </a:lnSpc>
              <a:buNone/>
            </a:pPr>
            <a:r>
              <a:rPr lang="en-US" sz="1400" b="1" dirty="0">
                <a:solidFill>
                  <a:srgbClr val="FF0000"/>
                </a:solidFill>
              </a:rPr>
              <a:t>Romans 12:18 If it be possible, as much as lieth in you, live peaceably with all men.</a:t>
            </a:r>
          </a:p>
        </p:txBody>
      </p:sp>
    </p:spTree>
    <p:extLst>
      <p:ext uri="{BB962C8B-B14F-4D97-AF65-F5344CB8AC3E}">
        <p14:creationId xmlns:p14="http://schemas.microsoft.com/office/powerpoint/2010/main" val="94642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4F0391E5-999D-2996-CF99-FAFAB63F3F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55" r="22626" b="-2"/>
          <a:stretch/>
        </p:blipFill>
        <p:spPr bwMode="auto">
          <a:xfrm>
            <a:off x="8157374" y="10"/>
            <a:ext cx="403462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3091">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2030A-DD5E-853B-E081-373D969833AD}"/>
              </a:ext>
            </a:extLst>
          </p:cNvPr>
          <p:cNvSpPr>
            <a:spLocks noGrp="1"/>
          </p:cNvSpPr>
          <p:nvPr>
            <p:ph type="title"/>
          </p:nvPr>
        </p:nvSpPr>
        <p:spPr>
          <a:xfrm>
            <a:off x="913776" y="618517"/>
            <a:ext cx="6672886" cy="1596177"/>
          </a:xfrm>
        </p:spPr>
        <p:txBody>
          <a:bodyPr>
            <a:normAutofit/>
          </a:bodyPr>
          <a:lstStyle/>
          <a:p>
            <a:r>
              <a:rPr lang="en-US" dirty="0"/>
              <a:t>Israel is called to repent!</a:t>
            </a:r>
          </a:p>
        </p:txBody>
      </p:sp>
      <p:sp>
        <p:nvSpPr>
          <p:cNvPr id="3" name="Content Placeholder 2">
            <a:extLst>
              <a:ext uri="{FF2B5EF4-FFF2-40B4-BE49-F238E27FC236}">
                <a16:creationId xmlns:a16="http://schemas.microsoft.com/office/drawing/2014/main" id="{1D22027E-96F0-9CBB-A6EA-1AF60C7998BB}"/>
              </a:ext>
            </a:extLst>
          </p:cNvPr>
          <p:cNvSpPr>
            <a:spLocks noGrp="1"/>
          </p:cNvSpPr>
          <p:nvPr>
            <p:ph sz="quarter" idx="13"/>
          </p:nvPr>
        </p:nvSpPr>
        <p:spPr>
          <a:xfrm>
            <a:off x="304800" y="1849120"/>
            <a:ext cx="7281861" cy="3942079"/>
          </a:xfrm>
        </p:spPr>
        <p:txBody>
          <a:bodyPr>
            <a:normAutofit fontScale="92500"/>
          </a:bodyPr>
          <a:lstStyle/>
          <a:p>
            <a:pPr marL="0" indent="0">
              <a:lnSpc>
                <a:spcPct val="110000"/>
              </a:lnSpc>
              <a:buNone/>
            </a:pPr>
            <a:r>
              <a:rPr lang="en-US" sz="1800" b="1" dirty="0"/>
              <a:t>Recognize.</a:t>
            </a:r>
            <a:r>
              <a:rPr lang="en-US" sz="1800" dirty="0"/>
              <a:t> The first step is to recognize the conflict in an objective way. The goal is not to think of the person in a negative light nor to wallow in self-pity, but to come to a clear understanding of the wrong that was done.  </a:t>
            </a:r>
            <a:r>
              <a:rPr lang="en-US" sz="1800" b="1" dirty="0"/>
              <a:t>(prov. 28:13)</a:t>
            </a:r>
          </a:p>
          <a:p>
            <a:pPr marL="0" indent="0">
              <a:lnSpc>
                <a:spcPct val="110000"/>
              </a:lnSpc>
              <a:buNone/>
            </a:pPr>
            <a:r>
              <a:rPr lang="en-US" sz="1800" b="1" dirty="0"/>
              <a:t>Repentance. </a:t>
            </a:r>
            <a:r>
              <a:rPr lang="en-US" sz="1800" dirty="0"/>
              <a:t>This step is about addressing your own shortcomings. Address the mistakes you have made. </a:t>
            </a:r>
            <a:r>
              <a:rPr lang="en-US" sz="1800" b="0" i="0" dirty="0">
                <a:effectLst/>
                <a:latin typeface="linotype-sabon"/>
              </a:rPr>
              <a:t>When we repent, we are acknowledging our need for God’s forgiveness and grace</a:t>
            </a:r>
            <a:r>
              <a:rPr lang="en-US" sz="1800" b="1" i="0" dirty="0">
                <a:effectLst/>
                <a:latin typeface="linotype-sabon"/>
              </a:rPr>
              <a:t>. ( 2 Chron. 7:14)</a:t>
            </a:r>
          </a:p>
          <a:p>
            <a:pPr marL="0" indent="0">
              <a:lnSpc>
                <a:spcPct val="110000"/>
              </a:lnSpc>
              <a:buNone/>
            </a:pPr>
            <a:r>
              <a:rPr lang="en-US" sz="1800" b="1" dirty="0"/>
              <a:t>Commit. </a:t>
            </a:r>
            <a:r>
              <a:rPr lang="en-US" sz="1800" dirty="0"/>
              <a:t>Commit to change to turn back to God. Without true repentance there is no forgiveness. </a:t>
            </a:r>
            <a:r>
              <a:rPr lang="en-US" sz="1800" b="1" dirty="0"/>
              <a:t>(Romans 12:1-3)</a:t>
            </a:r>
          </a:p>
          <a:p>
            <a:pPr marL="0" indent="0">
              <a:lnSpc>
                <a:spcPct val="110000"/>
              </a:lnSpc>
              <a:buNone/>
            </a:pPr>
            <a:r>
              <a:rPr lang="en-US" sz="1800" b="1" dirty="0"/>
              <a:t>Press.  </a:t>
            </a:r>
            <a:r>
              <a:rPr lang="en-US" sz="1800" dirty="0"/>
              <a:t>Finally, Press on to hold on to your forgiveness. This step is tough because memories of the event will often recur.  </a:t>
            </a:r>
            <a:r>
              <a:rPr lang="en-US" sz="1800" b="1" dirty="0"/>
              <a:t>(Phil. 3:14)</a:t>
            </a:r>
          </a:p>
        </p:txBody>
      </p:sp>
    </p:spTree>
    <p:extLst>
      <p:ext uri="{BB962C8B-B14F-4D97-AF65-F5344CB8AC3E}">
        <p14:creationId xmlns:p14="http://schemas.microsoft.com/office/powerpoint/2010/main" val="74312245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2" ma:contentTypeDescription="Create a new document." ma:contentTypeScope="" ma:versionID="0fa6508cae8d9e69d96cb728823b0873">
  <xsd:schema xmlns:xsd="http://www.w3.org/2001/XMLSchema" xmlns:xs="http://www.w3.org/2001/XMLSchema" xmlns:p="http://schemas.microsoft.com/office/2006/metadata/properties" xmlns:ns3="1200a652-a314-4465-9e3b-eee3981a03cd" xmlns:ns4="2ae4f842-3a66-416e-8d2c-7fa05df01dda" targetNamespace="http://schemas.microsoft.com/office/2006/metadata/properties" ma:root="true" ma:fieldsID="c1a958c86f89277ea511e0eb79879f6e" ns3:_="" ns4:_="">
    <xsd:import namespace="1200a652-a314-4465-9e3b-eee3981a03cd"/>
    <xsd:import namespace="2ae4f842-3a66-416e-8d2c-7fa05df01d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e4f842-3a66-416e-8d2c-7fa05df01dd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D7D698-5AE3-4987-BA64-D5B2BEB0F6E0}">
  <ds:schemaRefs>
    <ds:schemaRef ds:uri="http://purl.org/dc/dcmitype/"/>
    <ds:schemaRef ds:uri="http://purl.org/dc/elements/1.1/"/>
    <ds:schemaRef ds:uri="2ae4f842-3a66-416e-8d2c-7fa05df01dda"/>
    <ds:schemaRef ds:uri="http://schemas.microsoft.com/office/2006/documentManagement/types"/>
    <ds:schemaRef ds:uri="1200a652-a314-4465-9e3b-eee3981a03cd"/>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84294715-41C2-448B-B8B2-4C44B57C1FC1}">
  <ds:schemaRefs>
    <ds:schemaRef ds:uri="1200a652-a314-4465-9e3b-eee3981a03cd"/>
    <ds:schemaRef ds:uri="2ae4f842-3a66-416e-8d2c-7fa05df01d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09309A-3643-4B68-B10C-83BF62AF1A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TM04033925[[fn=Droplet]]</Template>
  <TotalTime>80</TotalTime>
  <Words>833</Words>
  <Application>Microsoft Office PowerPoint</Application>
  <PresentationFormat>Widescreen</PresentationFormat>
  <Paragraphs>50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linotype-sabon</vt:lpstr>
      <vt:lpstr>Tw Cen MT</vt:lpstr>
      <vt:lpstr>Droplet</vt:lpstr>
      <vt:lpstr>Forgiveness to Forge Forward:  Going higher in forgiveness</vt:lpstr>
      <vt:lpstr>PowerPoint Presentation</vt:lpstr>
      <vt:lpstr>Forgiveness to Forge Forward:  Going higher in forgiveness</vt:lpstr>
      <vt:lpstr>Course objectives:  Meditate on God’s word! </vt:lpstr>
      <vt:lpstr>God’s Word</vt:lpstr>
      <vt:lpstr>Israel sinned against God</vt:lpstr>
      <vt:lpstr>Biblical Forgiveness of sin and human conflicts.</vt:lpstr>
      <vt:lpstr>Reconcile to forge forward</vt:lpstr>
      <vt:lpstr>Israel is called to repent!</vt:lpstr>
      <vt:lpstr>Let’s pray for Forgiveness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lastModifiedBy>Preston Jacob</cp:lastModifiedBy>
  <cp:revision>3</cp:revision>
  <dcterms:created xsi:type="dcterms:W3CDTF">2022-09-20T15:30:39Z</dcterms:created>
  <dcterms:modified xsi:type="dcterms:W3CDTF">2023-07-26T21:51:32Z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