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Bold Italics" panose="020B0604020202020204" charset="0"/>
      <p:regular r:id="rId17"/>
    </p:embeddedFont>
    <p:embeddedFont>
      <p:font typeface="Bebas Neue" panose="020B0606020202050201" pitchFamily="34" charset="0"/>
      <p:regular r:id="rId18"/>
    </p:embeddedFont>
    <p:embeddedFont>
      <p:font typeface="Bebas Neue Bold" panose="020B0604020202020204" charset="0"/>
      <p:regular r:id="rId19"/>
    </p:embeddedFont>
    <p:embeddedFont>
      <p:font typeface="Calibri" panose="020F0502020204030204" pitchFamily="34" charset="0"/>
      <p:regular r:id="rId20"/>
      <p:bold r:id="rId21"/>
      <p:italic r:id="rId22"/>
      <p:boldItalic r:id="rId23"/>
    </p:embeddedFont>
    <p:embeddedFont>
      <p:font typeface="Poppins" panose="00000500000000000000" pitchFamily="2" charset="0"/>
      <p:regular r:id="rId24"/>
      <p:bold r:id="rId25"/>
      <p:italic r:id="rId26"/>
      <p:boldItalic r:id="rId27"/>
    </p:embeddedFont>
    <p:embeddedFont>
      <p:font typeface="Poppins Bold" panose="00000800000000000000"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Jacob" userId="3939a122-f25e-4a43-81fa-2b5e772f452c" providerId="ADAL" clId="{23D0912C-254F-47AD-A61E-EF21FBD55D54}"/>
    <pc:docChg chg="modSld">
      <pc:chgData name="Preston Jacob" userId="3939a122-f25e-4a43-81fa-2b5e772f452c" providerId="ADAL" clId="{23D0912C-254F-47AD-A61E-EF21FBD55D54}" dt="2023-11-16T00:12:52.079" v="32" actId="255"/>
      <pc:docMkLst>
        <pc:docMk/>
      </pc:docMkLst>
      <pc:sldChg chg="modSp mod">
        <pc:chgData name="Preston Jacob" userId="3939a122-f25e-4a43-81fa-2b5e772f452c" providerId="ADAL" clId="{23D0912C-254F-47AD-A61E-EF21FBD55D54}" dt="2023-11-16T00:06:29.728" v="1" actId="1076"/>
        <pc:sldMkLst>
          <pc:docMk/>
          <pc:sldMk cId="0" sldId="256"/>
        </pc:sldMkLst>
        <pc:spChg chg="mod">
          <ac:chgData name="Preston Jacob" userId="3939a122-f25e-4a43-81fa-2b5e772f452c" providerId="ADAL" clId="{23D0912C-254F-47AD-A61E-EF21FBD55D54}" dt="2023-11-16T00:06:29.728" v="1" actId="1076"/>
          <ac:spMkLst>
            <pc:docMk/>
            <pc:sldMk cId="0" sldId="256"/>
            <ac:spMk id="5" creationId="{00000000-0000-0000-0000-000000000000}"/>
          </ac:spMkLst>
        </pc:spChg>
      </pc:sldChg>
      <pc:sldChg chg="modSp mod">
        <pc:chgData name="Preston Jacob" userId="3939a122-f25e-4a43-81fa-2b5e772f452c" providerId="ADAL" clId="{23D0912C-254F-47AD-A61E-EF21FBD55D54}" dt="2023-11-16T00:08:47.724" v="10" actId="1076"/>
        <pc:sldMkLst>
          <pc:docMk/>
          <pc:sldMk cId="0" sldId="258"/>
        </pc:sldMkLst>
        <pc:spChg chg="mod">
          <ac:chgData name="Preston Jacob" userId="3939a122-f25e-4a43-81fa-2b5e772f452c" providerId="ADAL" clId="{23D0912C-254F-47AD-A61E-EF21FBD55D54}" dt="2023-11-16T00:07:22.498" v="9" actId="6549"/>
          <ac:spMkLst>
            <pc:docMk/>
            <pc:sldMk cId="0" sldId="258"/>
            <ac:spMk id="14" creationId="{00000000-0000-0000-0000-000000000000}"/>
          </ac:spMkLst>
        </pc:spChg>
        <pc:spChg chg="mod">
          <ac:chgData name="Preston Jacob" userId="3939a122-f25e-4a43-81fa-2b5e772f452c" providerId="ADAL" clId="{23D0912C-254F-47AD-A61E-EF21FBD55D54}" dt="2023-11-16T00:08:47.724" v="10" actId="1076"/>
          <ac:spMkLst>
            <pc:docMk/>
            <pc:sldMk cId="0" sldId="258"/>
            <ac:spMk id="17" creationId="{00000000-0000-0000-0000-000000000000}"/>
          </ac:spMkLst>
        </pc:spChg>
        <pc:grpChg chg="mod">
          <ac:chgData name="Preston Jacob" userId="3939a122-f25e-4a43-81fa-2b5e772f452c" providerId="ADAL" clId="{23D0912C-254F-47AD-A61E-EF21FBD55D54}" dt="2023-11-16T00:07:08.763" v="5" actId="1076"/>
          <ac:grpSpMkLst>
            <pc:docMk/>
            <pc:sldMk cId="0" sldId="258"/>
            <ac:grpSpMk id="3" creationId="{00000000-0000-0000-0000-000000000000}"/>
          </ac:grpSpMkLst>
        </pc:grpChg>
      </pc:sldChg>
      <pc:sldChg chg="modSp mod">
        <pc:chgData name="Preston Jacob" userId="3939a122-f25e-4a43-81fa-2b5e772f452c" providerId="ADAL" clId="{23D0912C-254F-47AD-A61E-EF21FBD55D54}" dt="2023-11-16T00:08:52.708" v="11" actId="1076"/>
        <pc:sldMkLst>
          <pc:docMk/>
          <pc:sldMk cId="0" sldId="259"/>
        </pc:sldMkLst>
        <pc:spChg chg="mod">
          <ac:chgData name="Preston Jacob" userId="3939a122-f25e-4a43-81fa-2b5e772f452c" providerId="ADAL" clId="{23D0912C-254F-47AD-A61E-EF21FBD55D54}" dt="2023-11-16T00:08:52.708" v="11" actId="1076"/>
          <ac:spMkLst>
            <pc:docMk/>
            <pc:sldMk cId="0" sldId="259"/>
            <ac:spMk id="2" creationId="{00000000-0000-0000-0000-000000000000}"/>
          </ac:spMkLst>
        </pc:spChg>
      </pc:sldChg>
      <pc:sldChg chg="modSp mod">
        <pc:chgData name="Preston Jacob" userId="3939a122-f25e-4a43-81fa-2b5e772f452c" providerId="ADAL" clId="{23D0912C-254F-47AD-A61E-EF21FBD55D54}" dt="2023-11-16T00:12:52.079" v="32" actId="255"/>
        <pc:sldMkLst>
          <pc:docMk/>
          <pc:sldMk cId="0" sldId="264"/>
        </pc:sldMkLst>
        <pc:spChg chg="mod">
          <ac:chgData name="Preston Jacob" userId="3939a122-f25e-4a43-81fa-2b5e772f452c" providerId="ADAL" clId="{23D0912C-254F-47AD-A61E-EF21FBD55D54}" dt="2023-11-16T00:12:52.079" v="32" actId="255"/>
          <ac:spMkLst>
            <pc:docMk/>
            <pc:sldMk cId="0" sldId="264"/>
            <ac:spMk id="5" creationId="{00000000-0000-0000-0000-000000000000}"/>
          </ac:spMkLst>
        </pc:spChg>
        <pc:spChg chg="mod">
          <ac:chgData name="Preston Jacob" userId="3939a122-f25e-4a43-81fa-2b5e772f452c" providerId="ADAL" clId="{23D0912C-254F-47AD-A61E-EF21FBD55D54}" dt="2023-11-16T00:09:50.805" v="15" actId="6549"/>
          <ac:spMkLst>
            <pc:docMk/>
            <pc:sldMk cId="0" sldId="264"/>
            <ac:spMk id="6" creationId="{00000000-0000-0000-0000-000000000000}"/>
          </ac:spMkLst>
        </pc:spChg>
      </pc:sldChg>
      <pc:sldChg chg="modSp mod">
        <pc:chgData name="Preston Jacob" userId="3939a122-f25e-4a43-81fa-2b5e772f452c" providerId="ADAL" clId="{23D0912C-254F-47AD-A61E-EF21FBD55D54}" dt="2023-11-16T00:12:34.169" v="31" actId="1076"/>
        <pc:sldMkLst>
          <pc:docMk/>
          <pc:sldMk cId="0" sldId="265"/>
        </pc:sldMkLst>
        <pc:spChg chg="mod">
          <ac:chgData name="Preston Jacob" userId="3939a122-f25e-4a43-81fa-2b5e772f452c" providerId="ADAL" clId="{23D0912C-254F-47AD-A61E-EF21FBD55D54}" dt="2023-11-16T00:12:34.169" v="31" actId="1076"/>
          <ac:spMkLst>
            <pc:docMk/>
            <pc:sldMk cId="0" sldId="265"/>
            <ac:spMk id="5" creationId="{00000000-0000-0000-0000-000000000000}"/>
          </ac:spMkLst>
        </pc:spChg>
      </pc:sldChg>
      <pc:sldChg chg="modSp mod">
        <pc:chgData name="Preston Jacob" userId="3939a122-f25e-4a43-81fa-2b5e772f452c" providerId="ADAL" clId="{23D0912C-254F-47AD-A61E-EF21FBD55D54}" dt="2023-11-16T00:10:15.332" v="17" actId="1076"/>
        <pc:sldMkLst>
          <pc:docMk/>
          <pc:sldMk cId="0" sldId="266"/>
        </pc:sldMkLst>
        <pc:spChg chg="mod">
          <ac:chgData name="Preston Jacob" userId="3939a122-f25e-4a43-81fa-2b5e772f452c" providerId="ADAL" clId="{23D0912C-254F-47AD-A61E-EF21FBD55D54}" dt="2023-11-16T00:10:07.466" v="16" actId="1076"/>
          <ac:spMkLst>
            <pc:docMk/>
            <pc:sldMk cId="0" sldId="266"/>
            <ac:spMk id="5" creationId="{00000000-0000-0000-0000-000000000000}"/>
          </ac:spMkLst>
        </pc:spChg>
        <pc:spChg chg="mod">
          <ac:chgData name="Preston Jacob" userId="3939a122-f25e-4a43-81fa-2b5e772f452c" providerId="ADAL" clId="{23D0912C-254F-47AD-A61E-EF21FBD55D54}" dt="2023-11-16T00:10:15.332" v="17" actId="1076"/>
          <ac:spMkLst>
            <pc:docMk/>
            <pc:sldMk cId="0" sldId="266"/>
            <ac:spMk id="6" creationId="{00000000-0000-0000-0000-000000000000}"/>
          </ac:spMkLst>
        </pc:spChg>
      </pc:sldChg>
      <pc:sldChg chg="modSp mod">
        <pc:chgData name="Preston Jacob" userId="3939a122-f25e-4a43-81fa-2b5e772f452c" providerId="ADAL" clId="{23D0912C-254F-47AD-A61E-EF21FBD55D54}" dt="2023-11-16T00:10:24.190" v="18" actId="1076"/>
        <pc:sldMkLst>
          <pc:docMk/>
          <pc:sldMk cId="0" sldId="267"/>
        </pc:sldMkLst>
        <pc:spChg chg="mod">
          <ac:chgData name="Preston Jacob" userId="3939a122-f25e-4a43-81fa-2b5e772f452c" providerId="ADAL" clId="{23D0912C-254F-47AD-A61E-EF21FBD55D54}" dt="2023-11-16T00:10:24.190" v="18" actId="1076"/>
          <ac:spMkLst>
            <pc:docMk/>
            <pc:sldMk cId="0" sldId="267"/>
            <ac:spMk id="6" creationId="{00000000-0000-0000-0000-000000000000}"/>
          </ac:spMkLst>
        </pc:spChg>
      </pc:sldChg>
      <pc:sldChg chg="modSp mod">
        <pc:chgData name="Preston Jacob" userId="3939a122-f25e-4a43-81fa-2b5e772f452c" providerId="ADAL" clId="{23D0912C-254F-47AD-A61E-EF21FBD55D54}" dt="2023-11-16T00:11:13.685" v="25" actId="1076"/>
        <pc:sldMkLst>
          <pc:docMk/>
          <pc:sldMk cId="0" sldId="268"/>
        </pc:sldMkLst>
        <pc:spChg chg="mod">
          <ac:chgData name="Preston Jacob" userId="3939a122-f25e-4a43-81fa-2b5e772f452c" providerId="ADAL" clId="{23D0912C-254F-47AD-A61E-EF21FBD55D54}" dt="2023-11-16T00:11:13.685" v="25" actId="1076"/>
          <ac:spMkLst>
            <pc:docMk/>
            <pc:sldMk cId="0" sldId="268"/>
            <ac:spMk id="5" creationId="{00000000-0000-0000-0000-000000000000}"/>
          </ac:spMkLst>
        </pc:spChg>
        <pc:spChg chg="mod">
          <ac:chgData name="Preston Jacob" userId="3939a122-f25e-4a43-81fa-2b5e772f452c" providerId="ADAL" clId="{23D0912C-254F-47AD-A61E-EF21FBD55D54}" dt="2023-11-16T00:11:09.547" v="24" actId="1076"/>
          <ac:spMkLst>
            <pc:docMk/>
            <pc:sldMk cId="0" sldId="268"/>
            <ac:spMk id="6" creationId="{00000000-0000-0000-0000-000000000000}"/>
          </ac:spMkLst>
        </pc:spChg>
      </pc:sldChg>
      <pc:sldChg chg="modSp mod">
        <pc:chgData name="Preston Jacob" userId="3939a122-f25e-4a43-81fa-2b5e772f452c" providerId="ADAL" clId="{23D0912C-254F-47AD-A61E-EF21FBD55D54}" dt="2023-11-16T00:11:33.221" v="28" actId="1076"/>
        <pc:sldMkLst>
          <pc:docMk/>
          <pc:sldMk cId="0" sldId="269"/>
        </pc:sldMkLst>
        <pc:spChg chg="mod">
          <ac:chgData name="Preston Jacob" userId="3939a122-f25e-4a43-81fa-2b5e772f452c" providerId="ADAL" clId="{23D0912C-254F-47AD-A61E-EF21FBD55D54}" dt="2023-11-16T00:11:28.079" v="27" actId="1076"/>
          <ac:spMkLst>
            <pc:docMk/>
            <pc:sldMk cId="0" sldId="269"/>
            <ac:spMk id="5" creationId="{00000000-0000-0000-0000-000000000000}"/>
          </ac:spMkLst>
        </pc:spChg>
        <pc:spChg chg="mod">
          <ac:chgData name="Preston Jacob" userId="3939a122-f25e-4a43-81fa-2b5e772f452c" providerId="ADAL" clId="{23D0912C-254F-47AD-A61E-EF21FBD55D54}" dt="2023-11-16T00:11:33.221" v="28" actId="1076"/>
          <ac:spMkLst>
            <pc:docMk/>
            <pc:sldMk cId="0" sldId="269"/>
            <ac:spMk id="6" creationId="{00000000-0000-0000-0000-000000000000}"/>
          </ac:spMkLst>
        </pc:spChg>
      </pc:sldChg>
      <pc:sldChg chg="modSp mod">
        <pc:chgData name="Preston Jacob" userId="3939a122-f25e-4a43-81fa-2b5e772f452c" providerId="ADAL" clId="{23D0912C-254F-47AD-A61E-EF21FBD55D54}" dt="2023-11-16T00:11:38.407" v="29" actId="1076"/>
        <pc:sldMkLst>
          <pc:docMk/>
          <pc:sldMk cId="0" sldId="270"/>
        </pc:sldMkLst>
        <pc:spChg chg="mod">
          <ac:chgData name="Preston Jacob" userId="3939a122-f25e-4a43-81fa-2b5e772f452c" providerId="ADAL" clId="{23D0912C-254F-47AD-A61E-EF21FBD55D54}" dt="2023-11-16T00:11:38.407" v="29" actId="1076"/>
          <ac:spMkLst>
            <pc:docMk/>
            <pc:sldMk cId="0" sldId="270"/>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4687990"/>
            <a:ext cx="16230600" cy="1619250"/>
          </a:xfrm>
          <a:prstGeom prst="rect">
            <a:avLst/>
          </a:prstGeom>
        </p:spPr>
        <p:txBody>
          <a:bodyPr lIns="0" tIns="0" rIns="0" bIns="0" rtlCol="0" anchor="t">
            <a:spAutoFit/>
          </a:bodyPr>
          <a:lstStyle/>
          <a:p>
            <a:pPr algn="ctr">
              <a:lnSpc>
                <a:spcPts val="12000"/>
              </a:lnSpc>
            </a:pPr>
            <a:r>
              <a:rPr lang="en-US" sz="12000">
                <a:solidFill>
                  <a:srgbClr val="000000"/>
                </a:solidFill>
                <a:latin typeface="Bebas Neue Bold"/>
              </a:rPr>
              <a:t>BIBLE STUDY</a:t>
            </a:r>
          </a:p>
        </p:txBody>
      </p:sp>
      <p:sp>
        <p:nvSpPr>
          <p:cNvPr id="3" name="TextBox 3"/>
          <p:cNvSpPr txBox="1"/>
          <p:nvPr/>
        </p:nvSpPr>
        <p:spPr>
          <a:xfrm>
            <a:off x="1028700" y="952500"/>
            <a:ext cx="3501810"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5272439" y="8899525"/>
            <a:ext cx="1986861" cy="711200"/>
          </a:xfrm>
          <a:prstGeom prst="rect">
            <a:avLst/>
          </a:prstGeom>
        </p:spPr>
        <p:txBody>
          <a:bodyPr lIns="0" tIns="0" rIns="0" bIns="0" rtlCol="0" anchor="t">
            <a:spAutoFit/>
          </a:bodyPr>
          <a:lstStyle/>
          <a:p>
            <a:pPr algn="r">
              <a:lnSpc>
                <a:spcPts val="2799"/>
              </a:lnSpc>
            </a:pPr>
            <a:r>
              <a:rPr lang="en-US" sz="1999">
                <a:solidFill>
                  <a:srgbClr val="000000"/>
                </a:solidFill>
                <a:latin typeface="Poppins"/>
              </a:rPr>
              <a:t>Page 01 of 11</a:t>
            </a:r>
          </a:p>
          <a:p>
            <a:pPr algn="r">
              <a:lnSpc>
                <a:spcPts val="2799"/>
              </a:lnSpc>
            </a:pPr>
            <a:endParaRPr lang="en-US" sz="1999">
              <a:solidFill>
                <a:srgbClr val="000000"/>
              </a:solidFill>
              <a:latin typeface="Poppins"/>
            </a:endParaRPr>
          </a:p>
        </p:txBody>
      </p:sp>
      <p:sp>
        <p:nvSpPr>
          <p:cNvPr id="5" name="TextBox 5"/>
          <p:cNvSpPr txBox="1"/>
          <p:nvPr/>
        </p:nvSpPr>
        <p:spPr>
          <a:xfrm>
            <a:off x="6077558" y="2010576"/>
            <a:ext cx="6132883" cy="1613667"/>
          </a:xfrm>
          <a:prstGeom prst="rect">
            <a:avLst/>
          </a:prstGeom>
        </p:spPr>
        <p:txBody>
          <a:bodyPr lIns="0" tIns="0" rIns="0" bIns="0" rtlCol="0" anchor="t">
            <a:spAutoFit/>
          </a:bodyPr>
          <a:lstStyle/>
          <a:p>
            <a:pPr algn="ctr">
              <a:lnSpc>
                <a:spcPts val="12120"/>
              </a:lnSpc>
            </a:pPr>
            <a:r>
              <a:rPr lang="en-US" sz="12120" dirty="0">
                <a:solidFill>
                  <a:srgbClr val="B91646"/>
                </a:solidFill>
                <a:latin typeface="Brittany Bold"/>
              </a:rPr>
              <a:t>welcome to</a:t>
            </a:r>
          </a:p>
        </p:txBody>
      </p:sp>
      <p:sp>
        <p:nvSpPr>
          <p:cNvPr id="6" name="TextBox 6"/>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7" name="AutoShape 7"/>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AutoShape 8"/>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6981873" y="1121493"/>
            <a:ext cx="277427" cy="2774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1" name="Group 11"/>
          <p:cNvGrpSpPr/>
          <p:nvPr/>
        </p:nvGrpSpPr>
        <p:grpSpPr>
          <a:xfrm>
            <a:off x="16575495" y="1121493"/>
            <a:ext cx="277427" cy="27742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3" name="Group 13"/>
          <p:cNvGrpSpPr/>
          <p:nvPr/>
        </p:nvGrpSpPr>
        <p:grpSpPr>
          <a:xfrm>
            <a:off x="16169118" y="1121493"/>
            <a:ext cx="277427" cy="27742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1371600" y="1243093"/>
            <a:ext cx="13288245" cy="1534972"/>
          </a:xfrm>
          <a:prstGeom prst="rect">
            <a:avLst/>
          </a:prstGeom>
        </p:spPr>
        <p:txBody>
          <a:bodyPr lIns="0" tIns="0" rIns="0" bIns="0" rtlCol="0" anchor="t">
            <a:spAutoFit/>
          </a:bodyPr>
          <a:lstStyle/>
          <a:p>
            <a:pPr>
              <a:lnSpc>
                <a:spcPts val="13682"/>
              </a:lnSpc>
            </a:pPr>
            <a:r>
              <a:rPr lang="en-US" sz="10000" dirty="0">
                <a:solidFill>
                  <a:srgbClr val="B91646"/>
                </a:solidFill>
                <a:latin typeface="Bebas Neue Bold"/>
              </a:rPr>
              <a:t>WHAT IS WORSHIP?</a:t>
            </a:r>
          </a:p>
        </p:txBody>
      </p:sp>
      <p:sp>
        <p:nvSpPr>
          <p:cNvPr id="6" name="TextBox 6"/>
          <p:cNvSpPr txBox="1"/>
          <p:nvPr/>
        </p:nvSpPr>
        <p:spPr>
          <a:xfrm>
            <a:off x="1028700" y="3131981"/>
            <a:ext cx="16230600" cy="6872783"/>
          </a:xfrm>
          <a:prstGeom prst="rect">
            <a:avLst/>
          </a:prstGeom>
        </p:spPr>
        <p:txBody>
          <a:bodyPr lIns="0" tIns="0" rIns="0" bIns="0" rtlCol="0" anchor="t">
            <a:spAutoFit/>
          </a:bodyPr>
          <a:lstStyle/>
          <a:p>
            <a:pPr marL="740412" lvl="1" indent="-370206">
              <a:lnSpc>
                <a:spcPts val="5487"/>
              </a:lnSpc>
              <a:buFont typeface="Arial"/>
              <a:buChar char="•"/>
            </a:pPr>
            <a:r>
              <a:rPr lang="en-US" sz="3429" dirty="0">
                <a:solidFill>
                  <a:srgbClr val="000000"/>
                </a:solidFill>
                <a:latin typeface="Poppins Bold"/>
              </a:rPr>
              <a:t>WORSHIP IS A UNIVERSAL ACTIVITY (Acts 19:27)</a:t>
            </a:r>
          </a:p>
          <a:p>
            <a:pPr marL="1480824" lvl="2" indent="-493608">
              <a:lnSpc>
                <a:spcPts val="5487"/>
              </a:lnSpc>
              <a:buFont typeface="Arial"/>
              <a:buChar char="⚬"/>
            </a:pPr>
            <a:r>
              <a:rPr lang="en-US" sz="3429" dirty="0">
                <a:solidFill>
                  <a:srgbClr val="B91646"/>
                </a:solidFill>
                <a:latin typeface="Poppins Bold"/>
              </a:rPr>
              <a:t>ACTS 19:27; MATTHEW 15:9; MARK 7:7; ACTS 17:4, 17, 23; ROMANS 1:25</a:t>
            </a:r>
          </a:p>
          <a:p>
            <a:pPr marL="740412" lvl="1" indent="-370206">
              <a:lnSpc>
                <a:spcPts val="5487"/>
              </a:lnSpc>
              <a:buFont typeface="Arial"/>
              <a:buChar char="•"/>
            </a:pPr>
            <a:r>
              <a:rPr lang="en-US" sz="3429" dirty="0">
                <a:solidFill>
                  <a:srgbClr val="000000"/>
                </a:solidFill>
                <a:latin typeface="Poppins Bold"/>
              </a:rPr>
              <a:t>WORSHIP IS A PRIESTLY ACTIVITY (Hebrews 13:15)</a:t>
            </a:r>
          </a:p>
          <a:p>
            <a:pPr marL="1480824" lvl="2" indent="-493608">
              <a:lnSpc>
                <a:spcPts val="5487"/>
              </a:lnSpc>
              <a:buFont typeface="Arial"/>
              <a:buChar char="⚬"/>
            </a:pPr>
            <a:r>
              <a:rPr lang="en-US" sz="3429" dirty="0">
                <a:solidFill>
                  <a:srgbClr val="B91646"/>
                </a:solidFill>
                <a:latin typeface="Poppins Bold"/>
              </a:rPr>
              <a:t>WE ARE THE PRIESTS (1 Peter 2:9)</a:t>
            </a:r>
          </a:p>
          <a:p>
            <a:pPr marL="1480824" lvl="2" indent="-493608">
              <a:lnSpc>
                <a:spcPts val="5487"/>
              </a:lnSpc>
              <a:buFont typeface="Arial"/>
              <a:buChar char="⚬"/>
            </a:pPr>
            <a:r>
              <a:rPr lang="en-US" sz="3429" dirty="0">
                <a:solidFill>
                  <a:srgbClr val="B91646"/>
                </a:solidFill>
                <a:latin typeface="Poppins Bold"/>
              </a:rPr>
              <a:t>WE ARE THE OFFERING (Romans 12:1)</a:t>
            </a:r>
          </a:p>
          <a:p>
            <a:pPr marL="1480824" lvl="2" indent="-493608">
              <a:lnSpc>
                <a:spcPts val="5487"/>
              </a:lnSpc>
              <a:buFont typeface="Arial"/>
              <a:buChar char="⚬"/>
            </a:pPr>
            <a:r>
              <a:rPr lang="en-US" sz="3429" dirty="0">
                <a:solidFill>
                  <a:srgbClr val="B91646"/>
                </a:solidFill>
                <a:latin typeface="Poppins Bold"/>
              </a:rPr>
              <a:t>WE ARE THE ALTAR (Exodus 20:24)</a:t>
            </a:r>
          </a:p>
          <a:p>
            <a:pPr marL="1480824" lvl="2" indent="-493608">
              <a:lnSpc>
                <a:spcPts val="5487"/>
              </a:lnSpc>
              <a:buFont typeface="Arial"/>
              <a:buChar char="⚬"/>
            </a:pPr>
            <a:r>
              <a:rPr lang="en-US" sz="3429" dirty="0">
                <a:solidFill>
                  <a:srgbClr val="B91646"/>
                </a:solidFill>
                <a:latin typeface="Poppins Bold"/>
              </a:rPr>
              <a:t>WE ARE THE TEMPLE (1 Corinthians 3:16)</a:t>
            </a:r>
          </a:p>
          <a:p>
            <a:pPr marL="740412" lvl="1" indent="-370206">
              <a:lnSpc>
                <a:spcPts val="5487"/>
              </a:lnSpc>
              <a:buFont typeface="Arial"/>
              <a:buChar char="•"/>
            </a:pPr>
            <a:r>
              <a:rPr lang="en-US" sz="3429" dirty="0">
                <a:solidFill>
                  <a:srgbClr val="000000"/>
                </a:solidFill>
                <a:latin typeface="Poppins Bold"/>
              </a:rPr>
              <a:t>WORSHIP IS A HEAVENLY ACTIVITY (Daniel 7:1, 9-10, 13-14)</a:t>
            </a:r>
          </a:p>
          <a:p>
            <a:pPr>
              <a:lnSpc>
                <a:spcPts val="5385"/>
              </a:lnSpc>
            </a:pPr>
            <a:endParaRPr lang="en-US" sz="3429" dirty="0">
              <a:solidFill>
                <a:srgbClr val="000000"/>
              </a:solidFill>
              <a:latin typeface="Poppins Bold"/>
            </a:endParaRPr>
          </a:p>
          <a:p>
            <a:pPr>
              <a:lnSpc>
                <a:spcPts val="4981"/>
              </a:lnSpc>
            </a:pPr>
            <a:endParaRPr lang="en-US" sz="3429" dirty="0">
              <a:solidFill>
                <a:srgbClr val="000000"/>
              </a:solidFill>
              <a:latin typeface="Poppi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2895600" y="800100"/>
            <a:ext cx="13288245" cy="1823923"/>
          </a:xfrm>
          <a:prstGeom prst="rect">
            <a:avLst/>
          </a:prstGeom>
        </p:spPr>
        <p:txBody>
          <a:bodyPr lIns="0" tIns="0" rIns="0" bIns="0" rtlCol="0" anchor="t">
            <a:spAutoFit/>
          </a:bodyPr>
          <a:lstStyle/>
          <a:p>
            <a:pPr>
              <a:lnSpc>
                <a:spcPts val="13682"/>
              </a:lnSpc>
            </a:pPr>
            <a:r>
              <a:rPr lang="en-US" sz="13682" dirty="0">
                <a:solidFill>
                  <a:srgbClr val="B91646"/>
                </a:solidFill>
                <a:latin typeface="Bebas Neue Bold"/>
              </a:rPr>
              <a:t>WHAT IS WORSHIP?</a:t>
            </a:r>
          </a:p>
        </p:txBody>
      </p:sp>
      <p:sp>
        <p:nvSpPr>
          <p:cNvPr id="6" name="TextBox 6"/>
          <p:cNvSpPr txBox="1"/>
          <p:nvPr/>
        </p:nvSpPr>
        <p:spPr>
          <a:xfrm>
            <a:off x="762000" y="2632306"/>
            <a:ext cx="16230600" cy="7568108"/>
          </a:xfrm>
          <a:prstGeom prst="rect">
            <a:avLst/>
          </a:prstGeom>
        </p:spPr>
        <p:txBody>
          <a:bodyPr lIns="0" tIns="0" rIns="0" bIns="0" rtlCol="0" anchor="t">
            <a:spAutoFit/>
          </a:bodyPr>
          <a:lstStyle/>
          <a:p>
            <a:pPr marL="740412" lvl="1" indent="-370206">
              <a:lnSpc>
                <a:spcPts val="5487"/>
              </a:lnSpc>
              <a:buFont typeface="Arial"/>
              <a:buChar char="•"/>
            </a:pPr>
            <a:r>
              <a:rPr lang="en-US" sz="3429" dirty="0">
                <a:solidFill>
                  <a:srgbClr val="000000"/>
                </a:solidFill>
                <a:latin typeface="Poppins Bold"/>
              </a:rPr>
              <a:t>WORSHIP IS AN OLD TESTAMENTACTIVITY - </a:t>
            </a:r>
            <a:r>
              <a:rPr lang="en-US" sz="3429" dirty="0">
                <a:solidFill>
                  <a:srgbClr val="B91646"/>
                </a:solidFill>
                <a:latin typeface="Poppins Bold"/>
              </a:rPr>
              <a:t>JEREMIAH 33:11</a:t>
            </a:r>
          </a:p>
          <a:p>
            <a:pPr marL="2221235" lvl="3" indent="-555309">
              <a:lnSpc>
                <a:spcPts val="5487"/>
              </a:lnSpc>
              <a:buFont typeface="Arial"/>
              <a:buChar char="￭"/>
            </a:pPr>
            <a:r>
              <a:rPr lang="en-US" sz="3429" dirty="0">
                <a:solidFill>
                  <a:srgbClr val="000000"/>
                </a:solidFill>
                <a:latin typeface="Poppins Bold"/>
              </a:rPr>
              <a:t>MOSES REPLICATED THE HEAVENLY TEMPLE BASED ON DIVINE INSIGHT AND REVELATION</a:t>
            </a:r>
          </a:p>
          <a:p>
            <a:pPr marL="2221235" lvl="3" indent="-555309">
              <a:lnSpc>
                <a:spcPts val="5487"/>
              </a:lnSpc>
              <a:buFont typeface="Arial"/>
              <a:buChar char="￭"/>
            </a:pPr>
            <a:r>
              <a:rPr lang="en-US" sz="3429" dirty="0">
                <a:solidFill>
                  <a:srgbClr val="000000"/>
                </a:solidFill>
                <a:latin typeface="Poppins Bold"/>
              </a:rPr>
              <a:t>DAVID APPOINTED SINGERS, PLAYERS, &amp; DANCERS BASED ON THE PATTER HE HAD SEEN IN HEAVEN WHICH WAS CONFIRMED BY THE PROPHETS, NATHAN AND GAD.  </a:t>
            </a:r>
            <a:r>
              <a:rPr lang="en-US" sz="3429" dirty="0">
                <a:solidFill>
                  <a:srgbClr val="B91646"/>
                </a:solidFill>
                <a:latin typeface="Poppins Bold"/>
              </a:rPr>
              <a:t>1 CHRONICLES 18:11-19; 2 CHRONICLES 29:25</a:t>
            </a:r>
          </a:p>
          <a:p>
            <a:pPr marL="740412" lvl="1" indent="-370206">
              <a:lnSpc>
                <a:spcPts val="5487"/>
              </a:lnSpc>
              <a:buFont typeface="Arial"/>
              <a:buChar char="•"/>
            </a:pPr>
            <a:r>
              <a:rPr lang="en-US" sz="3429" dirty="0">
                <a:solidFill>
                  <a:srgbClr val="000000"/>
                </a:solidFill>
                <a:latin typeface="Poppins Bold"/>
              </a:rPr>
              <a:t>WORSHIP IS A NEW TESTAMENT ACTIVITY - </a:t>
            </a:r>
            <a:r>
              <a:rPr lang="en-US" sz="3429" dirty="0">
                <a:solidFill>
                  <a:srgbClr val="B91646"/>
                </a:solidFill>
                <a:latin typeface="Poppins Bold"/>
              </a:rPr>
              <a:t>EPHESIANS 1:10-12; HEBREWS 2:9-13</a:t>
            </a:r>
          </a:p>
          <a:p>
            <a:pPr>
              <a:lnSpc>
                <a:spcPts val="5385"/>
              </a:lnSpc>
            </a:pPr>
            <a:endParaRPr lang="en-US" sz="3429" dirty="0">
              <a:solidFill>
                <a:srgbClr val="B91646"/>
              </a:solidFill>
              <a:latin typeface="Poppins Bold"/>
            </a:endParaRPr>
          </a:p>
          <a:p>
            <a:pPr>
              <a:lnSpc>
                <a:spcPts val="4981"/>
              </a:lnSpc>
            </a:pPr>
            <a:endParaRPr lang="en-US" sz="3429" dirty="0">
              <a:solidFill>
                <a:srgbClr val="B91646"/>
              </a:solidFill>
              <a:latin typeface="Poppi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3067558" y="955967"/>
            <a:ext cx="13288245" cy="1823923"/>
          </a:xfrm>
          <a:prstGeom prst="rect">
            <a:avLst/>
          </a:prstGeom>
        </p:spPr>
        <p:txBody>
          <a:bodyPr lIns="0" tIns="0" rIns="0" bIns="0" rtlCol="0" anchor="t">
            <a:spAutoFit/>
          </a:bodyPr>
          <a:lstStyle/>
          <a:p>
            <a:pPr>
              <a:lnSpc>
                <a:spcPts val="13682"/>
              </a:lnSpc>
            </a:pPr>
            <a:r>
              <a:rPr lang="en-US" sz="13682">
                <a:solidFill>
                  <a:srgbClr val="B91646"/>
                </a:solidFill>
                <a:latin typeface="Bebas Neue Bold"/>
              </a:rPr>
              <a:t>WHAT IS WORSHIP?</a:t>
            </a:r>
          </a:p>
        </p:txBody>
      </p:sp>
      <p:sp>
        <p:nvSpPr>
          <p:cNvPr id="6" name="TextBox 6"/>
          <p:cNvSpPr txBox="1"/>
          <p:nvPr/>
        </p:nvSpPr>
        <p:spPr>
          <a:xfrm>
            <a:off x="914400" y="3893184"/>
            <a:ext cx="16230600" cy="4091483"/>
          </a:xfrm>
          <a:prstGeom prst="rect">
            <a:avLst/>
          </a:prstGeom>
        </p:spPr>
        <p:txBody>
          <a:bodyPr lIns="0" tIns="0" rIns="0" bIns="0" rtlCol="0" anchor="t">
            <a:spAutoFit/>
          </a:bodyPr>
          <a:lstStyle/>
          <a:p>
            <a:pPr marL="740412" lvl="1" indent="-370206">
              <a:lnSpc>
                <a:spcPts val="5487"/>
              </a:lnSpc>
              <a:buFont typeface="Arial"/>
              <a:buChar char="•"/>
            </a:pPr>
            <a:r>
              <a:rPr lang="en-US" sz="3429" dirty="0">
                <a:solidFill>
                  <a:srgbClr val="000000"/>
                </a:solidFill>
                <a:latin typeface="Poppins Bold"/>
              </a:rPr>
              <a:t>WORSHIP IS AN ETERNAL ACTIVITY</a:t>
            </a:r>
          </a:p>
          <a:p>
            <a:pPr marL="1480824" lvl="2" indent="-493608">
              <a:lnSpc>
                <a:spcPts val="5487"/>
              </a:lnSpc>
              <a:buFont typeface="Arial"/>
              <a:buChar char="⚬"/>
            </a:pPr>
            <a:r>
              <a:rPr lang="en-US" sz="3429" dirty="0">
                <a:solidFill>
                  <a:srgbClr val="000000"/>
                </a:solidFill>
                <a:latin typeface="Poppins Bold"/>
              </a:rPr>
              <a:t>HEAVEN IS A PLACE WHERE APPOINTED WORSHIPS MINISTER UNTO GOD WITH SINGING AND MOVEMENT - REV. 4:9-11; REV. 19:5; REV. 14:2-3</a:t>
            </a:r>
          </a:p>
          <a:p>
            <a:pPr>
              <a:lnSpc>
                <a:spcPts val="5385"/>
              </a:lnSpc>
            </a:pPr>
            <a:endParaRPr lang="en-US" sz="3429" dirty="0">
              <a:solidFill>
                <a:srgbClr val="000000"/>
              </a:solidFill>
              <a:latin typeface="Poppins Bold"/>
            </a:endParaRPr>
          </a:p>
          <a:p>
            <a:pPr>
              <a:lnSpc>
                <a:spcPts val="4981"/>
              </a:lnSpc>
            </a:pPr>
            <a:endParaRPr lang="en-US" sz="3429" dirty="0">
              <a:solidFill>
                <a:srgbClr val="000000"/>
              </a:solidFill>
              <a:latin typeface="Poppi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dirty="0">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2438400" y="1490813"/>
            <a:ext cx="14306042" cy="1534972"/>
          </a:xfrm>
          <a:prstGeom prst="rect">
            <a:avLst/>
          </a:prstGeom>
        </p:spPr>
        <p:txBody>
          <a:bodyPr wrap="square" lIns="0" tIns="0" rIns="0" bIns="0" rtlCol="0" anchor="t">
            <a:spAutoFit/>
          </a:bodyPr>
          <a:lstStyle/>
          <a:p>
            <a:pPr>
              <a:lnSpc>
                <a:spcPts val="13682"/>
              </a:lnSpc>
            </a:pPr>
            <a:r>
              <a:rPr lang="en-US" sz="10000" dirty="0">
                <a:solidFill>
                  <a:srgbClr val="B91646"/>
                </a:solidFill>
                <a:latin typeface="Bebas Neue Bold"/>
              </a:rPr>
              <a:t>RESPONSIBLITY OF WORSHIPPERS</a:t>
            </a:r>
          </a:p>
        </p:txBody>
      </p:sp>
      <p:sp>
        <p:nvSpPr>
          <p:cNvPr id="6" name="TextBox 6"/>
          <p:cNvSpPr txBox="1"/>
          <p:nvPr/>
        </p:nvSpPr>
        <p:spPr>
          <a:xfrm>
            <a:off x="2286000" y="3362195"/>
            <a:ext cx="11660259" cy="4864510"/>
          </a:xfrm>
          <a:prstGeom prst="rect">
            <a:avLst/>
          </a:prstGeom>
        </p:spPr>
        <p:txBody>
          <a:bodyPr wrap="square" lIns="0" tIns="0" rIns="0" bIns="0" rtlCol="0" anchor="t">
            <a:spAutoFit/>
          </a:bodyPr>
          <a:lstStyle/>
          <a:p>
            <a:pPr marL="740412" lvl="1" indent="-370206">
              <a:lnSpc>
                <a:spcPts val="5487"/>
              </a:lnSpc>
              <a:buFont typeface="Arial"/>
              <a:buChar char="•"/>
            </a:pPr>
            <a:r>
              <a:rPr lang="en-US" sz="3429" dirty="0">
                <a:solidFill>
                  <a:srgbClr val="000000"/>
                </a:solidFill>
                <a:latin typeface="Poppins Bold"/>
              </a:rPr>
              <a:t>WORSHIP AS A LIFESTYLE</a:t>
            </a:r>
          </a:p>
          <a:p>
            <a:pPr marL="1480824" lvl="2" indent="-493608">
              <a:lnSpc>
                <a:spcPts val="5487"/>
              </a:lnSpc>
              <a:buFont typeface="Arial"/>
              <a:buChar char="⚬"/>
            </a:pPr>
            <a:r>
              <a:rPr lang="en-US" sz="3429" dirty="0">
                <a:solidFill>
                  <a:srgbClr val="000000"/>
                </a:solidFill>
                <a:latin typeface="Poppins Bold"/>
              </a:rPr>
              <a:t>JOHN 4:23-24</a:t>
            </a:r>
          </a:p>
          <a:p>
            <a:pPr marL="1480824" lvl="2" indent="-493608">
              <a:lnSpc>
                <a:spcPts val="5487"/>
              </a:lnSpc>
              <a:buFont typeface="Arial"/>
              <a:buChar char="⚬"/>
            </a:pPr>
            <a:r>
              <a:rPr lang="en-US" sz="3429" dirty="0">
                <a:solidFill>
                  <a:srgbClr val="000000"/>
                </a:solidFill>
                <a:latin typeface="Poppins Bold"/>
              </a:rPr>
              <a:t>Psalm 34:1; 35:28 - CONTINUAL</a:t>
            </a:r>
          </a:p>
          <a:p>
            <a:pPr marL="1480824" lvl="2" indent="-493608">
              <a:lnSpc>
                <a:spcPts val="5487"/>
              </a:lnSpc>
              <a:buFont typeface="Arial"/>
              <a:buChar char="⚬"/>
            </a:pPr>
            <a:r>
              <a:rPr lang="en-US" sz="3429" dirty="0">
                <a:solidFill>
                  <a:srgbClr val="000000"/>
                </a:solidFill>
                <a:latin typeface="Poppins Bold"/>
              </a:rPr>
              <a:t>1 CHRONICLES 9:34 - AROUND THE CLOCK</a:t>
            </a:r>
          </a:p>
          <a:p>
            <a:pPr marL="1480824" lvl="2" indent="-493608">
              <a:lnSpc>
                <a:spcPts val="5487"/>
              </a:lnSpc>
              <a:buFont typeface="Arial"/>
              <a:buChar char="⚬"/>
            </a:pPr>
            <a:r>
              <a:rPr lang="en-US" sz="3429" dirty="0">
                <a:solidFill>
                  <a:srgbClr val="000000"/>
                </a:solidFill>
                <a:latin typeface="Poppins Bold"/>
              </a:rPr>
              <a:t>JEREMIAH 33:22 - LEVITES</a:t>
            </a:r>
          </a:p>
          <a:p>
            <a:pPr marL="740412" lvl="1" indent="-370206">
              <a:lnSpc>
                <a:spcPts val="5487"/>
              </a:lnSpc>
              <a:buFont typeface="Arial"/>
              <a:buChar char="•"/>
            </a:pPr>
            <a:r>
              <a:rPr lang="en-US" sz="3429" dirty="0">
                <a:solidFill>
                  <a:srgbClr val="000000"/>
                </a:solidFill>
                <a:latin typeface="Poppins Bold"/>
              </a:rPr>
              <a:t>PORTRAIT OF A WORSHIPPER</a:t>
            </a:r>
          </a:p>
          <a:p>
            <a:pPr marL="1480824" lvl="2" indent="-493608">
              <a:lnSpc>
                <a:spcPts val="5487"/>
              </a:lnSpc>
              <a:buFont typeface="Arial"/>
              <a:buChar char="⚬"/>
            </a:pPr>
            <a:r>
              <a:rPr lang="en-US" sz="3429" dirty="0">
                <a:solidFill>
                  <a:srgbClr val="000000"/>
                </a:solidFill>
                <a:latin typeface="Poppins Bold"/>
              </a:rPr>
              <a:t>ZECHARIAH 3:1-10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2819400" y="1680550"/>
            <a:ext cx="13288245" cy="1534972"/>
          </a:xfrm>
          <a:prstGeom prst="rect">
            <a:avLst/>
          </a:prstGeom>
        </p:spPr>
        <p:txBody>
          <a:bodyPr lIns="0" tIns="0" rIns="0" bIns="0" rtlCol="0" anchor="t">
            <a:spAutoFit/>
          </a:bodyPr>
          <a:lstStyle/>
          <a:p>
            <a:pPr>
              <a:lnSpc>
                <a:spcPts val="13682"/>
              </a:lnSpc>
            </a:pPr>
            <a:r>
              <a:rPr lang="en-US" sz="10000" dirty="0">
                <a:solidFill>
                  <a:srgbClr val="B91646"/>
                </a:solidFill>
                <a:latin typeface="Bebas Neue Bold"/>
              </a:rPr>
              <a:t>RESPONSIBLITY OF WORSHIPPERS</a:t>
            </a:r>
          </a:p>
        </p:txBody>
      </p:sp>
      <p:sp>
        <p:nvSpPr>
          <p:cNvPr id="6" name="TextBox 6"/>
          <p:cNvSpPr txBox="1"/>
          <p:nvPr/>
        </p:nvSpPr>
        <p:spPr>
          <a:xfrm>
            <a:off x="1028700" y="3646803"/>
            <a:ext cx="16230600" cy="4864510"/>
          </a:xfrm>
          <a:prstGeom prst="rect">
            <a:avLst/>
          </a:prstGeom>
        </p:spPr>
        <p:txBody>
          <a:bodyPr lIns="0" tIns="0" rIns="0" bIns="0" rtlCol="0" anchor="t">
            <a:spAutoFit/>
          </a:bodyPr>
          <a:lstStyle/>
          <a:p>
            <a:pPr marL="740412" lvl="1" indent="-370206">
              <a:lnSpc>
                <a:spcPts val="5487"/>
              </a:lnSpc>
              <a:buFont typeface="Arial"/>
              <a:buChar char="•"/>
            </a:pPr>
            <a:r>
              <a:rPr lang="en-US" sz="3429" dirty="0">
                <a:solidFill>
                  <a:srgbClr val="000000"/>
                </a:solidFill>
                <a:latin typeface="Poppins Bold"/>
              </a:rPr>
              <a:t>WORSHIP AS A LIFESTYLE</a:t>
            </a:r>
          </a:p>
          <a:p>
            <a:pPr marL="1480824" lvl="2" indent="-493608">
              <a:lnSpc>
                <a:spcPts val="5487"/>
              </a:lnSpc>
              <a:buFont typeface="Arial"/>
              <a:buChar char="⚬"/>
            </a:pPr>
            <a:r>
              <a:rPr lang="en-US" sz="3429" dirty="0">
                <a:solidFill>
                  <a:srgbClr val="000000"/>
                </a:solidFill>
                <a:latin typeface="Poppins Bold"/>
              </a:rPr>
              <a:t>JOHN 4:22-24</a:t>
            </a:r>
          </a:p>
          <a:p>
            <a:pPr marL="1480824" lvl="2" indent="-493608">
              <a:lnSpc>
                <a:spcPts val="5487"/>
              </a:lnSpc>
              <a:buFont typeface="Arial"/>
              <a:buChar char="⚬"/>
            </a:pPr>
            <a:r>
              <a:rPr lang="en-US" sz="3429" dirty="0">
                <a:solidFill>
                  <a:srgbClr val="000000"/>
                </a:solidFill>
                <a:latin typeface="Poppins Bold"/>
              </a:rPr>
              <a:t>Psalm 34:1; 35:28 - CONTINUAL</a:t>
            </a:r>
          </a:p>
          <a:p>
            <a:pPr marL="1480824" lvl="2" indent="-493608">
              <a:lnSpc>
                <a:spcPts val="5487"/>
              </a:lnSpc>
              <a:buFont typeface="Arial"/>
              <a:buChar char="⚬"/>
            </a:pPr>
            <a:r>
              <a:rPr lang="en-US" sz="3429" dirty="0">
                <a:solidFill>
                  <a:srgbClr val="000000"/>
                </a:solidFill>
                <a:latin typeface="Poppins Bold"/>
              </a:rPr>
              <a:t>1 CHRONICLES 9:34 - AROUND THE CLOCK</a:t>
            </a:r>
          </a:p>
          <a:p>
            <a:pPr marL="1480824" lvl="2" indent="-493608">
              <a:lnSpc>
                <a:spcPts val="5487"/>
              </a:lnSpc>
              <a:buFont typeface="Arial"/>
              <a:buChar char="⚬"/>
            </a:pPr>
            <a:r>
              <a:rPr lang="en-US" sz="3429" dirty="0">
                <a:solidFill>
                  <a:srgbClr val="000000"/>
                </a:solidFill>
                <a:latin typeface="Poppins Bold"/>
              </a:rPr>
              <a:t>JEREMIAH 33:22 - LEVITES</a:t>
            </a:r>
          </a:p>
          <a:p>
            <a:pPr marL="740412" lvl="1" indent="-370206">
              <a:lnSpc>
                <a:spcPts val="5487"/>
              </a:lnSpc>
              <a:buFont typeface="Arial"/>
              <a:buChar char="•"/>
            </a:pPr>
            <a:r>
              <a:rPr lang="en-US" sz="3429" dirty="0">
                <a:solidFill>
                  <a:srgbClr val="000000"/>
                </a:solidFill>
                <a:latin typeface="Poppins Bold"/>
              </a:rPr>
              <a:t>PORTRAIT OF A WORSHIPPER</a:t>
            </a:r>
          </a:p>
          <a:p>
            <a:pPr marL="1480824" lvl="2" indent="-493608">
              <a:lnSpc>
                <a:spcPts val="5487"/>
              </a:lnSpc>
              <a:buFont typeface="Arial"/>
              <a:buChar char="⚬"/>
            </a:pPr>
            <a:r>
              <a:rPr lang="en-US" sz="3429" dirty="0">
                <a:solidFill>
                  <a:srgbClr val="000000"/>
                </a:solidFill>
                <a:latin typeface="Poppins Bold"/>
              </a:rPr>
              <a:t>ZECHARIAH 3:1-10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3181585" y="8899525"/>
            <a:ext cx="4077715" cy="358775"/>
          </a:xfrm>
          <a:prstGeom prst="rect">
            <a:avLst/>
          </a:prstGeom>
        </p:spPr>
        <p:txBody>
          <a:bodyPr lIns="0" tIns="0" rIns="0" bIns="0" rtlCol="0" anchor="t">
            <a:spAutoFit/>
          </a:bodyPr>
          <a:lstStyle/>
          <a:p>
            <a:pPr algn="r">
              <a:lnSpc>
                <a:spcPts val="2799"/>
              </a:lnSpc>
            </a:pPr>
            <a:r>
              <a:rPr lang="en-US" sz="1999">
                <a:solidFill>
                  <a:srgbClr val="000000"/>
                </a:solidFill>
                <a:latin typeface="Poppins"/>
              </a:rPr>
              <a:t>www.reidtemple.org</a:t>
            </a:r>
          </a:p>
        </p:txBody>
      </p:sp>
      <p:sp>
        <p:nvSpPr>
          <p:cNvPr id="3" name="TextBox 3"/>
          <p:cNvSpPr txBox="1"/>
          <p:nvPr/>
        </p:nvSpPr>
        <p:spPr>
          <a:xfrm>
            <a:off x="3494067" y="4245061"/>
            <a:ext cx="11299867" cy="3209925"/>
          </a:xfrm>
          <a:prstGeom prst="rect">
            <a:avLst/>
          </a:prstGeom>
        </p:spPr>
        <p:txBody>
          <a:bodyPr lIns="0" tIns="0" rIns="0" bIns="0" rtlCol="0" anchor="t">
            <a:spAutoFit/>
          </a:bodyPr>
          <a:lstStyle/>
          <a:p>
            <a:pPr algn="ctr">
              <a:lnSpc>
                <a:spcPts val="26039"/>
              </a:lnSpc>
            </a:pPr>
            <a:r>
              <a:rPr lang="en-US" sz="18600">
                <a:solidFill>
                  <a:srgbClr val="000000"/>
                </a:solidFill>
                <a:latin typeface="Bebas Neue Bold"/>
              </a:rPr>
              <a:t>together</a:t>
            </a:r>
          </a:p>
        </p:txBody>
      </p:sp>
      <p:sp>
        <p:nvSpPr>
          <p:cNvPr id="4" name="TextBox 4"/>
          <p:cNvSpPr txBox="1"/>
          <p:nvPr/>
        </p:nvSpPr>
        <p:spPr>
          <a:xfrm>
            <a:off x="4530510" y="3015051"/>
            <a:ext cx="9889906" cy="1613667"/>
          </a:xfrm>
          <a:prstGeom prst="rect">
            <a:avLst/>
          </a:prstGeom>
        </p:spPr>
        <p:txBody>
          <a:bodyPr lIns="0" tIns="0" rIns="0" bIns="0" rtlCol="0" anchor="t">
            <a:spAutoFit/>
          </a:bodyPr>
          <a:lstStyle/>
          <a:p>
            <a:pPr algn="ctr">
              <a:lnSpc>
                <a:spcPts val="12120"/>
              </a:lnSpc>
            </a:pPr>
            <a:r>
              <a:rPr lang="en-US" sz="12120" dirty="0">
                <a:solidFill>
                  <a:srgbClr val="B91646"/>
                </a:solidFill>
                <a:latin typeface="Brittany Bold"/>
              </a:rPr>
              <a:t>let's worship</a:t>
            </a:r>
          </a:p>
        </p:txBody>
      </p:sp>
      <p:sp>
        <p:nvSpPr>
          <p:cNvPr id="5" name="TextBox 5"/>
          <p:cNvSpPr txBox="1"/>
          <p:nvPr/>
        </p:nvSpPr>
        <p:spPr>
          <a:xfrm>
            <a:off x="1028700" y="952500"/>
            <a:ext cx="3501810"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6" name="AutoShape 6"/>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AutoShape 7"/>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6637827" y="7308619"/>
            <a:ext cx="5012346" cy="781940"/>
            <a:chOff x="0" y="0"/>
            <a:chExt cx="6609980" cy="1031175"/>
          </a:xfrm>
        </p:grpSpPr>
        <p:sp>
          <p:nvSpPr>
            <p:cNvPr id="9" name="Freeform 9"/>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DFD8CA"/>
            </a:solidFill>
          </p:spPr>
          <p:txBody>
            <a:bodyPr/>
            <a:lstStyle/>
            <a:p>
              <a:endParaRPr lang="en-US"/>
            </a:p>
          </p:txBody>
        </p:sp>
        <p:sp>
          <p:nvSpPr>
            <p:cNvPr id="10" name="Freeform 10"/>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sp>
        <p:nvSpPr>
          <p:cNvPr id="11" name="TextBox 11"/>
          <p:cNvSpPr txBox="1"/>
          <p:nvPr/>
        </p:nvSpPr>
        <p:spPr>
          <a:xfrm>
            <a:off x="6862056" y="7432453"/>
            <a:ext cx="4582676" cy="522777"/>
          </a:xfrm>
          <a:prstGeom prst="rect">
            <a:avLst/>
          </a:prstGeom>
        </p:spPr>
        <p:txBody>
          <a:bodyPr lIns="0" tIns="0" rIns="0" bIns="0" rtlCol="0" anchor="t">
            <a:spAutoFit/>
          </a:bodyPr>
          <a:lstStyle/>
          <a:p>
            <a:pPr algn="ctr">
              <a:lnSpc>
                <a:spcPts val="4260"/>
              </a:lnSpc>
            </a:pPr>
            <a:r>
              <a:rPr lang="en-US" sz="3043" spc="456">
                <a:solidFill>
                  <a:srgbClr val="000000"/>
                </a:solidFill>
                <a:latin typeface="Bebas Neue"/>
              </a:rPr>
              <a:t>Rev. eric j. thomas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4" name="TextBox 4"/>
          <p:cNvSpPr txBox="1"/>
          <p:nvPr/>
        </p:nvSpPr>
        <p:spPr>
          <a:xfrm>
            <a:off x="15272439" y="971550"/>
            <a:ext cx="1986861" cy="358775"/>
          </a:xfrm>
          <a:prstGeom prst="rect">
            <a:avLst/>
          </a:prstGeom>
        </p:spPr>
        <p:txBody>
          <a:bodyPr lIns="0" tIns="0" rIns="0" bIns="0" rtlCol="0" anchor="t">
            <a:spAutoFit/>
          </a:bodyPr>
          <a:lstStyle/>
          <a:p>
            <a:pPr algn="r">
              <a:lnSpc>
                <a:spcPts val="2799"/>
              </a:lnSpc>
            </a:pPr>
            <a:r>
              <a:rPr lang="en-US" sz="1999">
                <a:solidFill>
                  <a:srgbClr val="000000"/>
                </a:solidFill>
                <a:latin typeface="Poppins"/>
              </a:rPr>
              <a:t>Page 02 of 11</a:t>
            </a:r>
          </a:p>
        </p:txBody>
      </p:sp>
      <p:sp>
        <p:nvSpPr>
          <p:cNvPr id="5" name="TextBox 5"/>
          <p:cNvSpPr txBox="1"/>
          <p:nvPr/>
        </p:nvSpPr>
        <p:spPr>
          <a:xfrm>
            <a:off x="1028700" y="2787073"/>
            <a:ext cx="6012740" cy="1595335"/>
          </a:xfrm>
          <a:prstGeom prst="rect">
            <a:avLst/>
          </a:prstGeom>
        </p:spPr>
        <p:txBody>
          <a:bodyPr lIns="0" tIns="0" rIns="0" bIns="0" rtlCol="0" anchor="t">
            <a:spAutoFit/>
          </a:bodyPr>
          <a:lstStyle/>
          <a:p>
            <a:pPr>
              <a:lnSpc>
                <a:spcPts val="11883"/>
              </a:lnSpc>
            </a:pPr>
            <a:r>
              <a:rPr lang="en-US" sz="11883">
                <a:solidFill>
                  <a:srgbClr val="B91646"/>
                </a:solidFill>
                <a:latin typeface="Bebas Neue Bold"/>
              </a:rPr>
              <a:t>VISION</a:t>
            </a:r>
          </a:p>
        </p:txBody>
      </p:sp>
      <p:sp>
        <p:nvSpPr>
          <p:cNvPr id="6" name="TextBox 6"/>
          <p:cNvSpPr txBox="1"/>
          <p:nvPr/>
        </p:nvSpPr>
        <p:spPr>
          <a:xfrm>
            <a:off x="10253129" y="2787073"/>
            <a:ext cx="6012740" cy="1595335"/>
          </a:xfrm>
          <a:prstGeom prst="rect">
            <a:avLst/>
          </a:prstGeom>
        </p:spPr>
        <p:txBody>
          <a:bodyPr lIns="0" tIns="0" rIns="0" bIns="0" rtlCol="0" anchor="t">
            <a:spAutoFit/>
          </a:bodyPr>
          <a:lstStyle/>
          <a:p>
            <a:pPr>
              <a:lnSpc>
                <a:spcPts val="11883"/>
              </a:lnSpc>
            </a:pPr>
            <a:r>
              <a:rPr lang="en-US" sz="11883">
                <a:solidFill>
                  <a:srgbClr val="105652"/>
                </a:solidFill>
                <a:latin typeface="Bebas Neue Bold"/>
              </a:rPr>
              <a:t>MISSION</a:t>
            </a:r>
          </a:p>
        </p:txBody>
      </p:sp>
      <p:sp>
        <p:nvSpPr>
          <p:cNvPr id="7" name="AutoShape 7"/>
          <p:cNvSpPr/>
          <p:nvPr/>
        </p:nvSpPr>
        <p:spPr>
          <a:xfrm rot="5400000">
            <a:off x="6111547" y="5124450"/>
            <a:ext cx="5131954" cy="0"/>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TextBox 8"/>
          <p:cNvSpPr txBox="1"/>
          <p:nvPr/>
        </p:nvSpPr>
        <p:spPr>
          <a:xfrm>
            <a:off x="1028700" y="4415416"/>
            <a:ext cx="7152465" cy="2421256"/>
          </a:xfrm>
          <a:prstGeom prst="rect">
            <a:avLst/>
          </a:prstGeom>
        </p:spPr>
        <p:txBody>
          <a:bodyPr lIns="0" tIns="0" rIns="0" bIns="0" rtlCol="0" anchor="t">
            <a:spAutoFit/>
          </a:bodyPr>
          <a:lstStyle/>
          <a:p>
            <a:pPr>
              <a:lnSpc>
                <a:spcPts val="3839"/>
              </a:lnSpc>
            </a:pPr>
            <a:r>
              <a:rPr lang="en-US" sz="2399">
                <a:solidFill>
                  <a:srgbClr val="000000"/>
                </a:solidFill>
                <a:latin typeface="Poppins Bold"/>
              </a:rPr>
              <a:t>Reid Temple AME Church is a Bible-believing, Christ-centered, Family-integrated, Multigenerational, and Culturally aware church, spreading the gospel of Jesus Christ while “Building the Beloved Community.”</a:t>
            </a:r>
          </a:p>
        </p:txBody>
      </p:sp>
      <p:sp>
        <p:nvSpPr>
          <p:cNvPr id="9" name="TextBox 9"/>
          <p:cNvSpPr txBox="1"/>
          <p:nvPr/>
        </p:nvSpPr>
        <p:spPr>
          <a:xfrm>
            <a:off x="10253129" y="4415416"/>
            <a:ext cx="7006171" cy="1935481"/>
          </a:xfrm>
          <a:prstGeom prst="rect">
            <a:avLst/>
          </a:prstGeom>
        </p:spPr>
        <p:txBody>
          <a:bodyPr lIns="0" tIns="0" rIns="0" bIns="0" rtlCol="0" anchor="t">
            <a:spAutoFit/>
          </a:bodyPr>
          <a:lstStyle/>
          <a:p>
            <a:pPr>
              <a:lnSpc>
                <a:spcPts val="3839"/>
              </a:lnSpc>
            </a:pPr>
            <a:r>
              <a:rPr lang="en-US" sz="2399">
                <a:solidFill>
                  <a:srgbClr val="000000"/>
                </a:solidFill>
                <a:latin typeface="Poppins Bold"/>
              </a:rPr>
              <a:t>The mission of Reid Temple AME Church is to increase and grow our ministry for the spiritual, social, and physical development of all people.</a:t>
            </a:r>
          </a:p>
        </p:txBody>
      </p:sp>
      <p:sp>
        <p:nvSpPr>
          <p:cNvPr id="10" name="TextBox 10"/>
          <p:cNvSpPr txBox="1"/>
          <p:nvPr/>
        </p:nvSpPr>
        <p:spPr>
          <a:xfrm>
            <a:off x="1307480" y="7022796"/>
            <a:ext cx="2448610" cy="537845"/>
          </a:xfrm>
          <a:prstGeom prst="rect">
            <a:avLst/>
          </a:prstGeom>
        </p:spPr>
        <p:txBody>
          <a:bodyPr lIns="0" tIns="0" rIns="0" bIns="0" rtlCol="0" anchor="t">
            <a:spAutoFit/>
          </a:bodyPr>
          <a:lstStyle/>
          <a:p>
            <a:pPr algn="ctr">
              <a:lnSpc>
                <a:spcPts val="4480"/>
              </a:lnSpc>
            </a:pPr>
            <a:r>
              <a:rPr lang="en-US" sz="3200" spc="1280">
                <a:solidFill>
                  <a:srgbClr val="FBF3E4"/>
                </a:solidFill>
                <a:latin typeface="Bebas Neue Bold"/>
              </a:rPr>
              <a:t>more</a:t>
            </a:r>
          </a:p>
        </p:txBody>
      </p:sp>
      <p:sp>
        <p:nvSpPr>
          <p:cNvPr id="11" name="TextBox 11"/>
          <p:cNvSpPr txBox="1"/>
          <p:nvPr/>
        </p:nvSpPr>
        <p:spPr>
          <a:xfrm>
            <a:off x="1028700" y="952500"/>
            <a:ext cx="5327435"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61673" y="4436275"/>
            <a:ext cx="10364653" cy="2732455"/>
          </a:xfrm>
          <a:prstGeom prst="rect">
            <a:avLst/>
          </a:prstGeom>
        </p:spPr>
        <p:txBody>
          <a:bodyPr lIns="0" tIns="0" rIns="0" bIns="0" rtlCol="0" anchor="t">
            <a:spAutoFit/>
          </a:bodyPr>
          <a:lstStyle/>
          <a:p>
            <a:pPr algn="ctr">
              <a:lnSpc>
                <a:spcPts val="20484"/>
              </a:lnSpc>
            </a:pPr>
            <a:r>
              <a:rPr lang="en-US" sz="20484" dirty="0">
                <a:solidFill>
                  <a:srgbClr val="000000"/>
                </a:solidFill>
                <a:latin typeface="Bebas Neue Bold"/>
              </a:rPr>
              <a:t>PRINCIPLES</a:t>
            </a:r>
          </a:p>
        </p:txBody>
      </p:sp>
      <p:grpSp>
        <p:nvGrpSpPr>
          <p:cNvPr id="3" name="Group 3"/>
          <p:cNvGrpSpPr/>
          <p:nvPr/>
        </p:nvGrpSpPr>
        <p:grpSpPr>
          <a:xfrm>
            <a:off x="6496981" y="6894814"/>
            <a:ext cx="5012346" cy="781940"/>
            <a:chOff x="0" y="0"/>
            <a:chExt cx="6609980" cy="1031175"/>
          </a:xfrm>
        </p:grpSpPr>
        <p:sp>
          <p:nvSpPr>
            <p:cNvPr id="4" name="Freeform 4"/>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DFD8CA"/>
            </a:solidFill>
          </p:spPr>
          <p:txBody>
            <a:bodyPr/>
            <a:lstStyle/>
            <a:p>
              <a:endParaRPr lang="en-US"/>
            </a:p>
          </p:txBody>
        </p:sp>
        <p:sp>
          <p:nvSpPr>
            <p:cNvPr id="5" name="Freeform 5"/>
            <p:cNvSpPr/>
            <p:nvPr/>
          </p:nvSpPr>
          <p:spPr>
            <a:xfrm>
              <a:off x="0" y="0"/>
              <a:ext cx="6609980" cy="1031175"/>
            </a:xfrm>
            <a:custGeom>
              <a:avLst/>
              <a:gdLst/>
              <a:ahLst/>
              <a:cxnLst/>
              <a:rect l="l" t="t" r="r" b="b"/>
              <a:pathLst>
                <a:path w="6609980" h="1031175">
                  <a:moveTo>
                    <a:pt x="6485520" y="59690"/>
                  </a:moveTo>
                  <a:cubicBezTo>
                    <a:pt x="6521079" y="59690"/>
                    <a:pt x="6550290" y="88900"/>
                    <a:pt x="6550290" y="124460"/>
                  </a:cubicBezTo>
                  <a:lnTo>
                    <a:pt x="6550290" y="906715"/>
                  </a:lnTo>
                  <a:cubicBezTo>
                    <a:pt x="6550290"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80" y="975295"/>
                    <a:pt x="6609980" y="906715"/>
                  </a:cubicBezTo>
                  <a:lnTo>
                    <a:pt x="6609980" y="124460"/>
                  </a:lnTo>
                  <a:cubicBezTo>
                    <a:pt x="6609980" y="55880"/>
                    <a:pt x="6554100" y="0"/>
                    <a:pt x="6485520" y="0"/>
                  </a:cubicBezTo>
                  <a:close/>
                </a:path>
              </a:pathLst>
            </a:custGeom>
            <a:solidFill>
              <a:srgbClr val="000000"/>
            </a:solidFill>
          </p:spPr>
          <p:txBody>
            <a:bodyPr/>
            <a:lstStyle/>
            <a:p>
              <a:endParaRPr lang="en-US"/>
            </a:p>
          </p:txBody>
        </p:sp>
      </p:grpSp>
      <p:sp>
        <p:nvSpPr>
          <p:cNvPr id="6" name="AutoShape 6"/>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grpSp>
        <p:nvGrpSpPr>
          <p:cNvPr id="7" name="Group 7"/>
          <p:cNvGrpSpPr/>
          <p:nvPr/>
        </p:nvGrpSpPr>
        <p:grpSpPr>
          <a:xfrm>
            <a:off x="16981873" y="1121493"/>
            <a:ext cx="277427" cy="2774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9" name="Group 9"/>
          <p:cNvGrpSpPr/>
          <p:nvPr/>
        </p:nvGrpSpPr>
        <p:grpSpPr>
          <a:xfrm>
            <a:off x="16575495" y="1121493"/>
            <a:ext cx="277427" cy="2774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1" name="Group 11"/>
          <p:cNvGrpSpPr/>
          <p:nvPr/>
        </p:nvGrpSpPr>
        <p:grpSpPr>
          <a:xfrm>
            <a:off x="16169118" y="1121493"/>
            <a:ext cx="277427" cy="27742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
        <p:nvSpPr>
          <p:cNvPr id="13" name="TextBox 13"/>
          <p:cNvSpPr txBox="1"/>
          <p:nvPr/>
        </p:nvSpPr>
        <p:spPr>
          <a:xfrm>
            <a:off x="5243398" y="2885842"/>
            <a:ext cx="7822302" cy="2064004"/>
          </a:xfrm>
          <a:prstGeom prst="rect">
            <a:avLst/>
          </a:prstGeom>
        </p:spPr>
        <p:txBody>
          <a:bodyPr lIns="0" tIns="0" rIns="0" bIns="0" rtlCol="0" anchor="t">
            <a:spAutoFit/>
          </a:bodyPr>
          <a:lstStyle/>
          <a:p>
            <a:pPr algn="ctr">
              <a:lnSpc>
                <a:spcPts val="15459"/>
              </a:lnSpc>
            </a:pPr>
            <a:r>
              <a:rPr lang="en-US" sz="15459">
                <a:solidFill>
                  <a:srgbClr val="B91646"/>
                </a:solidFill>
                <a:latin typeface="Brittany Bold"/>
              </a:rPr>
              <a:t>Worship</a:t>
            </a:r>
          </a:p>
        </p:txBody>
      </p:sp>
      <p:sp>
        <p:nvSpPr>
          <p:cNvPr id="14" name="TextBox 14"/>
          <p:cNvSpPr txBox="1"/>
          <p:nvPr/>
        </p:nvSpPr>
        <p:spPr>
          <a:xfrm>
            <a:off x="6863211" y="6978845"/>
            <a:ext cx="4582676" cy="530658"/>
          </a:xfrm>
          <a:prstGeom prst="rect">
            <a:avLst/>
          </a:prstGeom>
        </p:spPr>
        <p:txBody>
          <a:bodyPr lIns="0" tIns="0" rIns="0" bIns="0" rtlCol="0" anchor="t">
            <a:spAutoFit/>
          </a:bodyPr>
          <a:lstStyle/>
          <a:p>
            <a:pPr algn="ctr">
              <a:lnSpc>
                <a:spcPts val="4260"/>
              </a:lnSpc>
            </a:pPr>
            <a:r>
              <a:rPr lang="en-US" sz="3043" spc="456" dirty="0">
                <a:solidFill>
                  <a:srgbClr val="000000"/>
                </a:solidFill>
                <a:latin typeface="Bebas Neue"/>
              </a:rPr>
              <a:t>Rev. eric </a:t>
            </a:r>
            <a:r>
              <a:rPr lang="en-US" sz="3043" spc="456" dirty="0" err="1">
                <a:solidFill>
                  <a:srgbClr val="000000"/>
                </a:solidFill>
                <a:latin typeface="Bebas Neue"/>
              </a:rPr>
              <a:t>jthomas</a:t>
            </a:r>
            <a:endParaRPr lang="en-US" sz="3043" spc="456" dirty="0">
              <a:solidFill>
                <a:srgbClr val="000000"/>
              </a:solidFill>
              <a:latin typeface="Bebas Neue"/>
            </a:endParaRPr>
          </a:p>
        </p:txBody>
      </p:sp>
      <p:sp>
        <p:nvSpPr>
          <p:cNvPr id="15" name="TextBox 15"/>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16" name="TextBox 16"/>
          <p:cNvSpPr txBox="1"/>
          <p:nvPr/>
        </p:nvSpPr>
        <p:spPr>
          <a:xfrm>
            <a:off x="1028700" y="952500"/>
            <a:ext cx="5327435"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 - September 13, 2023</a:t>
            </a:r>
          </a:p>
        </p:txBody>
      </p:sp>
      <p:sp>
        <p:nvSpPr>
          <p:cNvPr id="17" name="TextBox 17"/>
          <p:cNvSpPr txBox="1"/>
          <p:nvPr/>
        </p:nvSpPr>
        <p:spPr>
          <a:xfrm>
            <a:off x="6356135" y="7962900"/>
            <a:ext cx="5294038" cy="522777"/>
          </a:xfrm>
          <a:prstGeom prst="rect">
            <a:avLst/>
          </a:prstGeom>
        </p:spPr>
        <p:txBody>
          <a:bodyPr lIns="0" tIns="0" rIns="0" bIns="0" rtlCol="0" anchor="t">
            <a:spAutoFit/>
          </a:bodyPr>
          <a:lstStyle/>
          <a:p>
            <a:pPr algn="ctr">
              <a:lnSpc>
                <a:spcPts val="4260"/>
              </a:lnSpc>
            </a:pPr>
            <a:r>
              <a:rPr lang="en-US" sz="3043" spc="456" dirty="0">
                <a:solidFill>
                  <a:srgbClr val="000000"/>
                </a:solidFill>
                <a:latin typeface="Bebas Neue Bold"/>
              </a:rPr>
              <a:t>WORSHIPPING HIGHER IN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4039182"/>
            <a:ext cx="16230600" cy="2190721"/>
          </a:xfrm>
          <a:prstGeom prst="rect">
            <a:avLst/>
          </a:prstGeom>
        </p:spPr>
        <p:txBody>
          <a:bodyPr lIns="0" tIns="0" rIns="0" bIns="0" rtlCol="0" anchor="t">
            <a:spAutoFit/>
          </a:bodyPr>
          <a:lstStyle/>
          <a:p>
            <a:pPr algn="ctr">
              <a:lnSpc>
                <a:spcPts val="16498"/>
              </a:lnSpc>
            </a:pPr>
            <a:r>
              <a:rPr lang="en-US" sz="16498" dirty="0">
                <a:solidFill>
                  <a:srgbClr val="B91646"/>
                </a:solidFill>
                <a:latin typeface="Bebas Neue Bold"/>
              </a:rPr>
              <a:t>WORSHIP</a:t>
            </a:r>
          </a:p>
        </p:txBody>
      </p:sp>
      <p:sp>
        <p:nvSpPr>
          <p:cNvPr id="3" name="TextBox 3"/>
          <p:cNvSpPr txBox="1"/>
          <p:nvPr/>
        </p:nvSpPr>
        <p:spPr>
          <a:xfrm>
            <a:off x="1028700" y="952500"/>
            <a:ext cx="3501810"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HIGHER IN WORSHIP</a:t>
            </a:r>
          </a:p>
        </p:txBody>
      </p:sp>
      <p:sp>
        <p:nvSpPr>
          <p:cNvPr id="4" name="TextBox 4"/>
          <p:cNvSpPr txBox="1"/>
          <p:nvPr/>
        </p:nvSpPr>
        <p:spPr>
          <a:xfrm>
            <a:off x="2505540" y="6044770"/>
            <a:ext cx="13276920" cy="963931"/>
          </a:xfrm>
          <a:prstGeom prst="rect">
            <a:avLst/>
          </a:prstGeom>
        </p:spPr>
        <p:txBody>
          <a:bodyPr lIns="0" tIns="0" rIns="0" bIns="0" rtlCol="0" anchor="t">
            <a:spAutoFit/>
          </a:bodyPr>
          <a:lstStyle/>
          <a:p>
            <a:pPr algn="ctr">
              <a:lnSpc>
                <a:spcPts val="3839"/>
              </a:lnSpc>
            </a:pPr>
            <a:r>
              <a:rPr lang="en-US" sz="2399">
                <a:solidFill>
                  <a:srgbClr val="000000"/>
                </a:solidFill>
                <a:latin typeface="Poppins Bold"/>
              </a:rPr>
              <a:t>THE OLD TESTAMENT HAS THREE PRIMARY</a:t>
            </a:r>
          </a:p>
          <a:p>
            <a:pPr algn="ctr">
              <a:lnSpc>
                <a:spcPts val="3839"/>
              </a:lnSpc>
            </a:pPr>
            <a:r>
              <a:rPr lang="en-US" sz="2399">
                <a:solidFill>
                  <a:srgbClr val="000000"/>
                </a:solidFill>
                <a:latin typeface="Poppins Bold"/>
              </a:rPr>
              <a:t>ROOT WORDS TRANSLATED AS WORSHIP</a:t>
            </a:r>
          </a:p>
        </p:txBody>
      </p:sp>
      <p:sp>
        <p:nvSpPr>
          <p:cNvPr id="5" name="TextBox 5"/>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6" name="AutoShape 6"/>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AutoShape 7"/>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16981873" y="1121493"/>
            <a:ext cx="277427" cy="27742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0" name="Group 10"/>
          <p:cNvGrpSpPr/>
          <p:nvPr/>
        </p:nvGrpSpPr>
        <p:grpSpPr>
          <a:xfrm>
            <a:off x="16575495" y="1121493"/>
            <a:ext cx="277427" cy="27742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2" name="Group 12"/>
          <p:cNvGrpSpPr/>
          <p:nvPr/>
        </p:nvGrpSpPr>
        <p:grpSpPr>
          <a:xfrm>
            <a:off x="16169118" y="1121493"/>
            <a:ext cx="277427" cy="27742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
        <p:nvSpPr>
          <p:cNvPr id="14" name="TextBox 14"/>
          <p:cNvSpPr txBox="1"/>
          <p:nvPr/>
        </p:nvSpPr>
        <p:spPr>
          <a:xfrm>
            <a:off x="2505546" y="3451195"/>
            <a:ext cx="13276920" cy="478156"/>
          </a:xfrm>
          <a:prstGeom prst="rect">
            <a:avLst/>
          </a:prstGeom>
        </p:spPr>
        <p:txBody>
          <a:bodyPr lIns="0" tIns="0" rIns="0" bIns="0" rtlCol="0" anchor="t">
            <a:spAutoFit/>
          </a:bodyPr>
          <a:lstStyle/>
          <a:p>
            <a:pPr algn="ctr">
              <a:lnSpc>
                <a:spcPts val="3839"/>
              </a:lnSpc>
            </a:pPr>
            <a:r>
              <a:rPr lang="en-US" sz="2399">
                <a:solidFill>
                  <a:srgbClr val="000000"/>
                </a:solidFill>
                <a:latin typeface="Poppins Bold"/>
              </a:rPr>
              <a:t>THE DEFINITION OF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3275357"/>
            <a:ext cx="16230600" cy="4664075"/>
          </a:xfrm>
          <a:prstGeom prst="rect">
            <a:avLst/>
          </a:prstGeom>
        </p:spPr>
        <p:txBody>
          <a:bodyPr lIns="0" tIns="0" rIns="0" bIns="0" rtlCol="0" anchor="t">
            <a:spAutoFit/>
          </a:bodyPr>
          <a:lstStyle/>
          <a:p>
            <a:pPr>
              <a:lnSpc>
                <a:spcPts val="4800"/>
              </a:lnSpc>
            </a:pPr>
            <a:r>
              <a:rPr lang="en-US" sz="4800">
                <a:solidFill>
                  <a:srgbClr val="B91646"/>
                </a:solidFill>
                <a:latin typeface="Bebas Neue Bold"/>
              </a:rPr>
              <a:t>abodah: </a:t>
            </a:r>
            <a:r>
              <a:rPr lang="en-US" sz="4800">
                <a:solidFill>
                  <a:srgbClr val="000000"/>
                </a:solidFill>
                <a:latin typeface="Bebas Neue Bold"/>
              </a:rPr>
              <a:t>General word translated labor, work, ministry, or service of god.</a:t>
            </a:r>
          </a:p>
          <a:p>
            <a:pPr>
              <a:lnSpc>
                <a:spcPts val="3200"/>
              </a:lnSpc>
            </a:pPr>
            <a:r>
              <a:rPr lang="en-US" sz="3200">
                <a:solidFill>
                  <a:srgbClr val="000000"/>
                </a:solidFill>
                <a:latin typeface="Arimo Bold Italics"/>
              </a:rPr>
              <a:t>1 CHRONICLES 16:4, 37</a:t>
            </a:r>
          </a:p>
          <a:p>
            <a:pPr>
              <a:lnSpc>
                <a:spcPts val="3200"/>
              </a:lnSpc>
            </a:pPr>
            <a:endParaRPr lang="en-US" sz="3200">
              <a:solidFill>
                <a:srgbClr val="000000"/>
              </a:solidFill>
              <a:latin typeface="Arimo Bold Italics"/>
            </a:endParaRPr>
          </a:p>
          <a:p>
            <a:pPr>
              <a:lnSpc>
                <a:spcPts val="4800"/>
              </a:lnSpc>
            </a:pPr>
            <a:r>
              <a:rPr lang="en-US" sz="4800">
                <a:solidFill>
                  <a:srgbClr val="B91646"/>
                </a:solidFill>
                <a:latin typeface="Bebas Neue Bold"/>
              </a:rPr>
              <a:t>SHCHAH: </a:t>
            </a:r>
            <a:r>
              <a:rPr lang="en-US" sz="4800">
                <a:solidFill>
                  <a:srgbClr val="000000"/>
                </a:solidFill>
                <a:latin typeface="Bebas Neue Bold"/>
              </a:rPr>
              <a:t>DESCRIBES THE SPECIFIC ACT OF WORSHIP, MEANING TO BOW OR PROSTRATE ONESELF IN HOMAGE OR TO PROCEED HUMBLY.</a:t>
            </a:r>
          </a:p>
          <a:p>
            <a:pPr>
              <a:lnSpc>
                <a:spcPts val="3200"/>
              </a:lnSpc>
            </a:pPr>
            <a:r>
              <a:rPr lang="en-US" sz="3200">
                <a:solidFill>
                  <a:srgbClr val="000000"/>
                </a:solidFill>
                <a:latin typeface="Arimo Bold Italics"/>
              </a:rPr>
              <a:t>EXODUS 34:8</a:t>
            </a:r>
          </a:p>
          <a:p>
            <a:pPr>
              <a:lnSpc>
                <a:spcPts val="4800"/>
              </a:lnSpc>
            </a:pPr>
            <a:endParaRPr lang="en-US" sz="3200">
              <a:solidFill>
                <a:srgbClr val="000000"/>
              </a:solidFill>
              <a:latin typeface="Arimo Bold Italics"/>
            </a:endParaRPr>
          </a:p>
          <a:p>
            <a:pPr>
              <a:lnSpc>
                <a:spcPts val="4800"/>
              </a:lnSpc>
            </a:pPr>
            <a:r>
              <a:rPr lang="en-US" sz="4800">
                <a:solidFill>
                  <a:srgbClr val="B91646"/>
                </a:solidFill>
                <a:latin typeface="Bebas Neue Bold"/>
              </a:rPr>
              <a:t>KARA: </a:t>
            </a:r>
            <a:r>
              <a:rPr lang="en-US" sz="4800">
                <a:solidFill>
                  <a:srgbClr val="000000"/>
                </a:solidFill>
                <a:latin typeface="Bebas Neue Bold"/>
              </a:rPr>
              <a:t>PRIMITIVE ROOT WORD TRANSLATED TO MEAN “TO BEND THE KNEE“</a:t>
            </a:r>
          </a:p>
          <a:p>
            <a:pPr>
              <a:lnSpc>
                <a:spcPts val="3200"/>
              </a:lnSpc>
            </a:pPr>
            <a:r>
              <a:rPr lang="en-US" sz="3200">
                <a:solidFill>
                  <a:srgbClr val="000000"/>
                </a:solidFill>
                <a:latin typeface="Arimo Bold Italics"/>
              </a:rPr>
              <a:t>2 CHRONICLES 29:29</a:t>
            </a:r>
          </a:p>
        </p:txBody>
      </p:sp>
      <p:sp>
        <p:nvSpPr>
          <p:cNvPr id="3" name="TextBox 3"/>
          <p:cNvSpPr txBox="1"/>
          <p:nvPr/>
        </p:nvSpPr>
        <p:spPr>
          <a:xfrm>
            <a:off x="1028700" y="952500"/>
            <a:ext cx="3501810"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HIGHER IN WORSHIP</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AutoShape 5"/>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6981873" y="1121493"/>
            <a:ext cx="277427" cy="2774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9" name="Group 9"/>
          <p:cNvGrpSpPr/>
          <p:nvPr/>
        </p:nvGrpSpPr>
        <p:grpSpPr>
          <a:xfrm>
            <a:off x="16575495" y="1121493"/>
            <a:ext cx="277427" cy="2774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1" name="Group 11"/>
          <p:cNvGrpSpPr/>
          <p:nvPr/>
        </p:nvGrpSpPr>
        <p:grpSpPr>
          <a:xfrm>
            <a:off x="16169118" y="1121493"/>
            <a:ext cx="277427" cy="27742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
        <p:nvSpPr>
          <p:cNvPr id="13" name="TextBox 13"/>
          <p:cNvSpPr txBox="1"/>
          <p:nvPr/>
        </p:nvSpPr>
        <p:spPr>
          <a:xfrm>
            <a:off x="2505546" y="1964426"/>
            <a:ext cx="13276920" cy="478156"/>
          </a:xfrm>
          <a:prstGeom prst="rect">
            <a:avLst/>
          </a:prstGeom>
        </p:spPr>
        <p:txBody>
          <a:bodyPr lIns="0" tIns="0" rIns="0" bIns="0" rtlCol="0" anchor="t">
            <a:spAutoFit/>
          </a:bodyPr>
          <a:lstStyle/>
          <a:p>
            <a:pPr algn="ctr">
              <a:lnSpc>
                <a:spcPts val="3839"/>
              </a:lnSpc>
            </a:pPr>
            <a:r>
              <a:rPr lang="en-US" sz="2399">
                <a:solidFill>
                  <a:srgbClr val="000000"/>
                </a:solidFill>
                <a:latin typeface="Poppins Bold"/>
              </a:rPr>
              <a:t>3 ROOT WORDS - OLD TESTAMENT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3275357"/>
            <a:ext cx="16230600" cy="5916930"/>
          </a:xfrm>
          <a:prstGeom prst="rect">
            <a:avLst/>
          </a:prstGeom>
        </p:spPr>
        <p:txBody>
          <a:bodyPr lIns="0" tIns="0" rIns="0" bIns="0" rtlCol="0" anchor="t">
            <a:spAutoFit/>
          </a:bodyPr>
          <a:lstStyle/>
          <a:p>
            <a:pPr>
              <a:lnSpc>
                <a:spcPts val="5199"/>
              </a:lnSpc>
            </a:pPr>
            <a:r>
              <a:rPr lang="en-US" sz="5199">
                <a:solidFill>
                  <a:srgbClr val="B91646"/>
                </a:solidFill>
                <a:latin typeface="Bebas Neue Bold"/>
              </a:rPr>
              <a:t>LATREUO: </a:t>
            </a:r>
            <a:r>
              <a:rPr lang="en-US" sz="5199">
                <a:solidFill>
                  <a:srgbClr val="000000"/>
                </a:solidFill>
                <a:latin typeface="Bebas Neue Bold"/>
              </a:rPr>
              <a:t>ORIGINALLY MEANING SERVITUDE; THE STATE OF A HIRED LABORER OR SLAVE.</a:t>
            </a:r>
          </a:p>
          <a:p>
            <a:pPr>
              <a:lnSpc>
                <a:spcPts val="3200"/>
              </a:lnSpc>
            </a:pPr>
            <a:r>
              <a:rPr lang="en-US" sz="3200">
                <a:solidFill>
                  <a:srgbClr val="000000"/>
                </a:solidFill>
                <a:latin typeface="Arimo Bold Italics"/>
              </a:rPr>
              <a:t>JAMES 1:27 - OUR SERVICE IS WORSHIP. </a:t>
            </a:r>
          </a:p>
          <a:p>
            <a:pPr>
              <a:lnSpc>
                <a:spcPts val="3200"/>
              </a:lnSpc>
            </a:pPr>
            <a:endParaRPr lang="en-US" sz="3200">
              <a:solidFill>
                <a:srgbClr val="000000"/>
              </a:solidFill>
              <a:latin typeface="Arimo Bold Italics"/>
            </a:endParaRPr>
          </a:p>
          <a:p>
            <a:pPr>
              <a:lnSpc>
                <a:spcPts val="5199"/>
              </a:lnSpc>
            </a:pPr>
            <a:r>
              <a:rPr lang="en-US" sz="5199">
                <a:solidFill>
                  <a:srgbClr val="B91646"/>
                </a:solidFill>
                <a:latin typeface="Bebas Neue Bold Italics"/>
              </a:rPr>
              <a:t>PROSKUNEO</a:t>
            </a:r>
            <a:r>
              <a:rPr lang="en-US" sz="5199">
                <a:solidFill>
                  <a:srgbClr val="B91646"/>
                </a:solidFill>
                <a:latin typeface="Bebas Neue Bold"/>
              </a:rPr>
              <a:t>: </a:t>
            </a:r>
            <a:r>
              <a:rPr lang="en-US" sz="5199">
                <a:solidFill>
                  <a:srgbClr val="000000"/>
                </a:solidFill>
                <a:latin typeface="Bebas Neue Bold"/>
              </a:rPr>
              <a:t>CORRESPONDS TO THE GREEK DESCRIBING SPECIFIC ACT OF WORSHIP MEANING TO PROSTRATE IN HOMAGE; TO ADORE; TO BOWN DOWN. BROKEN DOWN FURTHER</a:t>
            </a:r>
          </a:p>
          <a:p>
            <a:pPr>
              <a:lnSpc>
                <a:spcPts val="3200"/>
              </a:lnSpc>
            </a:pPr>
            <a:r>
              <a:rPr lang="en-US" sz="3200">
                <a:solidFill>
                  <a:srgbClr val="B91646"/>
                </a:solidFill>
                <a:latin typeface="Arimo Bold Italics"/>
              </a:rPr>
              <a:t>BROKEN DOWN WE SEE PROS (FORE) AND KUON ( TO KISS THE HAND).</a:t>
            </a:r>
          </a:p>
          <a:p>
            <a:pPr>
              <a:lnSpc>
                <a:spcPts val="3200"/>
              </a:lnSpc>
            </a:pPr>
            <a:r>
              <a:rPr lang="en-US" sz="3200">
                <a:solidFill>
                  <a:srgbClr val="000000"/>
                </a:solidFill>
                <a:latin typeface="Arimo Bold Italics"/>
              </a:rPr>
              <a:t>EXODUS 34:8</a:t>
            </a:r>
          </a:p>
          <a:p>
            <a:pPr>
              <a:lnSpc>
                <a:spcPts val="4800"/>
              </a:lnSpc>
            </a:pPr>
            <a:endParaRPr lang="en-US" sz="3200">
              <a:solidFill>
                <a:srgbClr val="000000"/>
              </a:solidFill>
              <a:latin typeface="Arimo Bold Italics"/>
            </a:endParaRPr>
          </a:p>
          <a:p>
            <a:pPr>
              <a:lnSpc>
                <a:spcPts val="3200"/>
              </a:lnSpc>
            </a:pPr>
            <a:endParaRPr lang="en-US" sz="3200">
              <a:solidFill>
                <a:srgbClr val="000000"/>
              </a:solidFill>
              <a:latin typeface="Arimo Bold Italics"/>
            </a:endParaRPr>
          </a:p>
        </p:txBody>
      </p:sp>
      <p:sp>
        <p:nvSpPr>
          <p:cNvPr id="3" name="TextBox 3"/>
          <p:cNvSpPr txBox="1"/>
          <p:nvPr/>
        </p:nvSpPr>
        <p:spPr>
          <a:xfrm>
            <a:off x="1028700" y="952500"/>
            <a:ext cx="3501810"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HIGHER IN WORSHIP</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AutoShape 5"/>
          <p:cNvSpPr/>
          <p:nvPr/>
        </p:nvSpPr>
        <p:spPr>
          <a:xfrm rot="2017">
            <a:off x="1028704" y="8439495"/>
            <a:ext cx="16230603" cy="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rot="2017">
            <a:off x="1028704" y="1797738"/>
            <a:ext cx="16230603"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6981873" y="1121493"/>
            <a:ext cx="277427" cy="277427"/>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9" name="Group 9"/>
          <p:cNvGrpSpPr/>
          <p:nvPr/>
        </p:nvGrpSpPr>
        <p:grpSpPr>
          <a:xfrm>
            <a:off x="16575495" y="1121493"/>
            <a:ext cx="277427" cy="27742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grpSp>
        <p:nvGrpSpPr>
          <p:cNvPr id="11" name="Group 11"/>
          <p:cNvGrpSpPr/>
          <p:nvPr/>
        </p:nvGrpSpPr>
        <p:grpSpPr>
          <a:xfrm>
            <a:off x="16169118" y="1121493"/>
            <a:ext cx="277427" cy="27742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txBody>
            <a:bodyPr/>
            <a:lstStyle/>
            <a:p>
              <a:endParaRPr lang="en-US"/>
            </a:p>
          </p:txBody>
        </p:sp>
      </p:grpSp>
      <p:sp>
        <p:nvSpPr>
          <p:cNvPr id="13" name="TextBox 13"/>
          <p:cNvSpPr txBox="1"/>
          <p:nvPr/>
        </p:nvSpPr>
        <p:spPr>
          <a:xfrm>
            <a:off x="2505546" y="1964426"/>
            <a:ext cx="13276920" cy="478156"/>
          </a:xfrm>
          <a:prstGeom prst="rect">
            <a:avLst/>
          </a:prstGeom>
        </p:spPr>
        <p:txBody>
          <a:bodyPr lIns="0" tIns="0" rIns="0" bIns="0" rtlCol="0" anchor="t">
            <a:spAutoFit/>
          </a:bodyPr>
          <a:lstStyle/>
          <a:p>
            <a:pPr algn="ctr">
              <a:lnSpc>
                <a:spcPts val="3839"/>
              </a:lnSpc>
            </a:pPr>
            <a:r>
              <a:rPr lang="en-US" sz="2399">
                <a:solidFill>
                  <a:srgbClr val="000000"/>
                </a:solidFill>
                <a:latin typeface="Poppins Bold"/>
              </a:rPr>
              <a:t>2 ROOT WORDS - NEW TESTAMENT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1028700" y="1790861"/>
            <a:ext cx="13288245" cy="1823923"/>
          </a:xfrm>
          <a:prstGeom prst="rect">
            <a:avLst/>
          </a:prstGeom>
        </p:spPr>
        <p:txBody>
          <a:bodyPr lIns="0" tIns="0" rIns="0" bIns="0" rtlCol="0" anchor="t">
            <a:spAutoFit/>
          </a:bodyPr>
          <a:lstStyle/>
          <a:p>
            <a:pPr>
              <a:lnSpc>
                <a:spcPts val="13682"/>
              </a:lnSpc>
            </a:pPr>
            <a:r>
              <a:rPr lang="en-US" sz="13682">
                <a:solidFill>
                  <a:srgbClr val="B91646"/>
                </a:solidFill>
                <a:latin typeface="Bebas Neue Bold"/>
              </a:rPr>
              <a:t>BRIEF SUMMARY</a:t>
            </a:r>
          </a:p>
        </p:txBody>
      </p:sp>
      <p:sp>
        <p:nvSpPr>
          <p:cNvPr id="6" name="TextBox 6"/>
          <p:cNvSpPr txBox="1"/>
          <p:nvPr/>
        </p:nvSpPr>
        <p:spPr>
          <a:xfrm>
            <a:off x="1028700" y="3580489"/>
            <a:ext cx="16230600" cy="4854575"/>
          </a:xfrm>
          <a:prstGeom prst="rect">
            <a:avLst/>
          </a:prstGeom>
        </p:spPr>
        <p:txBody>
          <a:bodyPr lIns="0" tIns="0" rIns="0" bIns="0" rtlCol="0" anchor="t">
            <a:spAutoFit/>
          </a:bodyPr>
          <a:lstStyle/>
          <a:p>
            <a:pPr>
              <a:lnSpc>
                <a:spcPts val="6400"/>
              </a:lnSpc>
            </a:pPr>
            <a:r>
              <a:rPr lang="en-US" sz="4000">
                <a:solidFill>
                  <a:srgbClr val="000000"/>
                </a:solidFill>
                <a:latin typeface="Poppins Bold"/>
              </a:rPr>
              <a:t>The Hebrew and Greek terms described paint a multi-dimensional portrait of worship. From daily service, to overall mindset to corporate posture, these reveal the multifaceted expression of worship. There is worship relating to our service to god, and for god, and there is the act of worship where we humble ourselves beofre God!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7558747" cy="909412"/>
            <a:chOff x="0" y="0"/>
            <a:chExt cx="1990781" cy="239516"/>
          </a:xfrm>
        </p:grpSpPr>
        <p:sp>
          <p:nvSpPr>
            <p:cNvPr id="3" name="Freeform 3"/>
            <p:cNvSpPr/>
            <p:nvPr/>
          </p:nvSpPr>
          <p:spPr>
            <a:xfrm>
              <a:off x="0" y="0"/>
              <a:ext cx="1990781" cy="239516"/>
            </a:xfrm>
            <a:custGeom>
              <a:avLst/>
              <a:gdLst/>
              <a:ahLst/>
              <a:cxnLst/>
              <a:rect l="l" t="t" r="r" b="b"/>
              <a:pathLst>
                <a:path w="1990781" h="239516">
                  <a:moveTo>
                    <a:pt x="0" y="0"/>
                  </a:moveTo>
                  <a:lnTo>
                    <a:pt x="1990781" y="0"/>
                  </a:lnTo>
                  <a:lnTo>
                    <a:pt x="1990781" y="239516"/>
                  </a:lnTo>
                  <a:lnTo>
                    <a:pt x="0" y="239516"/>
                  </a:lnTo>
                  <a:close/>
                </a:path>
              </a:pathLst>
            </a:custGeom>
            <a:solidFill>
              <a:srgbClr val="B91646"/>
            </a:solidFill>
          </p:spPr>
          <p:txBody>
            <a:bodyPr/>
            <a:lstStyle/>
            <a:p>
              <a:endParaRPr lang="en-US"/>
            </a:p>
          </p:txBody>
        </p:sp>
        <p:sp>
          <p:nvSpPr>
            <p:cNvPr id="4" name="TextBox 4"/>
            <p:cNvSpPr txBox="1"/>
            <p:nvPr/>
          </p:nvSpPr>
          <p:spPr>
            <a:xfrm>
              <a:off x="0" y="-57150"/>
              <a:ext cx="1990781" cy="296666"/>
            </a:xfrm>
            <a:prstGeom prst="rect">
              <a:avLst/>
            </a:prstGeom>
          </p:spPr>
          <p:txBody>
            <a:bodyPr lIns="50800" tIns="50800" rIns="50800" bIns="50800" rtlCol="0" anchor="ctr"/>
            <a:lstStyle/>
            <a:p>
              <a:pPr algn="ctr">
                <a:lnSpc>
                  <a:spcPts val="2799"/>
                </a:lnSpc>
              </a:pPr>
              <a:endParaRPr/>
            </a:p>
          </p:txBody>
        </p:sp>
      </p:grpSp>
      <p:grpSp>
        <p:nvGrpSpPr>
          <p:cNvPr id="5" name="Group 5"/>
          <p:cNvGrpSpPr/>
          <p:nvPr/>
        </p:nvGrpSpPr>
        <p:grpSpPr>
          <a:xfrm>
            <a:off x="9144000" y="1028700"/>
            <a:ext cx="7558747" cy="909412"/>
            <a:chOff x="0" y="0"/>
            <a:chExt cx="1990781" cy="239516"/>
          </a:xfrm>
        </p:grpSpPr>
        <p:sp>
          <p:nvSpPr>
            <p:cNvPr id="6" name="Freeform 6"/>
            <p:cNvSpPr/>
            <p:nvPr/>
          </p:nvSpPr>
          <p:spPr>
            <a:xfrm>
              <a:off x="0" y="0"/>
              <a:ext cx="1990781" cy="239516"/>
            </a:xfrm>
            <a:custGeom>
              <a:avLst/>
              <a:gdLst/>
              <a:ahLst/>
              <a:cxnLst/>
              <a:rect l="l" t="t" r="r" b="b"/>
              <a:pathLst>
                <a:path w="1990781" h="239516">
                  <a:moveTo>
                    <a:pt x="0" y="0"/>
                  </a:moveTo>
                  <a:lnTo>
                    <a:pt x="1990781" y="0"/>
                  </a:lnTo>
                  <a:lnTo>
                    <a:pt x="1990781" y="239516"/>
                  </a:lnTo>
                  <a:lnTo>
                    <a:pt x="0" y="239516"/>
                  </a:lnTo>
                  <a:close/>
                </a:path>
              </a:pathLst>
            </a:custGeom>
            <a:solidFill>
              <a:srgbClr val="105652"/>
            </a:solidFill>
          </p:spPr>
          <p:txBody>
            <a:bodyPr/>
            <a:lstStyle/>
            <a:p>
              <a:endParaRPr lang="en-US"/>
            </a:p>
          </p:txBody>
        </p:sp>
        <p:sp>
          <p:nvSpPr>
            <p:cNvPr id="7" name="TextBox 7"/>
            <p:cNvSpPr txBox="1"/>
            <p:nvPr/>
          </p:nvSpPr>
          <p:spPr>
            <a:xfrm>
              <a:off x="0" y="-57150"/>
              <a:ext cx="1990781" cy="296666"/>
            </a:xfrm>
            <a:prstGeom prst="rect">
              <a:avLst/>
            </a:prstGeom>
          </p:spPr>
          <p:txBody>
            <a:bodyPr lIns="50800" tIns="50800" rIns="50800" bIns="50800" rtlCol="0" anchor="ctr"/>
            <a:lstStyle/>
            <a:p>
              <a:pPr algn="ctr">
                <a:lnSpc>
                  <a:spcPts val="2799"/>
                </a:lnSpc>
              </a:pPr>
              <a:endParaRPr/>
            </a:p>
          </p:txBody>
        </p:sp>
      </p:grpSp>
      <p:sp>
        <p:nvSpPr>
          <p:cNvPr id="8" name="TextBox 8"/>
          <p:cNvSpPr txBox="1"/>
          <p:nvPr/>
        </p:nvSpPr>
        <p:spPr>
          <a:xfrm>
            <a:off x="1028700" y="2338349"/>
            <a:ext cx="7558747" cy="7990205"/>
          </a:xfrm>
          <a:prstGeom prst="rect">
            <a:avLst/>
          </a:prstGeom>
        </p:spPr>
        <p:txBody>
          <a:bodyPr lIns="0" tIns="0" rIns="0" bIns="0" rtlCol="0" anchor="t">
            <a:spAutoFit/>
          </a:bodyPr>
          <a:lstStyle/>
          <a:p>
            <a:pPr marL="820417" lvl="1" indent="-410209">
              <a:lnSpc>
                <a:spcPts val="5319"/>
              </a:lnSpc>
              <a:buFont typeface="Arial"/>
              <a:buChar char="•"/>
            </a:pPr>
            <a:r>
              <a:rPr lang="en-US" sz="3799">
                <a:solidFill>
                  <a:srgbClr val="000000"/>
                </a:solidFill>
                <a:latin typeface="Bebas Neue Bold"/>
              </a:rPr>
              <a:t>We praise God for what God has done.</a:t>
            </a:r>
          </a:p>
          <a:p>
            <a:pPr marL="820417" lvl="1" indent="-410209">
              <a:lnSpc>
                <a:spcPts val="5319"/>
              </a:lnSpc>
              <a:buFont typeface="Arial"/>
              <a:buChar char="•"/>
            </a:pPr>
            <a:r>
              <a:rPr lang="en-US" sz="3799">
                <a:solidFill>
                  <a:srgbClr val="000000"/>
                </a:solidFill>
                <a:latin typeface="Bebas Neue Bold"/>
              </a:rPr>
              <a:t>We praise God as a weapon against the enemy. </a:t>
            </a:r>
          </a:p>
          <a:p>
            <a:pPr marL="820417" lvl="1" indent="-410209">
              <a:lnSpc>
                <a:spcPts val="5319"/>
              </a:lnSpc>
              <a:buFont typeface="Arial"/>
              <a:buChar char="•"/>
            </a:pPr>
            <a:r>
              <a:rPr lang="en-US" sz="3799">
                <a:solidFill>
                  <a:srgbClr val="000000"/>
                </a:solidFill>
                <a:latin typeface="Bebas Neue Bold"/>
              </a:rPr>
              <a:t>We praise God for his acts.</a:t>
            </a:r>
          </a:p>
          <a:p>
            <a:pPr marL="820417" lvl="1" indent="-410209">
              <a:lnSpc>
                <a:spcPts val="5319"/>
              </a:lnSpc>
              <a:buFont typeface="Arial"/>
              <a:buChar char="•"/>
            </a:pPr>
            <a:r>
              <a:rPr lang="en-US" sz="3799">
                <a:solidFill>
                  <a:srgbClr val="000000"/>
                </a:solidFill>
                <a:latin typeface="Bebas Neue Bold"/>
              </a:rPr>
              <a:t>We praise God In warfare so that we are delivered and separated from the powers of our enemies</a:t>
            </a:r>
          </a:p>
          <a:p>
            <a:pPr marL="820417" lvl="1" indent="-410209">
              <a:lnSpc>
                <a:spcPts val="5319"/>
              </a:lnSpc>
              <a:buFont typeface="Arial"/>
              <a:buChar char="•"/>
            </a:pPr>
            <a:r>
              <a:rPr lang="en-US" sz="3799">
                <a:solidFill>
                  <a:srgbClr val="000000"/>
                </a:solidFill>
                <a:latin typeface="Bebas Neue Bold"/>
              </a:rPr>
              <a:t>Praise invokes empowerment for warfare against the enemy.</a:t>
            </a:r>
          </a:p>
          <a:p>
            <a:pPr marL="820417" lvl="1" indent="-410209">
              <a:lnSpc>
                <a:spcPts val="5319"/>
              </a:lnSpc>
              <a:buFont typeface="Arial"/>
              <a:buChar char="•"/>
            </a:pPr>
            <a:r>
              <a:rPr lang="en-US" sz="3799">
                <a:solidFill>
                  <a:srgbClr val="000000"/>
                </a:solidFill>
                <a:latin typeface="Bebas Neue Bold"/>
              </a:rPr>
              <a:t>Through praise there Is confrontation, horrification, and eradication of the enemy.</a:t>
            </a:r>
          </a:p>
        </p:txBody>
      </p:sp>
      <p:sp>
        <p:nvSpPr>
          <p:cNvPr id="9" name="TextBox 9"/>
          <p:cNvSpPr txBox="1"/>
          <p:nvPr/>
        </p:nvSpPr>
        <p:spPr>
          <a:xfrm>
            <a:off x="9144000" y="2338349"/>
            <a:ext cx="7558747" cy="6656705"/>
          </a:xfrm>
          <a:prstGeom prst="rect">
            <a:avLst/>
          </a:prstGeom>
        </p:spPr>
        <p:txBody>
          <a:bodyPr lIns="0" tIns="0" rIns="0" bIns="0" rtlCol="0" anchor="t">
            <a:spAutoFit/>
          </a:bodyPr>
          <a:lstStyle/>
          <a:p>
            <a:pPr marL="820417" lvl="1" indent="-410209">
              <a:lnSpc>
                <a:spcPts val="5319"/>
              </a:lnSpc>
              <a:buFont typeface="Arial"/>
              <a:buChar char="•"/>
            </a:pPr>
            <a:r>
              <a:rPr lang="en-US" sz="3799">
                <a:solidFill>
                  <a:srgbClr val="000000"/>
                </a:solidFill>
                <a:latin typeface="Bebas Neue Bold"/>
              </a:rPr>
              <a:t>We Worship God for who God Is.</a:t>
            </a:r>
          </a:p>
          <a:p>
            <a:pPr marL="820417" lvl="1" indent="-410209">
              <a:lnSpc>
                <a:spcPts val="5319"/>
              </a:lnSpc>
              <a:buFont typeface="Arial"/>
              <a:buChar char="•"/>
            </a:pPr>
            <a:r>
              <a:rPr lang="en-US" sz="3799">
                <a:solidFill>
                  <a:srgbClr val="000000"/>
                </a:solidFill>
                <a:latin typeface="Bebas Neue Bold"/>
              </a:rPr>
              <a:t>we Worship God as a way to demonstrate his worth.</a:t>
            </a:r>
          </a:p>
          <a:p>
            <a:pPr marL="820417" lvl="1" indent="-410209">
              <a:lnSpc>
                <a:spcPts val="5319"/>
              </a:lnSpc>
              <a:buFont typeface="Arial"/>
              <a:buChar char="•"/>
            </a:pPr>
            <a:r>
              <a:rPr lang="en-US" sz="3799">
                <a:solidFill>
                  <a:srgbClr val="000000"/>
                </a:solidFill>
                <a:latin typeface="Bebas Neue Bold"/>
              </a:rPr>
              <a:t>We worship God for his attributes.</a:t>
            </a:r>
          </a:p>
          <a:p>
            <a:pPr marL="820417" lvl="1" indent="-410209">
              <a:lnSpc>
                <a:spcPts val="5319"/>
              </a:lnSpc>
              <a:buFont typeface="Arial"/>
              <a:buChar char="•"/>
            </a:pPr>
            <a:r>
              <a:rPr lang="en-US" sz="3799">
                <a:solidFill>
                  <a:srgbClr val="000000"/>
                </a:solidFill>
                <a:latin typeface="Bebas Neue Bold"/>
              </a:rPr>
              <a:t>We worship God to unifiy us and reconcile us with our maker and heavenly father.</a:t>
            </a:r>
          </a:p>
          <a:p>
            <a:pPr marL="820417" lvl="1" indent="-410209">
              <a:lnSpc>
                <a:spcPts val="5319"/>
              </a:lnSpc>
              <a:buFont typeface="Arial"/>
              <a:buChar char="•"/>
            </a:pPr>
            <a:r>
              <a:rPr lang="en-US" sz="3799">
                <a:solidFill>
                  <a:srgbClr val="000000"/>
                </a:solidFill>
                <a:latin typeface="Bebas Neue Bold"/>
              </a:rPr>
              <a:t>Worship empowers us to bless God for Gods enjoyment.</a:t>
            </a:r>
          </a:p>
          <a:p>
            <a:pPr marL="820417" lvl="1" indent="-410209">
              <a:lnSpc>
                <a:spcPts val="5319"/>
              </a:lnSpc>
              <a:buFont typeface="Arial"/>
              <a:buChar char="•"/>
            </a:pPr>
            <a:r>
              <a:rPr lang="en-US" sz="3799">
                <a:solidFill>
                  <a:srgbClr val="000000"/>
                </a:solidFill>
                <a:latin typeface="Bebas Neue Bold"/>
              </a:rPr>
              <a:t>through worship there Is exaltation, adoration, and glorification of God.</a:t>
            </a:r>
          </a:p>
        </p:txBody>
      </p:sp>
      <p:sp>
        <p:nvSpPr>
          <p:cNvPr id="10" name="TextBox 10"/>
          <p:cNvSpPr txBox="1"/>
          <p:nvPr/>
        </p:nvSpPr>
        <p:spPr>
          <a:xfrm>
            <a:off x="1028700" y="1008471"/>
            <a:ext cx="7558747" cy="929641"/>
          </a:xfrm>
          <a:prstGeom prst="rect">
            <a:avLst/>
          </a:prstGeom>
        </p:spPr>
        <p:txBody>
          <a:bodyPr lIns="0" tIns="0" rIns="0" bIns="0" rtlCol="0" anchor="t">
            <a:spAutoFit/>
          </a:bodyPr>
          <a:lstStyle/>
          <a:p>
            <a:pPr algn="ctr">
              <a:lnSpc>
                <a:spcPts val="7559"/>
              </a:lnSpc>
            </a:pPr>
            <a:r>
              <a:rPr lang="en-US" sz="5399">
                <a:solidFill>
                  <a:srgbClr val="FFFFFF"/>
                </a:solidFill>
                <a:latin typeface="Bebas Neue Bold"/>
              </a:rPr>
              <a:t>why do we praise?</a:t>
            </a:r>
          </a:p>
        </p:txBody>
      </p:sp>
      <p:sp>
        <p:nvSpPr>
          <p:cNvPr id="11" name="TextBox 11"/>
          <p:cNvSpPr txBox="1"/>
          <p:nvPr/>
        </p:nvSpPr>
        <p:spPr>
          <a:xfrm>
            <a:off x="10887293" y="1072289"/>
            <a:ext cx="4072161" cy="821055"/>
          </a:xfrm>
          <a:prstGeom prst="rect">
            <a:avLst/>
          </a:prstGeom>
        </p:spPr>
        <p:txBody>
          <a:bodyPr lIns="0" tIns="0" rIns="0" bIns="0" rtlCol="0" anchor="t">
            <a:spAutoFit/>
          </a:bodyPr>
          <a:lstStyle/>
          <a:p>
            <a:pPr algn="ctr">
              <a:lnSpc>
                <a:spcPts val="6719"/>
              </a:lnSpc>
              <a:spcBef>
                <a:spcPct val="0"/>
              </a:spcBef>
            </a:pPr>
            <a:r>
              <a:rPr lang="en-US" sz="4800">
                <a:solidFill>
                  <a:srgbClr val="FFFFFF"/>
                </a:solidFill>
                <a:latin typeface="Bebas Neue Bold"/>
              </a:rPr>
              <a:t>WHY DO WE WORSHIP?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AutoShape 2"/>
          <p:cNvSpPr/>
          <p:nvPr/>
        </p:nvSpPr>
        <p:spPr>
          <a:xfrm>
            <a:off x="15992183" y="9097962"/>
            <a:ext cx="1267117" cy="0"/>
          </a:xfrm>
          <a:prstGeom prst="line">
            <a:avLst/>
          </a:prstGeom>
          <a:ln w="19050" cap="flat">
            <a:solidFill>
              <a:srgbClr val="000000"/>
            </a:solidFill>
            <a:prstDash val="solid"/>
            <a:headEnd type="none" w="sm" len="sm"/>
            <a:tailEnd type="arrow" w="med" len="sm"/>
          </a:ln>
        </p:spPr>
        <p:txBody>
          <a:bodyPr/>
          <a:lstStyle/>
          <a:p>
            <a:endParaRPr lang="en-US"/>
          </a:p>
        </p:txBody>
      </p:sp>
      <p:sp>
        <p:nvSpPr>
          <p:cNvPr id="3" name="TextBox 3"/>
          <p:cNvSpPr txBox="1"/>
          <p:nvPr/>
        </p:nvSpPr>
        <p:spPr>
          <a:xfrm>
            <a:off x="1028700" y="952500"/>
            <a:ext cx="4537872" cy="581186"/>
          </a:xfrm>
          <a:prstGeom prst="rect">
            <a:avLst/>
          </a:prstGeom>
        </p:spPr>
        <p:txBody>
          <a:bodyPr lIns="0" tIns="0" rIns="0" bIns="0" rtlCol="0" anchor="t">
            <a:spAutoFit/>
          </a:bodyPr>
          <a:lstStyle/>
          <a:p>
            <a:pPr>
              <a:lnSpc>
                <a:spcPts val="4716"/>
              </a:lnSpc>
            </a:pPr>
            <a:r>
              <a:rPr lang="en-US" sz="3368">
                <a:solidFill>
                  <a:srgbClr val="000000"/>
                </a:solidFill>
                <a:latin typeface="Bebas Neue Bold"/>
              </a:rPr>
              <a:t>BIBLE STUDY</a:t>
            </a:r>
          </a:p>
        </p:txBody>
      </p:sp>
      <p:sp>
        <p:nvSpPr>
          <p:cNvPr id="4" name="TextBox 4"/>
          <p:cNvSpPr txBox="1"/>
          <p:nvPr/>
        </p:nvSpPr>
        <p:spPr>
          <a:xfrm>
            <a:off x="1028700" y="8899525"/>
            <a:ext cx="4077715" cy="358775"/>
          </a:xfrm>
          <a:prstGeom prst="rect">
            <a:avLst/>
          </a:prstGeom>
        </p:spPr>
        <p:txBody>
          <a:bodyPr lIns="0" tIns="0" rIns="0" bIns="0" rtlCol="0" anchor="t">
            <a:spAutoFit/>
          </a:bodyPr>
          <a:lstStyle/>
          <a:p>
            <a:pPr>
              <a:lnSpc>
                <a:spcPts val="2799"/>
              </a:lnSpc>
            </a:pPr>
            <a:r>
              <a:rPr lang="en-US" sz="1999">
                <a:solidFill>
                  <a:srgbClr val="000000"/>
                </a:solidFill>
                <a:latin typeface="Poppins"/>
              </a:rPr>
              <a:t>www.reidtemple.org</a:t>
            </a:r>
          </a:p>
        </p:txBody>
      </p:sp>
      <p:sp>
        <p:nvSpPr>
          <p:cNvPr id="5" name="TextBox 5"/>
          <p:cNvSpPr txBox="1"/>
          <p:nvPr/>
        </p:nvSpPr>
        <p:spPr>
          <a:xfrm>
            <a:off x="1028700" y="1790861"/>
            <a:ext cx="13288245" cy="1534972"/>
          </a:xfrm>
          <a:prstGeom prst="rect">
            <a:avLst/>
          </a:prstGeom>
        </p:spPr>
        <p:txBody>
          <a:bodyPr lIns="0" tIns="0" rIns="0" bIns="0" rtlCol="0" anchor="t">
            <a:spAutoFit/>
          </a:bodyPr>
          <a:lstStyle/>
          <a:p>
            <a:pPr>
              <a:lnSpc>
                <a:spcPts val="13682"/>
              </a:lnSpc>
            </a:pPr>
            <a:r>
              <a:rPr lang="en-US" sz="10000" dirty="0">
                <a:solidFill>
                  <a:srgbClr val="B91646"/>
                </a:solidFill>
                <a:latin typeface="Bebas Neue Bold"/>
              </a:rPr>
              <a:t>WHAT IS WORSHIP?</a:t>
            </a:r>
          </a:p>
        </p:txBody>
      </p:sp>
      <p:sp>
        <p:nvSpPr>
          <p:cNvPr id="6" name="TextBox 6"/>
          <p:cNvSpPr txBox="1"/>
          <p:nvPr/>
        </p:nvSpPr>
        <p:spPr>
          <a:xfrm>
            <a:off x="1028700" y="3103406"/>
            <a:ext cx="16230600" cy="6247864"/>
          </a:xfrm>
          <a:prstGeom prst="rect">
            <a:avLst/>
          </a:prstGeom>
        </p:spPr>
        <p:txBody>
          <a:bodyPr lIns="0" tIns="0" rIns="0" bIns="0" rtlCol="0" anchor="t">
            <a:spAutoFit/>
          </a:bodyPr>
          <a:lstStyle/>
          <a:p>
            <a:pPr>
              <a:lnSpc>
                <a:spcPts val="6400"/>
              </a:lnSpc>
            </a:pPr>
            <a:endParaRPr lang="en-US" sz="4000" dirty="0">
              <a:solidFill>
                <a:srgbClr val="B91646"/>
              </a:solidFill>
              <a:latin typeface="Poppins Bold"/>
            </a:endParaRPr>
          </a:p>
          <a:p>
            <a:pPr>
              <a:lnSpc>
                <a:spcPts val="6400"/>
              </a:lnSpc>
            </a:pPr>
            <a:r>
              <a:rPr lang="en-US" sz="4000" dirty="0" err="1">
                <a:solidFill>
                  <a:srgbClr val="B91646"/>
                </a:solidFill>
                <a:latin typeface="Poppins Bold"/>
              </a:rPr>
              <a:t>Sebomai</a:t>
            </a:r>
            <a:endParaRPr lang="en-US" sz="4000" dirty="0">
              <a:solidFill>
                <a:srgbClr val="B91646"/>
              </a:solidFill>
              <a:latin typeface="Poppins Bold"/>
            </a:endParaRPr>
          </a:p>
          <a:p>
            <a:pPr>
              <a:lnSpc>
                <a:spcPts val="5920"/>
              </a:lnSpc>
            </a:pPr>
            <a:r>
              <a:rPr lang="en-US" sz="3700" dirty="0">
                <a:solidFill>
                  <a:srgbClr val="000000"/>
                </a:solidFill>
                <a:latin typeface="Poppins Bold"/>
              </a:rPr>
              <a:t>Worship comes from the root </a:t>
            </a:r>
            <a:r>
              <a:rPr lang="en-US" sz="3700" dirty="0" err="1">
                <a:solidFill>
                  <a:srgbClr val="000000"/>
                </a:solidFill>
                <a:latin typeface="Poppins Bold"/>
              </a:rPr>
              <a:t>seb</a:t>
            </a:r>
            <a:r>
              <a:rPr lang="en-US" sz="3700" dirty="0">
                <a:solidFill>
                  <a:srgbClr val="000000"/>
                </a:solidFill>
                <a:latin typeface="Poppins Bold"/>
              </a:rPr>
              <a:t>, which originally meant “to fall back or fall before”. This bodily movement expressed an attitude of respect or of being Impressed by something great. </a:t>
            </a:r>
            <a:r>
              <a:rPr lang="en-US" sz="3700" dirty="0" err="1">
                <a:solidFill>
                  <a:srgbClr val="000000"/>
                </a:solidFill>
                <a:latin typeface="Poppins Bold"/>
              </a:rPr>
              <a:t>Sebo</a:t>
            </a:r>
            <a:r>
              <a:rPr lang="en-US" sz="3700" dirty="0">
                <a:solidFill>
                  <a:srgbClr val="000000"/>
                </a:solidFill>
                <a:latin typeface="Poppins Bold"/>
              </a:rPr>
              <a:t> or </a:t>
            </a:r>
            <a:r>
              <a:rPr lang="en-US" sz="3700" dirty="0" err="1">
                <a:solidFill>
                  <a:srgbClr val="000000"/>
                </a:solidFill>
                <a:latin typeface="Poppins Bold"/>
              </a:rPr>
              <a:t>Sebomai</a:t>
            </a:r>
            <a:r>
              <a:rPr lang="en-US" sz="3700" dirty="0">
                <a:solidFill>
                  <a:srgbClr val="000000"/>
                </a:solidFill>
                <a:latin typeface="Poppins Bold"/>
              </a:rPr>
              <a:t>: to worship religiously or to venerate.</a:t>
            </a:r>
          </a:p>
          <a:p>
            <a:pPr>
              <a:lnSpc>
                <a:spcPts val="6400"/>
              </a:lnSpc>
            </a:pPr>
            <a:r>
              <a:rPr lang="en-US" sz="4000" dirty="0">
                <a:solidFill>
                  <a:srgbClr val="B91646"/>
                </a:solidFill>
                <a:latin typeface="Poppins Bold"/>
              </a:rPr>
              <a:t>Acts 19:27</a:t>
            </a:r>
          </a:p>
          <a:p>
            <a:pPr>
              <a:lnSpc>
                <a:spcPts val="6400"/>
              </a:lnSpc>
            </a:pPr>
            <a:endParaRPr lang="en-US" sz="4000" dirty="0">
              <a:solidFill>
                <a:srgbClr val="B91646"/>
              </a:solidFill>
              <a:latin typeface="Poppi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868</Words>
  <Application>Microsoft Office PowerPoint</Application>
  <PresentationFormat>Custom</PresentationFormat>
  <Paragraphs>118</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Poppins</vt:lpstr>
      <vt:lpstr>Bebas Neue Bold</vt:lpstr>
      <vt:lpstr>Arimo Bold Italics</vt:lpstr>
      <vt:lpstr>Bebas Neue Bold Italics</vt:lpstr>
      <vt:lpstr>Poppins Bold</vt:lpstr>
      <vt:lpstr>Bebas Neue</vt:lpstr>
      <vt:lpstr>Brittany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in Worship Bible Study</dc:title>
  <dc:creator>Preston Jacob</dc:creator>
  <cp:lastModifiedBy>Preston Jacob</cp:lastModifiedBy>
  <cp:revision>1</cp:revision>
  <dcterms:created xsi:type="dcterms:W3CDTF">2006-08-16T00:00:00Z</dcterms:created>
  <dcterms:modified xsi:type="dcterms:W3CDTF">2023-11-16T00:13:21Z</dcterms:modified>
  <dc:identifier>DAF0Rk2VR9k</dc:identifier>
</cp:coreProperties>
</file>