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5"/>
  </p:notesMasterIdLst>
  <p:sldIdLst>
    <p:sldId id="261" r:id="rId2"/>
    <p:sldId id="259" r:id="rId3"/>
    <p:sldId id="260" r:id="rId4"/>
    <p:sldId id="262" r:id="rId5"/>
    <p:sldId id="256" r:id="rId6"/>
    <p:sldId id="264" r:id="rId7"/>
    <p:sldId id="265" r:id="rId8"/>
    <p:sldId id="266" r:id="rId9"/>
    <p:sldId id="267" r:id="rId10"/>
    <p:sldId id="275"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751BB-FFC9-48B0-9B14-37B2FAD00923}" v="11" dt="2023-04-19T03:52:15.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EAD9B-2F6C-41B6-BF2D-59F7C14B853C}"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44DF5-E2B6-4D20-944B-680DD73FE8F2}" type="slidenum">
              <a:rPr lang="en-US" smtClean="0"/>
              <a:t>‹#›</a:t>
            </a:fld>
            <a:endParaRPr lang="en-US"/>
          </a:p>
        </p:txBody>
      </p:sp>
    </p:spTree>
    <p:extLst>
      <p:ext uri="{BB962C8B-B14F-4D97-AF65-F5344CB8AC3E}">
        <p14:creationId xmlns:p14="http://schemas.microsoft.com/office/powerpoint/2010/main" val="407468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44DF5-E2B6-4D20-944B-680DD73FE8F2}" type="slidenum">
              <a:rPr lang="en-US" smtClean="0"/>
              <a:t>9</a:t>
            </a:fld>
            <a:endParaRPr lang="en-US"/>
          </a:p>
        </p:txBody>
      </p:sp>
    </p:spTree>
    <p:extLst>
      <p:ext uri="{BB962C8B-B14F-4D97-AF65-F5344CB8AC3E}">
        <p14:creationId xmlns:p14="http://schemas.microsoft.com/office/powerpoint/2010/main" val="204136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4/24/2023</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63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88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78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32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17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93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6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8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4/24/2023</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92511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70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0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4/24/2023</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5704846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pixabay.com/en/thank-you-stamp-template-red-165619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7" name="Group 7176">
            <a:extLst>
              <a:ext uri="{FF2B5EF4-FFF2-40B4-BE49-F238E27FC236}">
                <a16:creationId xmlns:a16="http://schemas.microsoft.com/office/drawing/2014/main" id="{8E67A6F5-F47F-BD4C-9336-30E0A60EB9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29613" y="0"/>
            <a:ext cx="1901686" cy="4677439"/>
            <a:chOff x="10290315" y="0"/>
            <a:chExt cx="1901686" cy="4677439"/>
          </a:xfrm>
        </p:grpSpPr>
        <p:sp>
          <p:nvSpPr>
            <p:cNvPr id="7178" name="Freeform 19">
              <a:extLst>
                <a:ext uri="{FF2B5EF4-FFF2-40B4-BE49-F238E27FC236}">
                  <a16:creationId xmlns:a16="http://schemas.microsoft.com/office/drawing/2014/main" id="{DA710708-67E0-194C-9A96-FD528D207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9" name="Freeform 21">
              <a:extLst>
                <a:ext uri="{FF2B5EF4-FFF2-40B4-BE49-F238E27FC236}">
                  <a16:creationId xmlns:a16="http://schemas.microsoft.com/office/drawing/2014/main" id="{2B6DA887-E216-1245-8F6F-B21233D94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0" name="Freeform 23">
              <a:extLst>
                <a:ext uri="{FF2B5EF4-FFF2-40B4-BE49-F238E27FC236}">
                  <a16:creationId xmlns:a16="http://schemas.microsoft.com/office/drawing/2014/main" id="{2AE2F0EF-0001-F243-85DC-2B8812AB4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1" name="Freeform 24">
              <a:extLst>
                <a:ext uri="{FF2B5EF4-FFF2-40B4-BE49-F238E27FC236}">
                  <a16:creationId xmlns:a16="http://schemas.microsoft.com/office/drawing/2014/main" id="{1491B174-1F11-D548-A885-7F98AF742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5DF997F-0E75-9082-C513-C88783249163}"/>
              </a:ext>
            </a:extLst>
          </p:cNvPr>
          <p:cNvSpPr>
            <a:spLocks noGrp="1"/>
          </p:cNvSpPr>
          <p:nvPr>
            <p:ph type="title"/>
          </p:nvPr>
        </p:nvSpPr>
        <p:spPr>
          <a:xfrm>
            <a:off x="565150" y="770890"/>
            <a:ext cx="6195187" cy="1268984"/>
          </a:xfrm>
        </p:spPr>
        <p:txBody>
          <a:bodyPr>
            <a:normAutofit/>
          </a:bodyPr>
          <a:lstStyle/>
          <a:p>
            <a:r>
              <a:rPr lang="en-US" sz="3700"/>
              <a:t>REID TEMPLE MID-WEEK </a:t>
            </a:r>
            <a:br>
              <a:rPr lang="en-US" sz="3700"/>
            </a:br>
            <a:r>
              <a:rPr lang="en-US" sz="3700"/>
              <a:t>BIBLE STUDY</a:t>
            </a:r>
          </a:p>
        </p:txBody>
      </p:sp>
      <p:sp>
        <p:nvSpPr>
          <p:cNvPr id="3" name="Content Placeholder 2">
            <a:extLst>
              <a:ext uri="{FF2B5EF4-FFF2-40B4-BE49-F238E27FC236}">
                <a16:creationId xmlns:a16="http://schemas.microsoft.com/office/drawing/2014/main" id="{8E3B6856-17C4-A849-0EDB-C15EC72F543D}"/>
              </a:ext>
            </a:extLst>
          </p:cNvPr>
          <p:cNvSpPr>
            <a:spLocks noGrp="1"/>
          </p:cNvSpPr>
          <p:nvPr>
            <p:ph idx="1"/>
          </p:nvPr>
        </p:nvSpPr>
        <p:spPr>
          <a:xfrm>
            <a:off x="565150" y="2160016"/>
            <a:ext cx="6195187" cy="3601212"/>
          </a:xfrm>
        </p:spPr>
        <p:txBody>
          <a:bodyPr vert="horz" lIns="91440" tIns="45720" rIns="91440" bIns="45720" rtlCol="0" anchor="t">
            <a:normAutofit fontScale="85000" lnSpcReduction="20000"/>
          </a:bodyPr>
          <a:lstStyle/>
          <a:p>
            <a:pPr marL="0" indent="0">
              <a:lnSpc>
                <a:spcPct val="90000"/>
              </a:lnSpc>
              <a:buNone/>
            </a:pPr>
            <a:endParaRPr lang="en-US" sz="800" b="1" dirty="0"/>
          </a:p>
          <a:p>
            <a:pPr marL="0" indent="0">
              <a:lnSpc>
                <a:spcPct val="90000"/>
              </a:lnSpc>
              <a:buNone/>
            </a:pPr>
            <a:endParaRPr lang="en-US" sz="800" b="1" dirty="0"/>
          </a:p>
          <a:p>
            <a:pPr marL="0" indent="0">
              <a:lnSpc>
                <a:spcPct val="90000"/>
              </a:lnSpc>
              <a:buNone/>
            </a:pPr>
            <a:endParaRPr lang="en-US" sz="800" b="1" dirty="0"/>
          </a:p>
          <a:p>
            <a:pPr marL="0" indent="0">
              <a:lnSpc>
                <a:spcPct val="90000"/>
              </a:lnSpc>
              <a:buNone/>
            </a:pPr>
            <a:r>
              <a:rPr lang="en-US" sz="2200" b="1" dirty="0"/>
              <a:t>Living HIGHER FOR GOD! </a:t>
            </a:r>
          </a:p>
          <a:p>
            <a:pPr marL="0" indent="0">
              <a:lnSpc>
                <a:spcPct val="90000"/>
              </a:lnSpc>
              <a:buNone/>
            </a:pPr>
            <a:r>
              <a:rPr lang="en-US" sz="2200" b="1" dirty="0"/>
              <a:t>How To Keep the Main Thing the Main Thing! </a:t>
            </a:r>
          </a:p>
          <a:p>
            <a:pPr marL="0" indent="0">
              <a:lnSpc>
                <a:spcPct val="90000"/>
              </a:lnSpc>
              <a:buNone/>
            </a:pPr>
            <a:endParaRPr lang="en-US" sz="2200" b="1" dirty="0"/>
          </a:p>
          <a:p>
            <a:pPr marL="0" indent="0">
              <a:lnSpc>
                <a:spcPct val="90000"/>
              </a:lnSpc>
              <a:buNone/>
            </a:pPr>
            <a:r>
              <a:rPr lang="en-US" sz="2200" b="1" dirty="0"/>
              <a:t>April 19, 2023</a:t>
            </a:r>
          </a:p>
          <a:p>
            <a:pPr marL="0" indent="0">
              <a:lnSpc>
                <a:spcPct val="90000"/>
              </a:lnSpc>
              <a:buNone/>
            </a:pPr>
            <a:endParaRPr lang="en-US" sz="800" b="1" dirty="0"/>
          </a:p>
          <a:p>
            <a:pPr marL="0" indent="0">
              <a:lnSpc>
                <a:spcPct val="90000"/>
              </a:lnSpc>
              <a:buNone/>
            </a:pPr>
            <a:endParaRPr lang="en-US" sz="800" b="1" dirty="0"/>
          </a:p>
          <a:p>
            <a:pPr marL="0" indent="0">
              <a:lnSpc>
                <a:spcPct val="90000"/>
              </a:lnSpc>
              <a:buNone/>
            </a:pPr>
            <a:endParaRPr lang="en-US" sz="800" dirty="0"/>
          </a:p>
          <a:p>
            <a:pPr marL="0" indent="0">
              <a:lnSpc>
                <a:spcPct val="90000"/>
              </a:lnSpc>
              <a:buNone/>
            </a:pPr>
            <a:endParaRPr lang="en-US" sz="800" dirty="0"/>
          </a:p>
          <a:p>
            <a:pPr marL="0" indent="0">
              <a:lnSpc>
                <a:spcPct val="90000"/>
              </a:lnSpc>
              <a:buNone/>
            </a:pPr>
            <a:endParaRPr lang="en-US" sz="800" dirty="0"/>
          </a:p>
          <a:p>
            <a:pPr marL="0" indent="0">
              <a:lnSpc>
                <a:spcPct val="90000"/>
              </a:lnSpc>
              <a:buNone/>
            </a:pPr>
            <a:endParaRPr lang="en-US" sz="800" dirty="0"/>
          </a:p>
          <a:p>
            <a:pPr marL="0" indent="0">
              <a:lnSpc>
                <a:spcPct val="90000"/>
              </a:lnSpc>
              <a:buNone/>
            </a:pPr>
            <a:endParaRPr lang="en-US" sz="800" dirty="0"/>
          </a:p>
          <a:p>
            <a:pPr marL="0" indent="0">
              <a:lnSpc>
                <a:spcPct val="90000"/>
              </a:lnSpc>
              <a:buNone/>
            </a:pPr>
            <a:endParaRPr lang="en-US" sz="800" dirty="0"/>
          </a:p>
          <a:p>
            <a:pPr marL="0" indent="0">
              <a:lnSpc>
                <a:spcPct val="90000"/>
              </a:lnSpc>
              <a:buNone/>
            </a:pPr>
            <a:r>
              <a:rPr lang="en-US" sz="800" dirty="0"/>
              <a:t>DR. MARK E. WHITLOCK, PASTOR|REIDTEMPLE. ORG | @REIDTEMPLEAME</a:t>
            </a:r>
          </a:p>
          <a:p>
            <a:pPr marL="0" indent="0">
              <a:lnSpc>
                <a:spcPct val="90000"/>
              </a:lnSpc>
              <a:buNone/>
            </a:pPr>
            <a:endParaRPr lang="en-US" sz="800" dirty="0"/>
          </a:p>
          <a:p>
            <a:pPr marL="0" indent="0">
              <a:lnSpc>
                <a:spcPct val="90000"/>
              </a:lnSpc>
              <a:buNone/>
            </a:pPr>
            <a:endParaRPr lang="en-US" sz="800" dirty="0"/>
          </a:p>
        </p:txBody>
      </p:sp>
      <p:cxnSp>
        <p:nvCxnSpPr>
          <p:cNvPr id="7183" name="Straight Connector 7182">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You are a child of the Most-High God! Rise up and shine ...">
            <a:extLst>
              <a:ext uri="{FF2B5EF4-FFF2-40B4-BE49-F238E27FC236}">
                <a16:creationId xmlns:a16="http://schemas.microsoft.com/office/drawing/2014/main" id="{4372458B-7AD1-B8B8-747A-5F050C426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6740"/>
          <a:stretch/>
        </p:blipFill>
        <p:spPr bwMode="auto">
          <a:xfrm>
            <a:off x="7534655" y="1"/>
            <a:ext cx="465734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5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A62D7A-7FEC-2588-42FE-7C45D5CF4A31}"/>
              </a:ext>
            </a:extLst>
          </p:cNvPr>
          <p:cNvPicPr>
            <a:picLocks noChangeAspect="1"/>
          </p:cNvPicPr>
          <p:nvPr/>
        </p:nvPicPr>
        <p:blipFill rotWithShape="1">
          <a:blip r:embed="rId2"/>
          <a:srcRect l="12485" r="7515"/>
          <a:stretch/>
        </p:blipFill>
        <p:spPr>
          <a:xfrm>
            <a:off x="20" y="1"/>
            <a:ext cx="12191980" cy="6857999"/>
          </a:xfrm>
          <a:prstGeom prst="rect">
            <a:avLst/>
          </a:prstGeom>
        </p:spPr>
      </p:pic>
      <p:sp>
        <p:nvSpPr>
          <p:cNvPr id="55"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FE785CAE-A9CF-494B-2FC5-A2D2B3720C7C}"/>
              </a:ext>
            </a:extLst>
          </p:cNvPr>
          <p:cNvSpPr>
            <a:spLocks noGrp="1"/>
          </p:cNvSpPr>
          <p:nvPr>
            <p:ph type="title"/>
          </p:nvPr>
        </p:nvSpPr>
        <p:spPr>
          <a:xfrm>
            <a:off x="565150" y="770890"/>
            <a:ext cx="7335835" cy="1268984"/>
          </a:xfrm>
        </p:spPr>
        <p:txBody>
          <a:bodyPr>
            <a:normAutofit/>
          </a:bodyPr>
          <a:lstStyle/>
          <a:p>
            <a:pPr>
              <a:lnSpc>
                <a:spcPct val="90000"/>
              </a:lnSpc>
            </a:pPr>
            <a:r>
              <a:rPr lang="en-US"/>
              <a:t>How to Keep the Main Thing the Main Thing….</a:t>
            </a:r>
          </a:p>
        </p:txBody>
      </p:sp>
      <p:sp>
        <p:nvSpPr>
          <p:cNvPr id="3" name="Content Placeholder 2">
            <a:extLst>
              <a:ext uri="{FF2B5EF4-FFF2-40B4-BE49-F238E27FC236}">
                <a16:creationId xmlns:a16="http://schemas.microsoft.com/office/drawing/2014/main" id="{BD416CC4-E60D-5194-C7C3-586D23A075B0}"/>
              </a:ext>
            </a:extLst>
          </p:cNvPr>
          <p:cNvSpPr>
            <a:spLocks noGrp="1"/>
          </p:cNvSpPr>
          <p:nvPr>
            <p:ph idx="1"/>
          </p:nvPr>
        </p:nvSpPr>
        <p:spPr>
          <a:xfrm>
            <a:off x="565150" y="2160016"/>
            <a:ext cx="7335835" cy="3601212"/>
          </a:xfrm>
        </p:spPr>
        <p:txBody>
          <a:bodyPr>
            <a:normAutofit/>
          </a:bodyPr>
          <a:lstStyle/>
          <a:p>
            <a:pPr marL="0" indent="0">
              <a:lnSpc>
                <a:spcPct val="90000"/>
              </a:lnSpc>
              <a:buNone/>
            </a:pPr>
            <a:r>
              <a:rPr lang="en-US" sz="1700" b="1"/>
              <a:t>Are you living higher in God by Fait? Living for the Great Commission and Great Commandment? Here are four way you can pray for to live higher for God. </a:t>
            </a:r>
          </a:p>
          <a:p>
            <a:pPr marL="342900" indent="-342900">
              <a:lnSpc>
                <a:spcPct val="90000"/>
              </a:lnSpc>
              <a:buAutoNum type="arabicPeriod"/>
            </a:pPr>
            <a:r>
              <a:rPr lang="en-US" sz="1700" b="1"/>
              <a:t>Pray for God to open blind eyes to live higher</a:t>
            </a:r>
          </a:p>
          <a:p>
            <a:pPr marL="0" indent="0">
              <a:lnSpc>
                <a:spcPct val="90000"/>
              </a:lnSpc>
              <a:buNone/>
            </a:pPr>
            <a:r>
              <a:rPr lang="en-US" sz="1700"/>
              <a:t>2 Cor. 4:4, Eph. 1:17-18, Acts 26:16</a:t>
            </a:r>
          </a:p>
          <a:p>
            <a:pPr marL="342900" indent="-342900">
              <a:lnSpc>
                <a:spcPct val="90000"/>
              </a:lnSpc>
              <a:buAutoNum type="arabicPeriod" startAt="2"/>
            </a:pPr>
            <a:r>
              <a:rPr lang="en-US" sz="1700" b="1"/>
              <a:t>Pray for inner peace to live higher. </a:t>
            </a:r>
          </a:p>
          <a:p>
            <a:pPr marL="0" indent="0">
              <a:lnSpc>
                <a:spcPct val="90000"/>
              </a:lnSpc>
              <a:buNone/>
            </a:pPr>
            <a:r>
              <a:rPr lang="en-US" sz="1700"/>
              <a:t>Hebrews 12:14, James 3:18, · ‎John 16:33</a:t>
            </a:r>
          </a:p>
          <a:p>
            <a:pPr marL="0" indent="0">
              <a:lnSpc>
                <a:spcPct val="90000"/>
              </a:lnSpc>
              <a:buNone/>
            </a:pPr>
            <a:r>
              <a:rPr lang="en-US" sz="1700" b="1"/>
              <a:t>3. Pray for God’s Grace to live higher.</a:t>
            </a:r>
          </a:p>
          <a:p>
            <a:pPr marL="0" indent="0">
              <a:lnSpc>
                <a:spcPct val="90000"/>
              </a:lnSpc>
              <a:buNone/>
            </a:pPr>
            <a:r>
              <a:rPr lang="en-US" sz="1700"/>
              <a:t>Eph. 2:8, Heb. 4:16, </a:t>
            </a:r>
            <a:r>
              <a:rPr lang="en-US" sz="1700" err="1"/>
              <a:t>Ti</a:t>
            </a:r>
            <a:r>
              <a:rPr lang="en-US" sz="1700"/>
              <a:t>. 2:11</a:t>
            </a:r>
          </a:p>
          <a:p>
            <a:pPr marL="0" indent="0">
              <a:lnSpc>
                <a:spcPct val="90000"/>
              </a:lnSpc>
              <a:buNone/>
            </a:pPr>
            <a:r>
              <a:rPr lang="en-US" sz="1700" b="1"/>
              <a:t>4. Pray for Vulnerability and Transparency to liv.</a:t>
            </a:r>
          </a:p>
          <a:p>
            <a:pPr marL="0" indent="0">
              <a:lnSpc>
                <a:spcPct val="90000"/>
              </a:lnSpc>
              <a:buNone/>
            </a:pPr>
            <a:r>
              <a:rPr lang="en-US" sz="1700"/>
              <a:t>Ps. 41:1, 2 Cor. 12: 9-10, Luke 6:27-36</a:t>
            </a:r>
          </a:p>
        </p:txBody>
      </p:sp>
      <p:cxnSp>
        <p:nvCxnSpPr>
          <p:cNvPr id="57" name="Straight Connector 56">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60"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6957499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91" name="Rectangle 6290">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D502D-7BBC-8CC3-065C-EF4FEE47B603}"/>
              </a:ext>
            </a:extLst>
          </p:cNvPr>
          <p:cNvSpPr>
            <a:spLocks noGrp="1"/>
          </p:cNvSpPr>
          <p:nvPr>
            <p:ph type="title"/>
          </p:nvPr>
        </p:nvSpPr>
        <p:spPr>
          <a:xfrm>
            <a:off x="565151" y="770890"/>
            <a:ext cx="4133560" cy="4990338"/>
          </a:xfrm>
        </p:spPr>
        <p:txBody>
          <a:bodyPr vert="horz" lIns="91440" tIns="45720" rIns="91440" bIns="45720" rtlCol="0" anchor="t">
            <a:normAutofit fontScale="90000"/>
          </a:bodyPr>
          <a:lstStyle/>
          <a:p>
            <a:pPr>
              <a:lnSpc>
                <a:spcPct val="90000"/>
              </a:lnSpc>
            </a:pPr>
            <a:r>
              <a:rPr lang="en-US" sz="2800" dirty="0"/>
              <a:t>Let’s go to the Altar to Pray but Leave to Live Higher for God!</a:t>
            </a:r>
            <a:br>
              <a:rPr lang="en-US" sz="2800" dirty="0"/>
            </a:br>
            <a:br>
              <a:rPr lang="en-US" sz="2800" dirty="0"/>
            </a:br>
            <a:r>
              <a:rPr lang="en-US" sz="2200" dirty="0">
                <a:solidFill>
                  <a:srgbClr val="FF0000"/>
                </a:solidFill>
              </a:rPr>
              <a:t>Living Higher means letting go of old things and bad behaviors. </a:t>
            </a:r>
            <a:br>
              <a:rPr lang="en-US" sz="2200" dirty="0">
                <a:solidFill>
                  <a:srgbClr val="FF0000"/>
                </a:solidFill>
              </a:rPr>
            </a:br>
            <a:br>
              <a:rPr lang="en-US" sz="2200" dirty="0">
                <a:solidFill>
                  <a:srgbClr val="FF0000"/>
                </a:solidFill>
              </a:rPr>
            </a:br>
            <a:r>
              <a:rPr lang="en-US" sz="2200" dirty="0">
                <a:solidFill>
                  <a:srgbClr val="FF0000"/>
                </a:solidFill>
              </a:rPr>
              <a:t>Living Higher means demonstrating love in action…</a:t>
            </a:r>
            <a:br>
              <a:rPr lang="en-US" sz="2200" dirty="0">
                <a:solidFill>
                  <a:srgbClr val="FF0000"/>
                </a:solidFill>
              </a:rPr>
            </a:br>
            <a:br>
              <a:rPr lang="en-US" sz="2200" dirty="0">
                <a:solidFill>
                  <a:srgbClr val="FF0000"/>
                </a:solidFill>
              </a:rPr>
            </a:br>
            <a:r>
              <a:rPr lang="en-US" sz="2200" dirty="0">
                <a:solidFill>
                  <a:srgbClr val="FF0000"/>
                </a:solidFill>
              </a:rPr>
              <a:t>Living Higher means serving to gain the more…</a:t>
            </a:r>
            <a:br>
              <a:rPr lang="en-US" sz="2200" dirty="0">
                <a:solidFill>
                  <a:srgbClr val="FF0000"/>
                </a:solidFill>
              </a:rPr>
            </a:br>
            <a:br>
              <a:rPr lang="en-US" sz="2200" dirty="0">
                <a:solidFill>
                  <a:srgbClr val="FF0000"/>
                </a:solidFill>
              </a:rPr>
            </a:br>
            <a:r>
              <a:rPr lang="en-US" sz="2200" dirty="0">
                <a:solidFill>
                  <a:srgbClr val="FF0000"/>
                </a:solidFill>
              </a:rPr>
              <a:t>Living Higher means knowing you have the power to change the world. </a:t>
            </a:r>
            <a:br>
              <a:rPr lang="en-US" sz="2200" dirty="0"/>
            </a:br>
            <a:r>
              <a:rPr lang="en-US" sz="2200" dirty="0"/>
              <a:t> </a:t>
            </a:r>
            <a:br>
              <a:rPr lang="en-US" sz="2200" dirty="0"/>
            </a:br>
            <a:br>
              <a:rPr lang="en-US" sz="2800" dirty="0"/>
            </a:br>
            <a:br>
              <a:rPr lang="en-US" sz="2800" dirty="0"/>
            </a:br>
            <a:br>
              <a:rPr lang="en-US" sz="2800" dirty="0"/>
            </a:br>
            <a:endParaRPr lang="en-US" sz="2800" dirty="0"/>
          </a:p>
        </p:txBody>
      </p:sp>
      <p:sp>
        <p:nvSpPr>
          <p:cNvPr id="7" name="TextBox 6">
            <a:extLst>
              <a:ext uri="{FF2B5EF4-FFF2-40B4-BE49-F238E27FC236}">
                <a16:creationId xmlns:a16="http://schemas.microsoft.com/office/drawing/2014/main" id="{714D8BA4-F38E-A4C8-46DB-13D3D2B44DD8}"/>
              </a:ext>
            </a:extLst>
          </p:cNvPr>
          <p:cNvSpPr txBox="1"/>
          <p:nvPr/>
        </p:nvSpPr>
        <p:spPr>
          <a:xfrm>
            <a:off x="565151" y="2160016"/>
            <a:ext cx="4133560" cy="3601212"/>
          </a:xfrm>
          <a:prstGeom prst="rect">
            <a:avLst/>
          </a:prstGeom>
        </p:spPr>
        <p:txBody>
          <a:bodyPr vert="horz" lIns="91440" tIns="45720" rIns="91440" bIns="45720" rtlCol="0">
            <a:normAutofit/>
          </a:bodyPr>
          <a:lstStyle/>
          <a:p>
            <a:pPr marL="0" indent="-228600">
              <a:spcBef>
                <a:spcPts val="900"/>
              </a:spcBef>
              <a:buFont typeface="Arial" panose="020B0604020202020204" pitchFamily="34" charset="0"/>
              <a:buChar char="•"/>
            </a:pPr>
            <a:endParaRPr lang="en-US" dirty="0"/>
          </a:p>
        </p:txBody>
      </p:sp>
      <p:cxnSp>
        <p:nvCxnSpPr>
          <p:cNvPr id="6293" name="Straight Connector 6292">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Yield to the High Calling of God - Ernest Angley Ministries">
            <a:extLst>
              <a:ext uri="{FF2B5EF4-FFF2-40B4-BE49-F238E27FC236}">
                <a16:creationId xmlns:a16="http://schemas.microsoft.com/office/drawing/2014/main" id="{7F6E17FD-CE3C-4215-F5D2-8017650A5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05" r="-1" b="18900"/>
          <a:stretch/>
        </p:blipFill>
        <p:spPr bwMode="auto">
          <a:xfrm>
            <a:off x="5263860" y="681645"/>
            <a:ext cx="6273249" cy="5486057"/>
          </a:xfrm>
          <a:prstGeom prst="rect">
            <a:avLst/>
          </a:prstGeom>
          <a:noFill/>
          <a:extLst>
            <a:ext uri="{909E8E84-426E-40DD-AFC4-6F175D3DCCD1}">
              <a14:hiddenFill xmlns:a14="http://schemas.microsoft.com/office/drawing/2010/main">
                <a:solidFill>
                  <a:srgbClr val="FFFFFF"/>
                </a:solidFill>
              </a14:hiddenFill>
            </a:ext>
          </a:extLst>
        </p:spPr>
      </p:pic>
      <p:grpSp>
        <p:nvGrpSpPr>
          <p:cNvPr id="6295" name="Group 6294">
            <a:extLst>
              <a:ext uri="{FF2B5EF4-FFF2-40B4-BE49-F238E27FC236}">
                <a16:creationId xmlns:a16="http://schemas.microsoft.com/office/drawing/2014/main" id="{0D40C408-1C95-CC45-87A7-61CE8B1F93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6296" name="Freeform 22">
              <a:extLst>
                <a:ext uri="{FF2B5EF4-FFF2-40B4-BE49-F238E27FC236}">
                  <a16:creationId xmlns:a16="http://schemas.microsoft.com/office/drawing/2014/main" id="{064C34AA-742A-4849-8CD3-EBD62765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97" name="Freeform 24">
              <a:extLst>
                <a:ext uri="{FF2B5EF4-FFF2-40B4-BE49-F238E27FC236}">
                  <a16:creationId xmlns:a16="http://schemas.microsoft.com/office/drawing/2014/main" id="{EC6ED33D-9A7B-5247-BA45-456AE5F3B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98" name="Freeform 26">
              <a:extLst>
                <a:ext uri="{FF2B5EF4-FFF2-40B4-BE49-F238E27FC236}">
                  <a16:creationId xmlns:a16="http://schemas.microsoft.com/office/drawing/2014/main" id="{143DF02F-6797-8A48-8141-360A16A5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99" name="Freeform 27">
              <a:extLst>
                <a:ext uri="{FF2B5EF4-FFF2-40B4-BE49-F238E27FC236}">
                  <a16:creationId xmlns:a16="http://schemas.microsoft.com/office/drawing/2014/main" id="{FDD14875-9EDB-984E-9EDE-3C3A422D9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6970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D00CB0FA-BF99-1C9B-14A4-EDF97EB14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150"/>
            <a:ext cx="12395198" cy="6972300"/>
          </a:xfrm>
          <a:prstGeom prst="rect">
            <a:avLst/>
          </a:prstGeom>
        </p:spPr>
      </p:pic>
      <p:pic>
        <p:nvPicPr>
          <p:cNvPr id="2" name="Picture 6" descr="https://pciprdprodfmssa.blob.core.windows.net/fms/1c42292f-c552-44c2-afd7-d83021ea5632/giving_header.png">
            <a:extLst>
              <a:ext uri="{FF2B5EF4-FFF2-40B4-BE49-F238E27FC236}">
                <a16:creationId xmlns:a16="http://schemas.microsoft.com/office/drawing/2014/main" id="{CBD37675-37EF-CEBE-EB0A-FAD830862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942597"/>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5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5B5BBFF4-644B-A8F1-B625-F77E679EE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4">
            <a:extLst>
              <a:ext uri="{FF2B5EF4-FFF2-40B4-BE49-F238E27FC236}">
                <a16:creationId xmlns:a16="http://schemas.microsoft.com/office/drawing/2014/main" id="{54496219-B1E4-D061-BA35-2A5E9A703B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91265" y="2265184"/>
            <a:ext cx="9144000" cy="2447925"/>
          </a:xfrm>
          <a:prstGeom prst="rect">
            <a:avLst/>
          </a:prstGeom>
        </p:spPr>
      </p:pic>
    </p:spTree>
    <p:extLst>
      <p:ext uri="{BB962C8B-B14F-4D97-AF65-F5344CB8AC3E}">
        <p14:creationId xmlns:p14="http://schemas.microsoft.com/office/powerpoint/2010/main" val="294865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BE4B1-2372-F990-93B2-967CEE1DF876}"/>
              </a:ext>
            </a:extLst>
          </p:cNvPr>
          <p:cNvSpPr>
            <a:spLocks noGrp="1"/>
          </p:cNvSpPr>
          <p:nvPr>
            <p:ph type="title"/>
          </p:nvPr>
        </p:nvSpPr>
        <p:spPr>
          <a:xfrm>
            <a:off x="565150" y="272886"/>
            <a:ext cx="8458080" cy="686552"/>
          </a:xfrm>
        </p:spPr>
        <p:txBody>
          <a:bodyPr>
            <a:noAutofit/>
          </a:bodyPr>
          <a:lstStyle/>
          <a:p>
            <a:pPr algn="ctr">
              <a:lnSpc>
                <a:spcPct val="90000"/>
              </a:lnSpc>
            </a:pPr>
            <a:r>
              <a:rPr lang="en-US" sz="2400"/>
              <a:t>The Vision: Building the “BELOVED COMMUNITY</a:t>
            </a:r>
            <a:r>
              <a:rPr lang="en-US" sz="3200"/>
              <a:t>”</a:t>
            </a:r>
            <a:br>
              <a:rPr lang="en-US" sz="3200"/>
            </a:br>
            <a:br>
              <a:rPr lang="en-US" sz="3200"/>
            </a:br>
            <a:br>
              <a:rPr lang="en-US" sz="3200"/>
            </a:br>
            <a:br>
              <a:rPr lang="en-US" sz="3200"/>
            </a:br>
            <a:endParaRPr lang="en-US" sz="3200"/>
          </a:p>
        </p:txBody>
      </p:sp>
      <p:sp>
        <p:nvSpPr>
          <p:cNvPr id="3" name="Content Placeholder 2">
            <a:extLst>
              <a:ext uri="{FF2B5EF4-FFF2-40B4-BE49-F238E27FC236}">
                <a16:creationId xmlns:a16="http://schemas.microsoft.com/office/drawing/2014/main" id="{3C5DCD10-01B3-0C80-3B25-2DCC36292B1E}"/>
              </a:ext>
            </a:extLst>
          </p:cNvPr>
          <p:cNvSpPr>
            <a:spLocks noGrp="1"/>
          </p:cNvSpPr>
          <p:nvPr>
            <p:ph idx="1"/>
          </p:nvPr>
        </p:nvSpPr>
        <p:spPr>
          <a:xfrm>
            <a:off x="565151" y="1155942"/>
            <a:ext cx="7017468" cy="5124088"/>
          </a:xfrm>
        </p:spPr>
        <p:txBody>
          <a:bodyPr>
            <a:normAutofit/>
          </a:bodyPr>
          <a:lstStyle/>
          <a:p>
            <a:pPr marL="0" indent="0" algn="ctr">
              <a:lnSpc>
                <a:spcPct val="90000"/>
              </a:lnSpc>
              <a:buNone/>
            </a:pPr>
            <a:r>
              <a:rPr lang="en-US" sz="3200" dirty="0"/>
              <a:t>Reid Temple AME Church is a</a:t>
            </a:r>
          </a:p>
          <a:p>
            <a:pPr algn="ctr">
              <a:lnSpc>
                <a:spcPct val="90000"/>
              </a:lnSpc>
            </a:pPr>
            <a:r>
              <a:rPr lang="en-US" sz="3200" dirty="0"/>
              <a:t>Bible Believing, </a:t>
            </a:r>
          </a:p>
          <a:p>
            <a:pPr algn="ctr">
              <a:lnSpc>
                <a:spcPct val="90000"/>
              </a:lnSpc>
            </a:pPr>
            <a:r>
              <a:rPr lang="en-US" sz="3200" dirty="0"/>
              <a:t>Christ-Centered, </a:t>
            </a:r>
          </a:p>
          <a:p>
            <a:pPr algn="ctr">
              <a:lnSpc>
                <a:spcPct val="90000"/>
              </a:lnSpc>
            </a:pPr>
            <a:r>
              <a:rPr lang="en-US" sz="3200" dirty="0"/>
              <a:t>Family – Integrated, </a:t>
            </a:r>
          </a:p>
          <a:p>
            <a:pPr algn="ctr">
              <a:lnSpc>
                <a:spcPct val="90000"/>
              </a:lnSpc>
            </a:pPr>
            <a:r>
              <a:rPr lang="en-US" sz="3200" dirty="0"/>
              <a:t>Multigenerational, </a:t>
            </a:r>
          </a:p>
          <a:p>
            <a:pPr algn="ctr">
              <a:lnSpc>
                <a:spcPct val="90000"/>
              </a:lnSpc>
            </a:pPr>
            <a:r>
              <a:rPr lang="en-US" sz="3200" dirty="0"/>
              <a:t>Culturally Aware Church, </a:t>
            </a:r>
          </a:p>
          <a:p>
            <a:pPr algn="ctr">
              <a:lnSpc>
                <a:spcPct val="90000"/>
              </a:lnSpc>
            </a:pPr>
            <a:r>
              <a:rPr lang="en-US" sz="3200" dirty="0"/>
              <a:t>Spreading the Gospel of Jesus </a:t>
            </a:r>
          </a:p>
          <a:p>
            <a:pPr marL="0" indent="0" algn="ctr">
              <a:lnSpc>
                <a:spcPct val="90000"/>
              </a:lnSpc>
              <a:buNone/>
            </a:pPr>
            <a:r>
              <a:rPr lang="en-US" sz="3200" dirty="0"/>
              <a:t>Christ while </a:t>
            </a:r>
          </a:p>
          <a:p>
            <a:pPr marL="0" indent="0" algn="ctr">
              <a:lnSpc>
                <a:spcPct val="90000"/>
              </a:lnSpc>
              <a:buNone/>
            </a:pPr>
            <a:r>
              <a:rPr lang="en-US" sz="3200" dirty="0"/>
              <a:t>“Building the Beloved Community”. </a:t>
            </a:r>
            <a:endParaRPr lang="en-US" dirty="0"/>
          </a:p>
        </p:txBody>
      </p:sp>
      <p:pic>
        <p:nvPicPr>
          <p:cNvPr id="4" name="Picture 3">
            <a:extLst>
              <a:ext uri="{FF2B5EF4-FFF2-40B4-BE49-F238E27FC236}">
                <a16:creationId xmlns:a16="http://schemas.microsoft.com/office/drawing/2014/main" id="{9BECE121-8BDF-AA88-6CA7-D1FE1E0A3772}"/>
              </a:ext>
            </a:extLst>
          </p:cNvPr>
          <p:cNvPicPr>
            <a:picLocks noChangeAspect="1"/>
          </p:cNvPicPr>
          <p:nvPr/>
        </p:nvPicPr>
        <p:blipFill rotWithShape="1">
          <a:blip r:embed="rId2">
            <a:extLst>
              <a:ext uri="{28A0092B-C50C-407E-A947-70E740481C1C}">
                <a14:useLocalDpi xmlns:a14="http://schemas.microsoft.com/office/drawing/2010/main" val="0"/>
              </a:ext>
            </a:extLst>
          </a:blip>
          <a:srcRect l="31985" t="17757" r="31977" b="23451"/>
          <a:stretch/>
        </p:blipFill>
        <p:spPr>
          <a:xfrm>
            <a:off x="7669448" y="2242868"/>
            <a:ext cx="3983731" cy="3655695"/>
          </a:xfrm>
          <a:prstGeom prst="rect">
            <a:avLst/>
          </a:prstGeom>
        </p:spPr>
      </p:pic>
      <p:grpSp>
        <p:nvGrpSpPr>
          <p:cNvPr id="20" name="Group 10">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1"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5" name="Straight Connector 16">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94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4E74C-6C99-C3F5-4D0F-F1606213CEA6}"/>
              </a:ext>
            </a:extLst>
          </p:cNvPr>
          <p:cNvSpPr>
            <a:spLocks noGrp="1"/>
          </p:cNvSpPr>
          <p:nvPr>
            <p:ph type="title"/>
          </p:nvPr>
        </p:nvSpPr>
        <p:spPr>
          <a:xfrm>
            <a:off x="565149" y="609338"/>
            <a:ext cx="5018677" cy="983411"/>
          </a:xfrm>
        </p:spPr>
        <p:txBody>
          <a:bodyPr>
            <a:normAutofit/>
          </a:bodyPr>
          <a:lstStyle/>
          <a:p>
            <a:pPr algn="ctr">
              <a:lnSpc>
                <a:spcPct val="90000"/>
              </a:lnSpc>
            </a:pPr>
            <a:r>
              <a:rPr lang="en-US" sz="3100" b="1"/>
              <a:t>REID TEMPLE’S MISSION AND VALUES</a:t>
            </a:r>
            <a:endParaRPr lang="en-US" sz="3100"/>
          </a:p>
        </p:txBody>
      </p:sp>
      <p:sp>
        <p:nvSpPr>
          <p:cNvPr id="3" name="Content Placeholder 2">
            <a:extLst>
              <a:ext uri="{FF2B5EF4-FFF2-40B4-BE49-F238E27FC236}">
                <a16:creationId xmlns:a16="http://schemas.microsoft.com/office/drawing/2014/main" id="{4D964306-FD0A-2BD8-D6DB-9F9C7213D9B8}"/>
              </a:ext>
            </a:extLst>
          </p:cNvPr>
          <p:cNvSpPr>
            <a:spLocks noGrp="1"/>
          </p:cNvSpPr>
          <p:nvPr>
            <p:ph idx="1"/>
          </p:nvPr>
        </p:nvSpPr>
        <p:spPr>
          <a:xfrm>
            <a:off x="565150" y="1725285"/>
            <a:ext cx="5560872" cy="4244194"/>
          </a:xfrm>
        </p:spPr>
        <p:txBody>
          <a:bodyPr>
            <a:normAutofit fontScale="92500" lnSpcReduction="10000"/>
          </a:bodyPr>
          <a:lstStyle/>
          <a:p>
            <a:pPr marL="0" indent="0" algn="ctr">
              <a:lnSpc>
                <a:spcPct val="90000"/>
              </a:lnSpc>
              <a:buNone/>
            </a:pPr>
            <a:r>
              <a:rPr lang="en-US" sz="2200" b="1"/>
              <a:t>Our Mission:</a:t>
            </a:r>
          </a:p>
          <a:p>
            <a:pPr marL="0" indent="0" algn="ctr">
              <a:lnSpc>
                <a:spcPct val="90000"/>
              </a:lnSpc>
              <a:buNone/>
            </a:pPr>
            <a:r>
              <a:rPr lang="en-US" sz="2200" b="1"/>
              <a:t>The mission of Reid Temple AME Church is to increase and grow our ministry for the spiritual, social, and physical development of all people.</a:t>
            </a:r>
          </a:p>
          <a:p>
            <a:pPr marL="0" indent="0" algn="ctr">
              <a:lnSpc>
                <a:spcPct val="90000"/>
              </a:lnSpc>
              <a:buNone/>
            </a:pPr>
            <a:endParaRPr lang="en-US" sz="2200" b="1"/>
          </a:p>
          <a:p>
            <a:pPr marL="0" indent="0" algn="ctr">
              <a:lnSpc>
                <a:spcPct val="90000"/>
              </a:lnSpc>
              <a:buNone/>
            </a:pPr>
            <a:r>
              <a:rPr lang="en-US" sz="2200" b="1"/>
              <a:t>Our Core Values:</a:t>
            </a:r>
          </a:p>
          <a:p>
            <a:pPr marL="0" indent="0" algn="ctr">
              <a:lnSpc>
                <a:spcPct val="90000"/>
              </a:lnSpc>
              <a:buNone/>
            </a:pPr>
            <a:r>
              <a:rPr lang="en-US" sz="2200" b="1"/>
              <a:t>Faith in God</a:t>
            </a:r>
          </a:p>
          <a:p>
            <a:pPr marL="0" indent="0" algn="ctr">
              <a:lnSpc>
                <a:spcPct val="90000"/>
              </a:lnSpc>
              <a:buNone/>
            </a:pPr>
            <a:r>
              <a:rPr lang="en-US" sz="2200" b="1"/>
              <a:t>Integrity, Trust, and Ethical Behavior</a:t>
            </a:r>
          </a:p>
          <a:p>
            <a:pPr marL="0" indent="0" algn="ctr">
              <a:lnSpc>
                <a:spcPct val="90000"/>
              </a:lnSpc>
              <a:buNone/>
            </a:pPr>
            <a:r>
              <a:rPr lang="en-US" sz="2200" b="1"/>
              <a:t>Empowering People</a:t>
            </a:r>
          </a:p>
          <a:p>
            <a:pPr marL="0" indent="0" algn="ctr">
              <a:lnSpc>
                <a:spcPct val="90000"/>
              </a:lnSpc>
              <a:buNone/>
            </a:pPr>
            <a:r>
              <a:rPr lang="en-US" sz="2200" b="1"/>
              <a:t>Excellence and Innovation</a:t>
            </a:r>
          </a:p>
          <a:p>
            <a:pPr marL="0" indent="0" algn="ctr">
              <a:lnSpc>
                <a:spcPct val="90000"/>
              </a:lnSpc>
              <a:buNone/>
            </a:pPr>
            <a:r>
              <a:rPr lang="en-US" sz="2200" b="1"/>
              <a:t>Christ-centered Leadership</a:t>
            </a:r>
          </a:p>
          <a:p>
            <a:pPr marL="0" indent="0">
              <a:lnSpc>
                <a:spcPct val="90000"/>
              </a:lnSpc>
              <a:buNone/>
            </a:pPr>
            <a:endParaRPr lang="en-US" sz="1700"/>
          </a:p>
        </p:txBody>
      </p:sp>
      <p:cxnSp>
        <p:nvCxnSpPr>
          <p:cNvPr id="23" name="Straight Connector 1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12">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25"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19">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606e0ff03dba99f006c82a31_img_0296">
            <a:extLst>
              <a:ext uri="{FF2B5EF4-FFF2-40B4-BE49-F238E27FC236}">
                <a16:creationId xmlns:a16="http://schemas.microsoft.com/office/drawing/2014/main" id="{97B63398-CC13-0148-CF68-AAE0F49153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50" r="29700" b="1"/>
          <a:stretch/>
        </p:blipFill>
        <p:spPr bwMode="auto">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3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FDEB7-8651-DF7E-8B3D-88982248970B}"/>
              </a:ext>
            </a:extLst>
          </p:cNvPr>
          <p:cNvSpPr>
            <a:spLocks noGrp="1"/>
          </p:cNvSpPr>
          <p:nvPr>
            <p:ph type="title"/>
          </p:nvPr>
        </p:nvSpPr>
        <p:spPr>
          <a:xfrm>
            <a:off x="1309131" y="349923"/>
            <a:ext cx="4133559" cy="1268984"/>
          </a:xfrm>
        </p:spPr>
        <p:txBody>
          <a:bodyPr>
            <a:normAutofit/>
          </a:bodyPr>
          <a:lstStyle/>
          <a:p>
            <a:pPr>
              <a:lnSpc>
                <a:spcPct val="90000"/>
              </a:lnSpc>
            </a:pPr>
            <a:r>
              <a:rPr lang="en-US"/>
              <a:t>THE BELOVED COMMUNITY</a:t>
            </a:r>
          </a:p>
        </p:txBody>
      </p:sp>
      <p:sp>
        <p:nvSpPr>
          <p:cNvPr id="3" name="Content Placeholder 2">
            <a:extLst>
              <a:ext uri="{FF2B5EF4-FFF2-40B4-BE49-F238E27FC236}">
                <a16:creationId xmlns:a16="http://schemas.microsoft.com/office/drawing/2014/main" id="{8B434390-7BD1-F0B9-8F99-C992A3F1FCF9}"/>
              </a:ext>
            </a:extLst>
          </p:cNvPr>
          <p:cNvSpPr>
            <a:spLocks noGrp="1"/>
          </p:cNvSpPr>
          <p:nvPr>
            <p:ph idx="1"/>
          </p:nvPr>
        </p:nvSpPr>
        <p:spPr>
          <a:xfrm>
            <a:off x="565150" y="1878203"/>
            <a:ext cx="5317490" cy="3601212"/>
          </a:xfrm>
        </p:spPr>
        <p:txBody>
          <a:bodyPr>
            <a:normAutofit/>
          </a:bodyPr>
          <a:lstStyle/>
          <a:p>
            <a:pPr marL="0" indent="0" algn="ctr">
              <a:lnSpc>
                <a:spcPct val="90000"/>
              </a:lnSpc>
              <a:buNone/>
            </a:pPr>
            <a:r>
              <a:rPr lang="en-US" sz="1100" b="1"/>
              <a:t>THE BELOVED COMMUNITY IS THE DEMONSTRATION BY BELIEVERS ENGAGING IN ACTS OF SERVICE.</a:t>
            </a:r>
          </a:p>
          <a:p>
            <a:pPr marL="0" indent="0" algn="ctr">
              <a:lnSpc>
                <a:spcPct val="90000"/>
              </a:lnSpc>
              <a:buNone/>
            </a:pPr>
            <a:endParaRPr lang="en-US" sz="1100" b="1"/>
          </a:p>
          <a:p>
            <a:pPr marL="0" indent="0" algn="ctr">
              <a:lnSpc>
                <a:spcPct val="90000"/>
              </a:lnSpc>
              <a:buNone/>
            </a:pPr>
            <a:r>
              <a:rPr lang="en-US" sz="1100" b="1" u="sng">
                <a:solidFill>
                  <a:srgbClr val="FF0000"/>
                </a:solidFill>
              </a:rPr>
              <a:t>WE CREATE THE BELOVED COMMUNITY BY:</a:t>
            </a:r>
          </a:p>
          <a:p>
            <a:pPr marL="0" indent="0" algn="ctr">
              <a:lnSpc>
                <a:spcPct val="90000"/>
              </a:lnSpc>
              <a:buNone/>
            </a:pPr>
            <a:endParaRPr lang="en-US" sz="1100" b="1">
              <a:solidFill>
                <a:srgbClr val="FF0000"/>
              </a:solidFill>
            </a:endParaRPr>
          </a:p>
          <a:p>
            <a:pPr marL="0" indent="0" algn="ctr">
              <a:lnSpc>
                <a:spcPct val="90000"/>
              </a:lnSpc>
              <a:buNone/>
            </a:pPr>
            <a:r>
              <a:rPr lang="en-US" sz="1600" b="1">
                <a:solidFill>
                  <a:srgbClr val="FF0000"/>
                </a:solidFill>
              </a:rPr>
              <a:t>MAKING CHRISTIAN DISCIPLES – MATTHEW 28:19-20</a:t>
            </a:r>
          </a:p>
          <a:p>
            <a:pPr marL="0" indent="0" algn="ctr">
              <a:lnSpc>
                <a:spcPct val="90000"/>
              </a:lnSpc>
              <a:buNone/>
            </a:pPr>
            <a:r>
              <a:rPr lang="en-US" sz="1600" b="1">
                <a:solidFill>
                  <a:srgbClr val="FF0000"/>
                </a:solidFill>
              </a:rPr>
              <a:t>SERVING THE POOR- MATTHEW 25:40</a:t>
            </a:r>
          </a:p>
          <a:p>
            <a:pPr marL="0" indent="0" algn="ctr">
              <a:lnSpc>
                <a:spcPct val="90000"/>
              </a:lnSpc>
              <a:buNone/>
            </a:pPr>
            <a:r>
              <a:rPr lang="en-US" sz="1600" b="1">
                <a:solidFill>
                  <a:srgbClr val="FF0000"/>
                </a:solidFill>
              </a:rPr>
              <a:t>THE ELIMINATION OF HATE – 1 JOHN 4:20</a:t>
            </a:r>
          </a:p>
          <a:p>
            <a:pPr marL="0" indent="0" algn="ctr">
              <a:lnSpc>
                <a:spcPct val="90000"/>
              </a:lnSpc>
              <a:buNone/>
            </a:pPr>
            <a:r>
              <a:rPr lang="en-US" sz="1600" b="1">
                <a:solidFill>
                  <a:srgbClr val="FF0000"/>
                </a:solidFill>
              </a:rPr>
              <a:t>JUSTICE FOR ALL PEOPLE – AMOS 5:18-24</a:t>
            </a:r>
          </a:p>
          <a:p>
            <a:pPr marL="0" indent="0" algn="ctr">
              <a:lnSpc>
                <a:spcPct val="90000"/>
              </a:lnSpc>
              <a:buNone/>
            </a:pPr>
            <a:r>
              <a:rPr lang="en-US" sz="1600" b="1">
                <a:solidFill>
                  <a:srgbClr val="FF0000"/>
                </a:solidFill>
              </a:rPr>
              <a:t>ACTS OF KINDNESS – EPHESIANS 4:32</a:t>
            </a:r>
          </a:p>
          <a:p>
            <a:pPr marL="0" indent="0" algn="ctr">
              <a:lnSpc>
                <a:spcPct val="90000"/>
              </a:lnSpc>
              <a:buNone/>
            </a:pPr>
            <a:r>
              <a:rPr lang="en-US" sz="1600" b="1">
                <a:solidFill>
                  <a:srgbClr val="FF0000"/>
                </a:solidFill>
              </a:rPr>
              <a:t>UNMERITED LOVED FOR OTHERS – MARK 12:31 </a:t>
            </a:r>
          </a:p>
          <a:p>
            <a:pPr marL="0" indent="0">
              <a:lnSpc>
                <a:spcPct val="90000"/>
              </a:lnSpc>
              <a:buNone/>
            </a:pPr>
            <a:endParaRPr lang="en-US" sz="1100"/>
          </a:p>
        </p:txBody>
      </p:sp>
      <p:pic>
        <p:nvPicPr>
          <p:cNvPr id="6" name="Picture 5">
            <a:extLst>
              <a:ext uri="{FF2B5EF4-FFF2-40B4-BE49-F238E27FC236}">
                <a16:creationId xmlns:a16="http://schemas.microsoft.com/office/drawing/2014/main" id="{0C360575-1486-7961-19BC-3D13C4E1A7C4}"/>
              </a:ext>
            </a:extLst>
          </p:cNvPr>
          <p:cNvPicPr>
            <a:picLocks noChangeAspect="1"/>
          </p:cNvPicPr>
          <p:nvPr/>
        </p:nvPicPr>
        <p:blipFill>
          <a:blip r:embed="rId2"/>
          <a:stretch>
            <a:fillRect/>
          </a:stretch>
        </p:blipFill>
        <p:spPr>
          <a:xfrm>
            <a:off x="6096000" y="2200616"/>
            <a:ext cx="5532549" cy="3022341"/>
          </a:xfrm>
          <a:prstGeom prst="rect">
            <a:avLst/>
          </a:prstGeom>
        </p:spPr>
      </p:pic>
      <p:grpSp>
        <p:nvGrpSpPr>
          <p:cNvPr id="22" name="Group 12">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4"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6" name="Straight Connector 18">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9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8" name="Oval 27">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1BCA7A1-0685-5157-48E5-8165B76424A5}"/>
              </a:ext>
            </a:extLst>
          </p:cNvPr>
          <p:cNvSpPr>
            <a:spLocks noGrp="1"/>
          </p:cNvSpPr>
          <p:nvPr>
            <p:ph type="ctrTitle"/>
          </p:nvPr>
        </p:nvSpPr>
        <p:spPr>
          <a:xfrm>
            <a:off x="4739751" y="768334"/>
            <a:ext cx="6479629" cy="2866405"/>
          </a:xfrm>
        </p:spPr>
        <p:txBody>
          <a:bodyPr>
            <a:normAutofit fontScale="90000"/>
          </a:bodyPr>
          <a:lstStyle/>
          <a:p>
            <a:pPr>
              <a:lnSpc>
                <a:spcPct val="90000"/>
              </a:lnSpc>
            </a:pPr>
            <a:r>
              <a:rPr lang="en-US" sz="3800" dirty="0"/>
              <a:t>Living Higher for God:</a:t>
            </a:r>
            <a:br>
              <a:rPr lang="en-US" sz="3800" dirty="0"/>
            </a:br>
            <a:br>
              <a:rPr lang="en-US" sz="3800" dirty="0"/>
            </a:br>
            <a:r>
              <a:rPr lang="en-US" sz="3800" dirty="0"/>
              <a:t>How To Keep the Main Thing the Main Thing! </a:t>
            </a:r>
            <a:br>
              <a:rPr lang="en-US" sz="3800" dirty="0"/>
            </a:br>
            <a:br>
              <a:rPr lang="en-US" sz="3800" dirty="0"/>
            </a:br>
            <a:endParaRPr lang="en-US" sz="3800" dirty="0"/>
          </a:p>
        </p:txBody>
      </p:sp>
      <p:sp>
        <p:nvSpPr>
          <p:cNvPr id="3" name="Subtitle 2">
            <a:extLst>
              <a:ext uri="{FF2B5EF4-FFF2-40B4-BE49-F238E27FC236}">
                <a16:creationId xmlns:a16="http://schemas.microsoft.com/office/drawing/2014/main" id="{D291267D-113A-C3EB-F291-89E8DC417F6B}"/>
              </a:ext>
            </a:extLst>
          </p:cNvPr>
          <p:cNvSpPr>
            <a:spLocks noGrp="1"/>
          </p:cNvSpPr>
          <p:nvPr>
            <p:ph type="subTitle" idx="1"/>
          </p:nvPr>
        </p:nvSpPr>
        <p:spPr>
          <a:xfrm>
            <a:off x="4739751" y="4283239"/>
            <a:ext cx="6479629" cy="1475177"/>
          </a:xfrm>
        </p:spPr>
        <p:txBody>
          <a:bodyPr>
            <a:normAutofit/>
          </a:bodyPr>
          <a:lstStyle/>
          <a:p>
            <a:r>
              <a:rPr lang="en-US" dirty="0"/>
              <a:t>Rev. Dr. Mark E. Whitlock, Jr. </a:t>
            </a:r>
          </a:p>
          <a:p>
            <a:r>
              <a:rPr lang="en-US" dirty="0"/>
              <a:t>Pastor </a:t>
            </a:r>
          </a:p>
        </p:txBody>
      </p:sp>
      <p:pic>
        <p:nvPicPr>
          <p:cNvPr id="6" name="Picture 5">
            <a:extLst>
              <a:ext uri="{FF2B5EF4-FFF2-40B4-BE49-F238E27FC236}">
                <a16:creationId xmlns:a16="http://schemas.microsoft.com/office/drawing/2014/main" id="{306069FE-9931-B0C4-00E7-69BC1100C3CC}"/>
              </a:ext>
            </a:extLst>
          </p:cNvPr>
          <p:cNvPicPr>
            <a:picLocks noChangeAspect="1"/>
          </p:cNvPicPr>
          <p:nvPr/>
        </p:nvPicPr>
        <p:blipFill>
          <a:blip r:embed="rId2"/>
          <a:stretch>
            <a:fillRect/>
          </a:stretch>
        </p:blipFill>
        <p:spPr>
          <a:xfrm>
            <a:off x="1579898" y="681647"/>
            <a:ext cx="1666479" cy="2631283"/>
          </a:xfrm>
          <a:prstGeom prst="rect">
            <a:avLst/>
          </a:prstGeom>
        </p:spPr>
      </p:pic>
      <p:pic>
        <p:nvPicPr>
          <p:cNvPr id="4" name="Picture 3" descr="A web of dots connected">
            <a:extLst>
              <a:ext uri="{FF2B5EF4-FFF2-40B4-BE49-F238E27FC236}">
                <a16:creationId xmlns:a16="http://schemas.microsoft.com/office/drawing/2014/main" id="{D5369A0F-F8CC-212E-86D2-FFD04E11D4DF}"/>
              </a:ext>
            </a:extLst>
          </p:cNvPr>
          <p:cNvPicPr>
            <a:picLocks noChangeAspect="1"/>
          </p:cNvPicPr>
          <p:nvPr/>
        </p:nvPicPr>
        <p:blipFill rotWithShape="1">
          <a:blip r:embed="rId3"/>
          <a:srcRect l="46803" r="25965"/>
          <a:stretch/>
        </p:blipFill>
        <p:spPr>
          <a:xfrm>
            <a:off x="1613384" y="3545072"/>
            <a:ext cx="1595967" cy="2622633"/>
          </a:xfrm>
          <a:prstGeom prst="rect">
            <a:avLst/>
          </a:prstGeom>
        </p:spPr>
      </p:pic>
      <p:cxnSp>
        <p:nvCxnSpPr>
          <p:cNvPr id="36" name="Straight Connector 3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58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1">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ADF38-1BEA-741F-E601-98A06E769ACF}"/>
              </a:ext>
            </a:extLst>
          </p:cNvPr>
          <p:cNvSpPr>
            <a:spLocks noGrp="1"/>
          </p:cNvSpPr>
          <p:nvPr>
            <p:ph type="title"/>
          </p:nvPr>
        </p:nvSpPr>
        <p:spPr>
          <a:xfrm>
            <a:off x="565150" y="770890"/>
            <a:ext cx="4134538" cy="3927094"/>
          </a:xfrm>
        </p:spPr>
        <p:txBody>
          <a:bodyPr>
            <a:normAutofit fontScale="90000"/>
          </a:bodyPr>
          <a:lstStyle/>
          <a:p>
            <a:pPr>
              <a:lnSpc>
                <a:spcPct val="90000"/>
              </a:lnSpc>
            </a:pPr>
            <a:r>
              <a:rPr lang="en-US" sz="3700" dirty="0"/>
              <a:t>COURSE OBJECTIVES: </a:t>
            </a:r>
            <a:br>
              <a:rPr lang="en-US" sz="3700" dirty="0"/>
            </a:br>
            <a:r>
              <a:rPr lang="en-US" sz="3700" dirty="0"/>
              <a:t>Living Higher for God:  </a:t>
            </a:r>
            <a:br>
              <a:rPr lang="en-US" sz="3700" dirty="0"/>
            </a:br>
            <a:br>
              <a:rPr lang="en-US" sz="3700" dirty="0"/>
            </a:br>
            <a:r>
              <a:rPr lang="en-US" sz="3700" dirty="0"/>
              <a:t>How To Keep the Main Thing the Main Thing! </a:t>
            </a:r>
            <a:br>
              <a:rPr lang="en-US" sz="3700" dirty="0"/>
            </a:br>
            <a:br>
              <a:rPr lang="en-US" sz="3700" dirty="0"/>
            </a:br>
            <a:endParaRPr lang="en-US" sz="3700" dirty="0"/>
          </a:p>
        </p:txBody>
      </p:sp>
      <p:sp>
        <p:nvSpPr>
          <p:cNvPr id="3" name="Content Placeholder 2">
            <a:extLst>
              <a:ext uri="{FF2B5EF4-FFF2-40B4-BE49-F238E27FC236}">
                <a16:creationId xmlns:a16="http://schemas.microsoft.com/office/drawing/2014/main" id="{288A7FD4-659E-FCF3-2212-1068895E1EAB}"/>
              </a:ext>
            </a:extLst>
          </p:cNvPr>
          <p:cNvSpPr>
            <a:spLocks noGrp="1"/>
          </p:cNvSpPr>
          <p:nvPr>
            <p:ph idx="1"/>
          </p:nvPr>
        </p:nvSpPr>
        <p:spPr>
          <a:xfrm>
            <a:off x="5578997" y="3634740"/>
            <a:ext cx="5958111" cy="2126488"/>
          </a:xfrm>
        </p:spPr>
        <p:txBody>
          <a:bodyPr>
            <a:normAutofit fontScale="92500" lnSpcReduction="20000"/>
          </a:bodyPr>
          <a:lstStyle/>
          <a:p>
            <a:pPr marL="514350" indent="-514350">
              <a:lnSpc>
                <a:spcPct val="90000"/>
              </a:lnSpc>
              <a:buFont typeface="+mj-lt"/>
              <a:buAutoNum type="romanUcPeriod"/>
            </a:pPr>
            <a:r>
              <a:rPr lang="en-US" sz="1700" dirty="0"/>
              <a:t>Opening Prayer </a:t>
            </a:r>
          </a:p>
          <a:p>
            <a:pPr marL="514350" indent="-514350">
              <a:lnSpc>
                <a:spcPct val="90000"/>
              </a:lnSpc>
              <a:buFont typeface="+mj-lt"/>
              <a:buAutoNum type="romanUcPeriod"/>
            </a:pPr>
            <a:r>
              <a:rPr lang="en-US" sz="1700" dirty="0"/>
              <a:t>Never Forget the Great Commission….</a:t>
            </a:r>
          </a:p>
          <a:p>
            <a:pPr marL="514350" indent="-514350">
              <a:lnSpc>
                <a:spcPct val="90000"/>
              </a:lnSpc>
              <a:buFont typeface="+mj-lt"/>
              <a:buAutoNum type="romanUcPeriod"/>
            </a:pPr>
            <a:r>
              <a:rPr lang="en-US" sz="1700" dirty="0"/>
              <a:t>Never Forget the Great Commandment…</a:t>
            </a:r>
          </a:p>
          <a:p>
            <a:pPr marL="514350" indent="-514350">
              <a:lnSpc>
                <a:spcPct val="90000"/>
              </a:lnSpc>
              <a:buFont typeface="+mj-lt"/>
              <a:buAutoNum type="romanUcPeriod"/>
            </a:pPr>
            <a:r>
              <a:rPr lang="en-US" sz="1700" dirty="0"/>
              <a:t>Never Forget We Are to Live by Great Faith….</a:t>
            </a:r>
          </a:p>
          <a:p>
            <a:pPr marL="514350" indent="-514350">
              <a:lnSpc>
                <a:spcPct val="90000"/>
              </a:lnSpc>
              <a:buFont typeface="+mj-lt"/>
              <a:buAutoNum type="romanUcPeriod"/>
            </a:pPr>
            <a:r>
              <a:rPr lang="en-US" sz="1700" dirty="0"/>
              <a:t>Application of the Lesson</a:t>
            </a:r>
          </a:p>
          <a:p>
            <a:pPr marL="514350" indent="-514350">
              <a:lnSpc>
                <a:spcPct val="90000"/>
              </a:lnSpc>
              <a:buFont typeface="+mj-lt"/>
              <a:buAutoNum type="romanUcPeriod"/>
            </a:pPr>
            <a:r>
              <a:rPr lang="en-US" sz="1700" dirty="0"/>
              <a:t>Let’s Pray at the Altar together…. </a:t>
            </a:r>
          </a:p>
          <a:p>
            <a:pPr marL="514350" indent="-514350">
              <a:lnSpc>
                <a:spcPct val="90000"/>
              </a:lnSpc>
              <a:buFont typeface="+mj-lt"/>
              <a:buAutoNum type="romanUcPeriod"/>
            </a:pPr>
            <a:r>
              <a:rPr lang="en-US" sz="1700" dirty="0"/>
              <a:t>Thank you….</a:t>
            </a:r>
          </a:p>
          <a:p>
            <a:pPr marL="0" indent="0">
              <a:lnSpc>
                <a:spcPct val="90000"/>
              </a:lnSpc>
              <a:buNone/>
            </a:pPr>
            <a:endParaRPr lang="en-US" sz="1700" dirty="0"/>
          </a:p>
        </p:txBody>
      </p:sp>
      <p:pic>
        <p:nvPicPr>
          <p:cNvPr id="4" name="Picture 2" descr="Bible Study Clipart for Your Church Publication Needs | ChurchArt Online">
            <a:extLst>
              <a:ext uri="{FF2B5EF4-FFF2-40B4-BE49-F238E27FC236}">
                <a16:creationId xmlns:a16="http://schemas.microsoft.com/office/drawing/2014/main" id="{8CB15DC0-4852-7D55-F2A9-3742971A25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5117" y="683520"/>
            <a:ext cx="5045870" cy="263687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23">
            <a:extLst>
              <a:ext uri="{FF2B5EF4-FFF2-40B4-BE49-F238E27FC236}">
                <a16:creationId xmlns:a16="http://schemas.microsoft.com/office/drawing/2014/main" id="{05ADD15B-C747-D340-BF8A-A1DD2A6A9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5" name="Freeform 53">
              <a:extLst>
                <a:ext uri="{FF2B5EF4-FFF2-40B4-BE49-F238E27FC236}">
                  <a16:creationId xmlns:a16="http://schemas.microsoft.com/office/drawing/2014/main" id="{0B0B662E-0152-FD4E-B468-3F3593C15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55">
              <a:extLst>
                <a:ext uri="{FF2B5EF4-FFF2-40B4-BE49-F238E27FC236}">
                  <a16:creationId xmlns:a16="http://schemas.microsoft.com/office/drawing/2014/main" id="{81BFFC99-6B9D-F240-BD39-160F4C573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57">
              <a:extLst>
                <a:ext uri="{FF2B5EF4-FFF2-40B4-BE49-F238E27FC236}">
                  <a16:creationId xmlns:a16="http://schemas.microsoft.com/office/drawing/2014/main" id="{4DC6AEB9-EEFF-D243-AEE2-42D0F9E53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58">
              <a:extLst>
                <a:ext uri="{FF2B5EF4-FFF2-40B4-BE49-F238E27FC236}">
                  <a16:creationId xmlns:a16="http://schemas.microsoft.com/office/drawing/2014/main" id="{D89DA958-651D-0049-A549-A9D22E494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42" name="Straight Connector 29">
            <a:extLst>
              <a:ext uri="{FF2B5EF4-FFF2-40B4-BE49-F238E27FC236}">
                <a16:creationId xmlns:a16="http://schemas.microsoft.com/office/drawing/2014/main" id="{1FE039F1-6D47-C642-B506-452A83B0A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65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9" name="Rectangle 211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1CE6BA-C712-1E41-382D-B758C96DA1D8}"/>
              </a:ext>
            </a:extLst>
          </p:cNvPr>
          <p:cNvSpPr>
            <a:spLocks noGrp="1"/>
          </p:cNvSpPr>
          <p:nvPr>
            <p:ph type="title"/>
          </p:nvPr>
        </p:nvSpPr>
        <p:spPr>
          <a:xfrm>
            <a:off x="565150" y="770890"/>
            <a:ext cx="6400999" cy="1268984"/>
          </a:xfrm>
        </p:spPr>
        <p:txBody>
          <a:bodyPr>
            <a:normAutofit/>
          </a:bodyPr>
          <a:lstStyle/>
          <a:p>
            <a:pPr>
              <a:lnSpc>
                <a:spcPct val="90000"/>
              </a:lnSpc>
            </a:pPr>
            <a:r>
              <a:rPr lang="en-US" sz="2500" dirty="0"/>
              <a:t>Never Forget the Great Commission….</a:t>
            </a:r>
            <a:br>
              <a:rPr lang="en-US" sz="2500" dirty="0"/>
            </a:br>
            <a:br>
              <a:rPr lang="en-US" sz="2500" dirty="0"/>
            </a:br>
            <a:endParaRPr lang="en-US" sz="2500" dirty="0"/>
          </a:p>
        </p:txBody>
      </p:sp>
      <p:sp>
        <p:nvSpPr>
          <p:cNvPr id="3" name="Content Placeholder 2">
            <a:extLst>
              <a:ext uri="{FF2B5EF4-FFF2-40B4-BE49-F238E27FC236}">
                <a16:creationId xmlns:a16="http://schemas.microsoft.com/office/drawing/2014/main" id="{76BCD19D-11B1-94B2-405E-2C65CB93ADD8}"/>
              </a:ext>
            </a:extLst>
          </p:cNvPr>
          <p:cNvSpPr>
            <a:spLocks noGrp="1"/>
          </p:cNvSpPr>
          <p:nvPr>
            <p:ph idx="1"/>
          </p:nvPr>
        </p:nvSpPr>
        <p:spPr>
          <a:xfrm>
            <a:off x="565150" y="1361442"/>
            <a:ext cx="6400999" cy="4399786"/>
          </a:xfrm>
        </p:spPr>
        <p:txBody>
          <a:bodyPr>
            <a:normAutofit/>
          </a:bodyPr>
          <a:lstStyle/>
          <a:p>
            <a:pPr marL="0" indent="0">
              <a:lnSpc>
                <a:spcPct val="90000"/>
              </a:lnSpc>
              <a:buNone/>
            </a:pPr>
            <a:r>
              <a:rPr lang="en-US" sz="1400" dirty="0">
                <a:solidFill>
                  <a:srgbClr val="FF0000"/>
                </a:solidFill>
              </a:rPr>
              <a:t>Matthew 28:19 Go ye therefore, and teach all nations, baptizing them in the name of the Father, and of the Son, and of the Holy Ghost: 20 Teaching them to observe all things whatsoever I have commanded you: and, lo, I am with you always, even unto the end of the world. Amen.</a:t>
            </a:r>
          </a:p>
          <a:p>
            <a:pPr marL="0" indent="0">
              <a:lnSpc>
                <a:spcPct val="90000"/>
              </a:lnSpc>
              <a:buNone/>
            </a:pPr>
            <a:r>
              <a:rPr lang="en-US" sz="1400" b="1" dirty="0"/>
              <a:t>Living Higher means sharing the good news….</a:t>
            </a:r>
          </a:p>
          <a:p>
            <a:pPr marL="0" indent="0">
              <a:lnSpc>
                <a:spcPct val="90000"/>
              </a:lnSpc>
              <a:buNone/>
            </a:pPr>
            <a:r>
              <a:rPr lang="en-US" sz="1400" dirty="0">
                <a:solidFill>
                  <a:srgbClr val="FF0000"/>
                </a:solidFill>
              </a:rPr>
              <a:t>2 Corinthians 5:17 Therefore if any man be in Christ, he is a new creature: old things are passed away; behold, all things are become new. 18 And all things are of God, who hath reconciled us to himself by Jesus Christ, and hath given to us the ministry of reconciliation; </a:t>
            </a:r>
          </a:p>
          <a:p>
            <a:pPr marL="0" indent="0">
              <a:lnSpc>
                <a:spcPct val="90000"/>
              </a:lnSpc>
              <a:buNone/>
            </a:pPr>
            <a:r>
              <a:rPr lang="en-US" sz="1400" b="1" dirty="0"/>
              <a:t>Living Higher means letting go of old things and bad behaviors. </a:t>
            </a:r>
          </a:p>
          <a:p>
            <a:pPr marL="0" indent="0">
              <a:lnSpc>
                <a:spcPct val="90000"/>
              </a:lnSpc>
              <a:buNone/>
            </a:pPr>
            <a:r>
              <a:rPr lang="en-US" sz="1400" dirty="0">
                <a:solidFill>
                  <a:srgbClr val="FF0000"/>
                </a:solidFill>
              </a:rPr>
              <a:t>Acts 1:8 But ye shall receive power, after that the Holy Ghost is come upon you: and ye shall be witnesses unto me both in Jerusalem, and in all Judaea, and in Samaria, and unto the uttermost part of the earth.</a:t>
            </a:r>
          </a:p>
          <a:p>
            <a:pPr marL="0" indent="0">
              <a:lnSpc>
                <a:spcPct val="90000"/>
              </a:lnSpc>
              <a:buNone/>
            </a:pPr>
            <a:r>
              <a:rPr lang="en-US" sz="1400" b="1" dirty="0"/>
              <a:t>Living Higher means knowing you have the power to change the world. </a:t>
            </a:r>
          </a:p>
          <a:p>
            <a:pPr marL="0" indent="0">
              <a:lnSpc>
                <a:spcPct val="90000"/>
              </a:lnSpc>
              <a:buNone/>
            </a:pPr>
            <a:r>
              <a:rPr lang="en-US" sz="1400" dirty="0">
                <a:solidFill>
                  <a:srgbClr val="FF0000"/>
                </a:solidFill>
              </a:rPr>
              <a:t>1 Corinthians 9:19 For though I be free from all men, yet have I made myself servant unto all, that I might gain the more.</a:t>
            </a:r>
          </a:p>
          <a:p>
            <a:pPr marL="0" indent="0">
              <a:lnSpc>
                <a:spcPct val="90000"/>
              </a:lnSpc>
              <a:buNone/>
            </a:pPr>
            <a:r>
              <a:rPr lang="en-US" sz="1400" b="1" dirty="0"/>
              <a:t>Living Higher means serving to gain the more… </a:t>
            </a:r>
          </a:p>
        </p:txBody>
      </p:sp>
      <p:cxnSp>
        <p:nvCxnSpPr>
          <p:cNvPr id="2121" name="Straight Connector 212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D9185-B7CE-DE20-F447-1B185AC8843E}"/>
              </a:ext>
            </a:extLst>
          </p:cNvPr>
          <p:cNvPicPr>
            <a:picLocks noChangeAspect="1"/>
          </p:cNvPicPr>
          <p:nvPr/>
        </p:nvPicPr>
        <p:blipFill rotWithShape="1">
          <a:blip r:embed="rId2"/>
          <a:srcRect b="8584"/>
          <a:stretch/>
        </p:blipFill>
        <p:spPr>
          <a:xfrm>
            <a:off x="7531299" y="681645"/>
            <a:ext cx="4005810" cy="5486057"/>
          </a:xfrm>
          <a:prstGeom prst="rect">
            <a:avLst/>
          </a:prstGeom>
        </p:spPr>
      </p:pic>
      <p:grpSp>
        <p:nvGrpSpPr>
          <p:cNvPr id="2123" name="Group 2122">
            <a:extLst>
              <a:ext uri="{FF2B5EF4-FFF2-40B4-BE49-F238E27FC236}">
                <a16:creationId xmlns:a16="http://schemas.microsoft.com/office/drawing/2014/main" id="{2ACBB827-9A2D-D449-9686-F47D2A20EF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124" name="Freeform 21">
              <a:extLst>
                <a:ext uri="{FF2B5EF4-FFF2-40B4-BE49-F238E27FC236}">
                  <a16:creationId xmlns:a16="http://schemas.microsoft.com/office/drawing/2014/main" id="{9B921EC8-AD62-E940-80A2-682AC7104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5" name="Freeform 23">
              <a:extLst>
                <a:ext uri="{FF2B5EF4-FFF2-40B4-BE49-F238E27FC236}">
                  <a16:creationId xmlns:a16="http://schemas.microsoft.com/office/drawing/2014/main" id="{6DBDC735-9A9C-6340-B1E4-3576B27ED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6" name="Freeform 25">
              <a:extLst>
                <a:ext uri="{FF2B5EF4-FFF2-40B4-BE49-F238E27FC236}">
                  <a16:creationId xmlns:a16="http://schemas.microsoft.com/office/drawing/2014/main" id="{E3F399C2-198A-1347-8B48-1B1D508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7" name="Freeform 26">
              <a:extLst>
                <a:ext uri="{FF2B5EF4-FFF2-40B4-BE49-F238E27FC236}">
                  <a16:creationId xmlns:a16="http://schemas.microsoft.com/office/drawing/2014/main" id="{4AB3593B-CA05-1845-839E-90B9B70EC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2947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62" name="Rectangle 4161">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6A11D-B6DC-8F07-D8D0-E5394DEF5774}"/>
              </a:ext>
            </a:extLst>
          </p:cNvPr>
          <p:cNvSpPr>
            <a:spLocks noGrp="1"/>
          </p:cNvSpPr>
          <p:nvPr>
            <p:ph type="title"/>
          </p:nvPr>
        </p:nvSpPr>
        <p:spPr>
          <a:xfrm>
            <a:off x="565151" y="770890"/>
            <a:ext cx="4133559" cy="1268984"/>
          </a:xfrm>
        </p:spPr>
        <p:txBody>
          <a:bodyPr>
            <a:normAutofit/>
          </a:bodyPr>
          <a:lstStyle/>
          <a:p>
            <a:pPr>
              <a:lnSpc>
                <a:spcPct val="90000"/>
              </a:lnSpc>
            </a:pPr>
            <a:r>
              <a:rPr lang="en-US" sz="2800" dirty="0"/>
              <a:t>Never Forget The Great Commandment</a:t>
            </a:r>
            <a:br>
              <a:rPr lang="en-US" sz="2800" dirty="0"/>
            </a:br>
            <a:endParaRPr lang="en-US" sz="2800" dirty="0"/>
          </a:p>
        </p:txBody>
      </p:sp>
      <p:sp>
        <p:nvSpPr>
          <p:cNvPr id="3" name="Content Placeholder 2">
            <a:extLst>
              <a:ext uri="{FF2B5EF4-FFF2-40B4-BE49-F238E27FC236}">
                <a16:creationId xmlns:a16="http://schemas.microsoft.com/office/drawing/2014/main" id="{0BBF7A0D-CA3B-30BD-05AC-020C93C7AD09}"/>
              </a:ext>
            </a:extLst>
          </p:cNvPr>
          <p:cNvSpPr>
            <a:spLocks noGrp="1"/>
          </p:cNvSpPr>
          <p:nvPr>
            <p:ph idx="1"/>
          </p:nvPr>
        </p:nvSpPr>
        <p:spPr>
          <a:xfrm>
            <a:off x="565151" y="1788163"/>
            <a:ext cx="5297169" cy="4470396"/>
          </a:xfrm>
        </p:spPr>
        <p:txBody>
          <a:bodyPr>
            <a:normAutofit/>
          </a:bodyPr>
          <a:lstStyle/>
          <a:p>
            <a:pPr marL="0" indent="0">
              <a:lnSpc>
                <a:spcPct val="90000"/>
              </a:lnSpc>
              <a:buNone/>
            </a:pPr>
            <a:r>
              <a:rPr lang="en-US" sz="1400" dirty="0">
                <a:solidFill>
                  <a:srgbClr val="FF0000"/>
                </a:solidFill>
              </a:rPr>
              <a:t>Matthew 22:36 Master, which is the great commandment in the law? 37 Jesus said unto him, Thou shalt love the Lord thy God with all thy heart, and with all thy soul, and with all thy mind. 38 This is the first and great commandment. 39 And the second is like unto it, Thou shalt love thy </a:t>
            </a:r>
            <a:r>
              <a:rPr lang="en-US" sz="1400" dirty="0" err="1">
                <a:solidFill>
                  <a:srgbClr val="FF0000"/>
                </a:solidFill>
              </a:rPr>
              <a:t>neighbour</a:t>
            </a:r>
            <a:r>
              <a:rPr lang="en-US" sz="1400" dirty="0">
                <a:solidFill>
                  <a:srgbClr val="FF0000"/>
                </a:solidFill>
              </a:rPr>
              <a:t> as thyself.</a:t>
            </a:r>
          </a:p>
          <a:p>
            <a:pPr marL="0" indent="0">
              <a:lnSpc>
                <a:spcPct val="90000"/>
              </a:lnSpc>
              <a:buNone/>
            </a:pPr>
            <a:r>
              <a:rPr lang="en-US" sz="1400" b="1" i="1" dirty="0"/>
              <a:t>Living Higher means loving God, neighbors, and self…</a:t>
            </a:r>
          </a:p>
          <a:p>
            <a:pPr marL="0" indent="0">
              <a:lnSpc>
                <a:spcPct val="90000"/>
              </a:lnSpc>
              <a:buNone/>
            </a:pPr>
            <a:r>
              <a:rPr lang="en-US" sz="1400" dirty="0">
                <a:solidFill>
                  <a:srgbClr val="FF0000"/>
                </a:solidFill>
              </a:rPr>
              <a:t>1 Corinthians 13:1 Though I speak with the tongues of men and of angels, and have not charity, I am become as sounding brass, or a tinkling cymbal.</a:t>
            </a:r>
          </a:p>
          <a:p>
            <a:pPr marL="0" indent="0">
              <a:lnSpc>
                <a:spcPct val="90000"/>
              </a:lnSpc>
              <a:buNone/>
            </a:pPr>
            <a:r>
              <a:rPr lang="en-US" sz="1400" b="1" i="1" dirty="0"/>
              <a:t>Living Higher means demonstrating love in action…</a:t>
            </a:r>
          </a:p>
          <a:p>
            <a:pPr marL="0" indent="0">
              <a:lnSpc>
                <a:spcPct val="90000"/>
              </a:lnSpc>
              <a:buNone/>
            </a:pPr>
            <a:r>
              <a:rPr lang="en-US" sz="1400" dirty="0">
                <a:solidFill>
                  <a:srgbClr val="FF0000"/>
                </a:solidFill>
              </a:rPr>
              <a:t>John 13:34 A new commandment I give unto you, That ye love one another; as I have loved you, that ye also love one another.</a:t>
            </a:r>
          </a:p>
          <a:p>
            <a:pPr marL="0" indent="0">
              <a:lnSpc>
                <a:spcPct val="90000"/>
              </a:lnSpc>
              <a:buNone/>
            </a:pPr>
            <a:r>
              <a:rPr lang="en-US" sz="1400" b="1" i="1" dirty="0"/>
              <a:t>Living Higher means to love one another…</a:t>
            </a:r>
          </a:p>
          <a:p>
            <a:pPr marL="0" indent="0">
              <a:lnSpc>
                <a:spcPct val="90000"/>
              </a:lnSpc>
              <a:buNone/>
            </a:pPr>
            <a:r>
              <a:rPr lang="en-US" sz="1400" dirty="0">
                <a:solidFill>
                  <a:srgbClr val="FF0000"/>
                </a:solidFill>
              </a:rPr>
              <a:t>1 John 3:14 We know that we have passed from death unto life, because we love the brethren. He that loveth not his brother abideth in death.</a:t>
            </a:r>
          </a:p>
          <a:p>
            <a:pPr marL="0" indent="0">
              <a:lnSpc>
                <a:spcPct val="90000"/>
              </a:lnSpc>
              <a:buNone/>
            </a:pPr>
            <a:r>
              <a:rPr lang="en-US" sz="1400" b="1" i="1" dirty="0"/>
              <a:t>Living higher means walking in love…</a:t>
            </a:r>
          </a:p>
        </p:txBody>
      </p:sp>
      <p:pic>
        <p:nvPicPr>
          <p:cNvPr id="4" name="Picture 3">
            <a:extLst>
              <a:ext uri="{FF2B5EF4-FFF2-40B4-BE49-F238E27FC236}">
                <a16:creationId xmlns:a16="http://schemas.microsoft.com/office/drawing/2014/main" id="{A5EB4E22-9945-4930-ED43-00AA64D1D098}"/>
              </a:ext>
            </a:extLst>
          </p:cNvPr>
          <p:cNvPicPr>
            <a:picLocks noChangeAspect="1"/>
          </p:cNvPicPr>
          <p:nvPr/>
        </p:nvPicPr>
        <p:blipFill>
          <a:blip r:embed="rId2"/>
          <a:stretch>
            <a:fillRect/>
          </a:stretch>
        </p:blipFill>
        <p:spPr>
          <a:xfrm>
            <a:off x="6306605" y="1634066"/>
            <a:ext cx="5441109" cy="4155440"/>
          </a:xfrm>
          <a:prstGeom prst="rect">
            <a:avLst/>
          </a:prstGeom>
        </p:spPr>
      </p:pic>
      <p:grpSp>
        <p:nvGrpSpPr>
          <p:cNvPr id="4164" name="Group 4163">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4165"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66"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67"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68"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4170" name="Straight Connector 4169">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9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6" name="Rectangle 317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8" name="Group 3177">
            <a:extLst>
              <a:ext uri="{FF2B5EF4-FFF2-40B4-BE49-F238E27FC236}">
                <a16:creationId xmlns:a16="http://schemas.microsoft.com/office/drawing/2014/main" id="{8E67A6F5-F47F-BD4C-9336-30E0A60EB9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29613" y="0"/>
            <a:ext cx="1901686" cy="4677439"/>
            <a:chOff x="10290315" y="0"/>
            <a:chExt cx="1901686" cy="4677439"/>
          </a:xfrm>
        </p:grpSpPr>
        <p:sp>
          <p:nvSpPr>
            <p:cNvPr id="3179" name="Freeform 19">
              <a:extLst>
                <a:ext uri="{FF2B5EF4-FFF2-40B4-BE49-F238E27FC236}">
                  <a16:creationId xmlns:a16="http://schemas.microsoft.com/office/drawing/2014/main" id="{DA710708-67E0-194C-9A96-FD528D207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0" name="Freeform 21">
              <a:extLst>
                <a:ext uri="{FF2B5EF4-FFF2-40B4-BE49-F238E27FC236}">
                  <a16:creationId xmlns:a16="http://schemas.microsoft.com/office/drawing/2014/main" id="{2B6DA887-E216-1245-8F6F-B21233D94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1" name="Freeform 23">
              <a:extLst>
                <a:ext uri="{FF2B5EF4-FFF2-40B4-BE49-F238E27FC236}">
                  <a16:creationId xmlns:a16="http://schemas.microsoft.com/office/drawing/2014/main" id="{2AE2F0EF-0001-F243-85DC-2B8812AB4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2" name="Freeform 24">
              <a:extLst>
                <a:ext uri="{FF2B5EF4-FFF2-40B4-BE49-F238E27FC236}">
                  <a16:creationId xmlns:a16="http://schemas.microsoft.com/office/drawing/2014/main" id="{1491B174-1F11-D548-A885-7F98AF742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19825F9-0088-FCBB-6356-6522D5851B92}"/>
              </a:ext>
            </a:extLst>
          </p:cNvPr>
          <p:cNvSpPr>
            <a:spLocks noGrp="1"/>
          </p:cNvSpPr>
          <p:nvPr>
            <p:ph type="title"/>
          </p:nvPr>
        </p:nvSpPr>
        <p:spPr>
          <a:xfrm>
            <a:off x="565150" y="770890"/>
            <a:ext cx="6195187" cy="1268984"/>
          </a:xfrm>
        </p:spPr>
        <p:txBody>
          <a:bodyPr>
            <a:normAutofit/>
          </a:bodyPr>
          <a:lstStyle/>
          <a:p>
            <a:pPr>
              <a:lnSpc>
                <a:spcPct val="90000"/>
              </a:lnSpc>
            </a:pPr>
            <a:r>
              <a:rPr lang="en-US" sz="2800"/>
              <a:t>Never Forget We Are to Live by Great Faith….</a:t>
            </a:r>
            <a:br>
              <a:rPr lang="en-US" sz="2800"/>
            </a:br>
            <a:endParaRPr lang="en-US" sz="2800"/>
          </a:p>
        </p:txBody>
      </p:sp>
      <p:sp>
        <p:nvSpPr>
          <p:cNvPr id="3" name="Content Placeholder 2">
            <a:extLst>
              <a:ext uri="{FF2B5EF4-FFF2-40B4-BE49-F238E27FC236}">
                <a16:creationId xmlns:a16="http://schemas.microsoft.com/office/drawing/2014/main" id="{06AC5E19-AFBD-E228-C141-40E1E01A0A2D}"/>
              </a:ext>
            </a:extLst>
          </p:cNvPr>
          <p:cNvSpPr>
            <a:spLocks noGrp="1"/>
          </p:cNvSpPr>
          <p:nvPr>
            <p:ph idx="1"/>
          </p:nvPr>
        </p:nvSpPr>
        <p:spPr>
          <a:xfrm>
            <a:off x="565150" y="1764794"/>
            <a:ext cx="6631178" cy="3996434"/>
          </a:xfrm>
        </p:spPr>
        <p:txBody>
          <a:bodyPr>
            <a:normAutofit fontScale="92500" lnSpcReduction="20000"/>
          </a:bodyPr>
          <a:lstStyle/>
          <a:p>
            <a:pPr marL="0" indent="0">
              <a:lnSpc>
                <a:spcPct val="90000"/>
              </a:lnSpc>
              <a:buNone/>
            </a:pPr>
            <a:r>
              <a:rPr lang="en-US" sz="1500" dirty="0">
                <a:solidFill>
                  <a:srgbClr val="FF0000"/>
                </a:solidFill>
              </a:rPr>
              <a:t>Romans 1:17 For therein is the righteousness of God revealed from faith to faith: as it is written, The just shall live by faith.</a:t>
            </a:r>
          </a:p>
          <a:p>
            <a:pPr marL="0" indent="0">
              <a:lnSpc>
                <a:spcPct val="90000"/>
              </a:lnSpc>
              <a:buNone/>
            </a:pPr>
            <a:r>
              <a:rPr lang="en-US" sz="1500" b="1" i="1" dirty="0"/>
              <a:t>Living Higher means living by faith. </a:t>
            </a:r>
          </a:p>
          <a:p>
            <a:pPr marL="0" indent="0">
              <a:lnSpc>
                <a:spcPct val="90000"/>
              </a:lnSpc>
              <a:buNone/>
            </a:pPr>
            <a:endParaRPr lang="en-US" sz="1200" b="1" dirty="0"/>
          </a:p>
          <a:p>
            <a:pPr marL="0" indent="0">
              <a:lnSpc>
                <a:spcPct val="90000"/>
              </a:lnSpc>
              <a:buNone/>
            </a:pPr>
            <a:r>
              <a:rPr lang="en-US" sz="1300" b="1" dirty="0">
                <a:solidFill>
                  <a:srgbClr val="FF0000"/>
                </a:solidFill>
              </a:rPr>
              <a:t>2 Corinthians 5:7 (For we walk by faith, not by sight:)</a:t>
            </a:r>
          </a:p>
          <a:p>
            <a:pPr marL="0" indent="0">
              <a:lnSpc>
                <a:spcPct val="90000"/>
              </a:lnSpc>
              <a:buNone/>
            </a:pPr>
            <a:r>
              <a:rPr lang="en-US" sz="1300" b="1" i="1" dirty="0"/>
              <a:t>Living Higher means walking by faith, not by sight….</a:t>
            </a:r>
            <a:endParaRPr lang="en-US" sz="1200" b="1" i="1" dirty="0"/>
          </a:p>
          <a:p>
            <a:pPr marL="0" indent="0">
              <a:lnSpc>
                <a:spcPct val="90000"/>
              </a:lnSpc>
              <a:buNone/>
            </a:pPr>
            <a:endParaRPr lang="en-US" sz="1200" dirty="0"/>
          </a:p>
          <a:p>
            <a:pPr marL="0" indent="0">
              <a:lnSpc>
                <a:spcPct val="90000"/>
              </a:lnSpc>
              <a:buNone/>
            </a:pPr>
            <a:r>
              <a:rPr lang="en-US" sz="1300" dirty="0">
                <a:solidFill>
                  <a:srgbClr val="FF0000"/>
                </a:solidFill>
              </a:rPr>
              <a:t>2 Corinthians 4:13 We having the same spirit of faith, according as it is written, I believed, and therefore have I spoken; we also believe, and therefore speak;</a:t>
            </a:r>
          </a:p>
          <a:p>
            <a:pPr marL="0" indent="0">
              <a:lnSpc>
                <a:spcPct val="90000"/>
              </a:lnSpc>
              <a:buNone/>
            </a:pPr>
            <a:r>
              <a:rPr lang="en-US" sz="1300" b="1" dirty="0"/>
              <a:t>Living Higher means speaking by faith…  </a:t>
            </a:r>
          </a:p>
          <a:p>
            <a:pPr marL="0" indent="0">
              <a:lnSpc>
                <a:spcPct val="90000"/>
              </a:lnSpc>
              <a:buNone/>
            </a:pPr>
            <a:endParaRPr lang="en-US" sz="1200" dirty="0"/>
          </a:p>
          <a:p>
            <a:pPr marL="0" indent="0">
              <a:lnSpc>
                <a:spcPct val="90000"/>
              </a:lnSpc>
              <a:buNone/>
            </a:pPr>
            <a:r>
              <a:rPr lang="en-US" sz="1300" dirty="0">
                <a:solidFill>
                  <a:srgbClr val="FF0000"/>
                </a:solidFill>
              </a:rPr>
              <a:t>Hebrews 11:6 But without faith it is impossible to please him: for he that cometh to God must believe that he is, and that he is a rewarder of them that diligently seek him.</a:t>
            </a:r>
          </a:p>
          <a:p>
            <a:pPr marL="0" indent="0">
              <a:lnSpc>
                <a:spcPct val="90000"/>
              </a:lnSpc>
              <a:buNone/>
            </a:pPr>
            <a:r>
              <a:rPr lang="en-US" sz="1300" b="1" dirty="0"/>
              <a:t>Living Higher means seeking by faith…</a:t>
            </a:r>
          </a:p>
          <a:p>
            <a:pPr marL="0" indent="0">
              <a:lnSpc>
                <a:spcPct val="90000"/>
              </a:lnSpc>
              <a:buNone/>
            </a:pPr>
            <a:endParaRPr lang="en-US" sz="1200" dirty="0"/>
          </a:p>
          <a:p>
            <a:pPr marL="0" indent="0">
              <a:lnSpc>
                <a:spcPct val="90000"/>
              </a:lnSpc>
              <a:buNone/>
            </a:pPr>
            <a:r>
              <a:rPr lang="en-US" sz="1300" dirty="0">
                <a:solidFill>
                  <a:srgbClr val="FF0000"/>
                </a:solidFill>
              </a:rPr>
              <a:t>Romans 10:17 So then faith cometh by hearing, and hearing by the word of God</a:t>
            </a:r>
            <a:r>
              <a:rPr lang="en-US" sz="1300" dirty="0"/>
              <a:t>.</a:t>
            </a:r>
          </a:p>
          <a:p>
            <a:pPr marL="0" indent="0">
              <a:lnSpc>
                <a:spcPct val="90000"/>
              </a:lnSpc>
              <a:buNone/>
            </a:pPr>
            <a:r>
              <a:rPr lang="en-US" sz="1300" b="1" dirty="0"/>
              <a:t>Living Higher means hearing the word of God</a:t>
            </a:r>
          </a:p>
          <a:p>
            <a:pPr marL="0" indent="0">
              <a:lnSpc>
                <a:spcPct val="90000"/>
              </a:lnSpc>
              <a:buNone/>
            </a:pPr>
            <a:endParaRPr lang="en-US" sz="800" b="1" dirty="0"/>
          </a:p>
          <a:p>
            <a:pPr marL="0" indent="0">
              <a:lnSpc>
                <a:spcPct val="90000"/>
              </a:lnSpc>
              <a:buNone/>
            </a:pPr>
            <a:endParaRPr lang="en-US" sz="800" b="1" dirty="0"/>
          </a:p>
        </p:txBody>
      </p:sp>
      <p:cxnSp>
        <p:nvCxnSpPr>
          <p:cNvPr id="3184" name="Straight Connector 3183">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F9492FE-00D5-955F-F8FB-D3FCA3ABBFA9}"/>
              </a:ext>
            </a:extLst>
          </p:cNvPr>
          <p:cNvPicPr>
            <a:picLocks noChangeAspect="1"/>
          </p:cNvPicPr>
          <p:nvPr/>
        </p:nvPicPr>
        <p:blipFill rotWithShape="1">
          <a:blip r:embed="rId3"/>
          <a:srcRect t="1710" r="-1" b="-1"/>
          <a:stretch/>
        </p:blipFill>
        <p:spPr>
          <a:xfrm>
            <a:off x="7534655" y="1"/>
            <a:ext cx="4657345" cy="6857999"/>
          </a:xfrm>
          <a:prstGeom prst="rect">
            <a:avLst/>
          </a:prstGeom>
        </p:spPr>
      </p:pic>
    </p:spTree>
    <p:extLst>
      <p:ext uri="{BB962C8B-B14F-4D97-AF65-F5344CB8AC3E}">
        <p14:creationId xmlns:p14="http://schemas.microsoft.com/office/powerpoint/2010/main" val="1057346667"/>
      </p:ext>
    </p:extLst>
  </p:cSld>
  <p:clrMapOvr>
    <a:masterClrMapping/>
  </p:clrMapOvr>
</p:sld>
</file>

<file path=ppt/theme/theme1.xml><?xml version="1.0" encoding="utf-8"?>
<a:theme xmlns:a="http://schemas.openxmlformats.org/drawingml/2006/main" name="Punchcard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TotalTime>
  <Words>1123</Words>
  <Application>Microsoft Office PowerPoint</Application>
  <PresentationFormat>Widescreen</PresentationFormat>
  <Paragraphs>104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PunchcardVTI</vt:lpstr>
      <vt:lpstr>REID TEMPLE MID-WEEK  BIBLE STUDY</vt:lpstr>
      <vt:lpstr>The Vision: Building the “BELOVED COMMUNITY”    </vt:lpstr>
      <vt:lpstr>REID TEMPLE’S MISSION AND VALUES</vt:lpstr>
      <vt:lpstr>THE BELOVED COMMUNITY</vt:lpstr>
      <vt:lpstr>Living Higher for God:  How To Keep the Main Thing the Main Thing!   </vt:lpstr>
      <vt:lpstr>COURSE OBJECTIVES:  Living Higher for God:    How To Keep the Main Thing the Main Thing!   </vt:lpstr>
      <vt:lpstr>Never Forget the Great Commission….  </vt:lpstr>
      <vt:lpstr>Never Forget The Great Commandment </vt:lpstr>
      <vt:lpstr>Never Forget We Are to Live by Great Faith…. </vt:lpstr>
      <vt:lpstr>How to Keep the Main Thing the Main Thing….</vt:lpstr>
      <vt:lpstr>Let’s go to the Altar to Pray but Leave to Live Higher for God!  Living Higher means letting go of old things and bad behaviors.   Living Higher means demonstrating love in action…  Living Higher means serving to gain the more…  Living Higher means knowing you have the power to change the world.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REID TEMPLE MID-WEEK  BIBLE STUDY</dc:title>
  <dc:creator>Rev. Mark Whitlock</dc:creator>
  <cp:lastModifiedBy>Preston Jacob</cp:lastModifiedBy>
  <cp:revision>7</cp:revision>
  <dcterms:created xsi:type="dcterms:W3CDTF">2023-02-28T16:23:46Z</dcterms:created>
  <dcterms:modified xsi:type="dcterms:W3CDTF">2023-04-24T10:15:56Z</dcterms:modified>
</cp:coreProperties>
</file>