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309" r:id="rId3"/>
    <p:sldId id="310" r:id="rId4"/>
    <p:sldId id="256" r:id="rId5"/>
    <p:sldId id="300" r:id="rId6"/>
    <p:sldId id="316" r:id="rId7"/>
    <p:sldId id="313" r:id="rId8"/>
    <p:sldId id="318" r:id="rId9"/>
    <p:sldId id="314" r:id="rId10"/>
    <p:sldId id="315" r:id="rId11"/>
    <p:sldId id="317" r:id="rId12"/>
    <p:sldId id="307" r:id="rId13"/>
    <p:sldId id="308" r:id="rId14"/>
    <p:sldId id="29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4794D-B1B7-A2BC-D5ED-7F71B1F3F3D6}" v="1" dt="2023-02-01T09:49:04.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8" y="-19936"/>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461395" y="1857053"/>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7461598" y="1184316"/>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C421-6600-4BF7-938C-CC7A79DCC7CB}"/>
              </a:ext>
            </a:extLst>
          </p:cNvPr>
          <p:cNvSpPr>
            <a:spLocks noGrp="1"/>
          </p:cNvSpPr>
          <p:nvPr>
            <p:ph type="title"/>
          </p:nvPr>
        </p:nvSpPr>
        <p:spPr/>
        <p:txBody>
          <a:bodyPr/>
          <a:lstStyle/>
          <a:p>
            <a:r>
              <a:rPr lang="en-US" dirty="0"/>
              <a:t>How to love?</a:t>
            </a:r>
          </a:p>
        </p:txBody>
      </p:sp>
      <p:sp>
        <p:nvSpPr>
          <p:cNvPr id="3" name="Content Placeholder 2">
            <a:extLst>
              <a:ext uri="{FF2B5EF4-FFF2-40B4-BE49-F238E27FC236}">
                <a16:creationId xmlns:a16="http://schemas.microsoft.com/office/drawing/2014/main" id="{77E98A82-E9FF-48DC-8A30-54EB4B15B8DD}"/>
              </a:ext>
            </a:extLst>
          </p:cNvPr>
          <p:cNvSpPr>
            <a:spLocks noGrp="1"/>
          </p:cNvSpPr>
          <p:nvPr>
            <p:ph type="body" idx="1"/>
          </p:nvPr>
        </p:nvSpPr>
        <p:spPr/>
        <p:txBody>
          <a:bodyPr>
            <a:normAutofit/>
          </a:bodyPr>
          <a:lstStyle/>
          <a:p>
            <a:pPr marL="0" indent="0" algn="ctr">
              <a:buNone/>
            </a:pPr>
            <a:r>
              <a:rPr lang="en-US" b="1" dirty="0"/>
              <a:t>Love is the Word…</a:t>
            </a:r>
          </a:p>
        </p:txBody>
      </p:sp>
      <p:sp>
        <p:nvSpPr>
          <p:cNvPr id="7" name="Text Placeholder 6">
            <a:extLst>
              <a:ext uri="{FF2B5EF4-FFF2-40B4-BE49-F238E27FC236}">
                <a16:creationId xmlns:a16="http://schemas.microsoft.com/office/drawing/2014/main" id="{6B09387D-1C99-48B1-AE30-0083C179469F}"/>
              </a:ext>
            </a:extLst>
          </p:cNvPr>
          <p:cNvSpPr>
            <a:spLocks noGrp="1"/>
          </p:cNvSpPr>
          <p:nvPr>
            <p:ph type="body" sz="half" idx="15"/>
          </p:nvPr>
        </p:nvSpPr>
        <p:spPr/>
        <p:txBody>
          <a:bodyPr>
            <a:normAutofit/>
          </a:bodyPr>
          <a:lstStyle/>
          <a:p>
            <a:r>
              <a:rPr lang="en-US" sz="1600" b="1" dirty="0">
                <a:solidFill>
                  <a:srgbClr val="FF0000"/>
                </a:solidFill>
              </a:rPr>
              <a:t>Luke 6:31: Do to others as you would have them do to you. </a:t>
            </a:r>
          </a:p>
          <a:p>
            <a:r>
              <a:rPr lang="en-US" sz="1600" b="1" dirty="0">
                <a:solidFill>
                  <a:srgbClr val="FF0000"/>
                </a:solidFill>
              </a:rPr>
              <a:t>John 15:12: My command is this: Love each other as I have loved you. </a:t>
            </a:r>
          </a:p>
          <a:p>
            <a:r>
              <a:rPr lang="en-US" sz="1600" b="1" dirty="0">
                <a:solidFill>
                  <a:srgbClr val="FF0000"/>
                </a:solidFill>
              </a:rPr>
              <a:t>Corinthians 16:14: Do everything in love. </a:t>
            </a:r>
          </a:p>
          <a:p>
            <a:endParaRPr lang="en-US" dirty="0"/>
          </a:p>
        </p:txBody>
      </p:sp>
      <p:sp>
        <p:nvSpPr>
          <p:cNvPr id="4" name="Text Placeholder 3">
            <a:extLst>
              <a:ext uri="{FF2B5EF4-FFF2-40B4-BE49-F238E27FC236}">
                <a16:creationId xmlns:a16="http://schemas.microsoft.com/office/drawing/2014/main" id="{AB55776A-6F0C-4F9C-AA6F-D652D22BED0D}"/>
              </a:ext>
            </a:extLst>
          </p:cNvPr>
          <p:cNvSpPr>
            <a:spLocks noGrp="1"/>
          </p:cNvSpPr>
          <p:nvPr>
            <p:ph type="body" sz="quarter" idx="3"/>
          </p:nvPr>
        </p:nvSpPr>
        <p:spPr/>
        <p:txBody>
          <a:bodyPr/>
          <a:lstStyle/>
          <a:p>
            <a:r>
              <a:rPr lang="en-US" b="1" dirty="0"/>
              <a:t>Love is Asking</a:t>
            </a:r>
          </a:p>
        </p:txBody>
      </p:sp>
      <p:sp>
        <p:nvSpPr>
          <p:cNvPr id="8" name="Text Placeholder 7">
            <a:extLst>
              <a:ext uri="{FF2B5EF4-FFF2-40B4-BE49-F238E27FC236}">
                <a16:creationId xmlns:a16="http://schemas.microsoft.com/office/drawing/2014/main" id="{67A75E1B-1052-460E-A043-A1619A70C882}"/>
              </a:ext>
            </a:extLst>
          </p:cNvPr>
          <p:cNvSpPr>
            <a:spLocks noGrp="1"/>
          </p:cNvSpPr>
          <p:nvPr>
            <p:ph type="body" sz="half" idx="16"/>
          </p:nvPr>
        </p:nvSpPr>
        <p:spPr/>
        <p:txBody>
          <a:bodyPr/>
          <a:lstStyle/>
          <a:p>
            <a:r>
              <a:rPr lang="en-US" dirty="0"/>
              <a:t> </a:t>
            </a:r>
            <a:r>
              <a:rPr lang="en-US" b="1" dirty="0"/>
              <a:t>Acknowledge each other’s support</a:t>
            </a:r>
          </a:p>
          <a:p>
            <a:r>
              <a:rPr lang="en-US" b="1" dirty="0">
                <a:solidFill>
                  <a:srgbClr val="000000"/>
                </a:solidFill>
                <a:latin typeface="Helvetica" panose="020B0604020202020204" pitchFamily="34" charset="0"/>
              </a:rPr>
              <a:t>Ask what acts of service are most meaningful to them</a:t>
            </a:r>
            <a:r>
              <a:rPr lang="en-US" dirty="0">
                <a:solidFill>
                  <a:srgbClr val="000000"/>
                </a:solidFill>
                <a:latin typeface="Helvetica" panose="020B0604020202020204" pitchFamily="34" charset="0"/>
              </a:rPr>
              <a:t>.</a:t>
            </a:r>
          </a:p>
          <a:p>
            <a:r>
              <a:rPr lang="en-US" b="1" dirty="0"/>
              <a:t>Encourage them to ask when they want something.</a:t>
            </a:r>
          </a:p>
          <a:p>
            <a:r>
              <a:rPr lang="en-US" b="1" dirty="0"/>
              <a:t>Communicate often and consistently.</a:t>
            </a:r>
          </a:p>
        </p:txBody>
      </p:sp>
      <p:sp>
        <p:nvSpPr>
          <p:cNvPr id="6" name="Text Placeholder 5">
            <a:extLst>
              <a:ext uri="{FF2B5EF4-FFF2-40B4-BE49-F238E27FC236}">
                <a16:creationId xmlns:a16="http://schemas.microsoft.com/office/drawing/2014/main" id="{EF852FA7-48DA-448D-9F15-998A92B5A7CC}"/>
              </a:ext>
            </a:extLst>
          </p:cNvPr>
          <p:cNvSpPr>
            <a:spLocks noGrp="1"/>
          </p:cNvSpPr>
          <p:nvPr>
            <p:ph type="body" sz="quarter" idx="13"/>
          </p:nvPr>
        </p:nvSpPr>
        <p:spPr/>
        <p:txBody>
          <a:bodyPr/>
          <a:lstStyle/>
          <a:p>
            <a:r>
              <a:rPr lang="en-US" b="1" dirty="0"/>
              <a:t>Love is action</a:t>
            </a:r>
          </a:p>
        </p:txBody>
      </p:sp>
      <p:sp>
        <p:nvSpPr>
          <p:cNvPr id="9" name="Text Placeholder 8">
            <a:extLst>
              <a:ext uri="{FF2B5EF4-FFF2-40B4-BE49-F238E27FC236}">
                <a16:creationId xmlns:a16="http://schemas.microsoft.com/office/drawing/2014/main" id="{ED9762FF-E879-4061-A87E-79152F55FA4D}"/>
              </a:ext>
            </a:extLst>
          </p:cNvPr>
          <p:cNvSpPr>
            <a:spLocks noGrp="1"/>
          </p:cNvSpPr>
          <p:nvPr>
            <p:ph type="body" sz="half" idx="17"/>
          </p:nvPr>
        </p:nvSpPr>
        <p:spPr/>
        <p:txBody>
          <a:bodyPr>
            <a:normAutofit/>
          </a:bodyPr>
          <a:lstStyle/>
          <a:p>
            <a:r>
              <a:rPr lang="en-US" sz="1600" b="1" dirty="0"/>
              <a:t>Acts of service.</a:t>
            </a:r>
          </a:p>
          <a:p>
            <a:r>
              <a:rPr lang="en-US" sz="1600" b="1" dirty="0"/>
              <a:t>Offer an encouraging word.</a:t>
            </a:r>
          </a:p>
          <a:p>
            <a:r>
              <a:rPr lang="en-US" sz="1600" b="1" dirty="0"/>
              <a:t>Physical touch</a:t>
            </a:r>
          </a:p>
          <a:p>
            <a:r>
              <a:rPr lang="en-US" sz="1600" b="1" dirty="0"/>
              <a:t>Purchase a love gift.</a:t>
            </a:r>
          </a:p>
          <a:p>
            <a:r>
              <a:rPr lang="en-US" sz="1600" b="1" dirty="0"/>
              <a:t>Spend quality time.</a:t>
            </a:r>
          </a:p>
        </p:txBody>
      </p:sp>
    </p:spTree>
    <p:extLst>
      <p:ext uri="{BB962C8B-B14F-4D97-AF65-F5344CB8AC3E}">
        <p14:creationId xmlns:p14="http://schemas.microsoft.com/office/powerpoint/2010/main" val="108242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3291B8-FAC5-4E88-B6AF-A8D8864C0E48}"/>
              </a:ext>
            </a:extLst>
          </p:cNvPr>
          <p:cNvSpPr>
            <a:spLocks noGrp="1"/>
          </p:cNvSpPr>
          <p:nvPr>
            <p:ph type="title"/>
          </p:nvPr>
        </p:nvSpPr>
        <p:spPr/>
        <p:txBody>
          <a:bodyPr/>
          <a:lstStyle/>
          <a:p>
            <a:r>
              <a:rPr lang="en-US" b="1" u="sng" dirty="0"/>
              <a:t>Let’s go to the altar to pray! </a:t>
            </a:r>
          </a:p>
        </p:txBody>
      </p:sp>
      <p:pic>
        <p:nvPicPr>
          <p:cNvPr id="11" name="Content Placeholder 10">
            <a:extLst>
              <a:ext uri="{FF2B5EF4-FFF2-40B4-BE49-F238E27FC236}">
                <a16:creationId xmlns:a16="http://schemas.microsoft.com/office/drawing/2014/main" id="{57B6AACD-F177-490A-9CA6-969EB3BBE38B}"/>
              </a:ext>
            </a:extLst>
          </p:cNvPr>
          <p:cNvPicPr>
            <a:picLocks noGrp="1" noChangeAspect="1"/>
          </p:cNvPicPr>
          <p:nvPr>
            <p:ph sz="quarter" idx="13"/>
          </p:nvPr>
        </p:nvPicPr>
        <p:blipFill>
          <a:blip r:embed="rId2"/>
          <a:stretch>
            <a:fillRect/>
          </a:stretch>
        </p:blipFill>
        <p:spPr>
          <a:xfrm>
            <a:off x="4387219" y="2366963"/>
            <a:ext cx="3417562" cy="3424237"/>
          </a:xfrm>
          <a:prstGeom prst="rect">
            <a:avLst/>
          </a:prstGeom>
        </p:spPr>
      </p:pic>
      <p:pic>
        <p:nvPicPr>
          <p:cNvPr id="1026" name="Picture 2" descr="Killing of Tyre Nichols - Wikipedia">
            <a:extLst>
              <a:ext uri="{FF2B5EF4-FFF2-40B4-BE49-F238E27FC236}">
                <a16:creationId xmlns:a16="http://schemas.microsoft.com/office/drawing/2014/main" id="{9CAE4E21-FD67-4192-A4C6-4DA302FC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366963"/>
            <a:ext cx="3172574" cy="34242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25BC249-A4E8-483D-88E0-D0632FDAE211}"/>
              </a:ext>
            </a:extLst>
          </p:cNvPr>
          <p:cNvPicPr>
            <a:picLocks noChangeAspect="1"/>
          </p:cNvPicPr>
          <p:nvPr/>
        </p:nvPicPr>
        <p:blipFill>
          <a:blip r:embed="rId4"/>
          <a:stretch>
            <a:fillRect/>
          </a:stretch>
        </p:blipFill>
        <p:spPr>
          <a:xfrm>
            <a:off x="294968" y="2366963"/>
            <a:ext cx="5502828" cy="3424238"/>
          </a:xfrm>
          <a:prstGeom prst="rect">
            <a:avLst/>
          </a:prstGeom>
        </p:spPr>
      </p:pic>
      <p:sp>
        <p:nvSpPr>
          <p:cNvPr id="13" name="TextBox 12">
            <a:extLst>
              <a:ext uri="{FF2B5EF4-FFF2-40B4-BE49-F238E27FC236}">
                <a16:creationId xmlns:a16="http://schemas.microsoft.com/office/drawing/2014/main" id="{E4132AB5-44FB-47A5-BABF-6D1A2EFB62D6}"/>
              </a:ext>
            </a:extLst>
          </p:cNvPr>
          <p:cNvSpPr txBox="1"/>
          <p:nvPr/>
        </p:nvSpPr>
        <p:spPr>
          <a:xfrm>
            <a:off x="575187" y="5943470"/>
            <a:ext cx="4496167" cy="369332"/>
          </a:xfrm>
          <a:prstGeom prst="rect">
            <a:avLst/>
          </a:prstGeom>
          <a:noFill/>
        </p:spPr>
        <p:txBody>
          <a:bodyPr wrap="none" rtlCol="0">
            <a:spAutoFit/>
          </a:bodyPr>
          <a:lstStyle/>
          <a:p>
            <a:r>
              <a:rPr lang="en-US" b="1" dirty="0"/>
              <a:t>Tyre Nichols and </a:t>
            </a:r>
            <a:r>
              <a:rPr lang="en-US" b="1" dirty="0" err="1"/>
              <a:t>RowVaughn</a:t>
            </a:r>
            <a:r>
              <a:rPr lang="en-US" b="1" dirty="0"/>
              <a:t> Wells, mother  </a:t>
            </a:r>
          </a:p>
        </p:txBody>
      </p:sp>
    </p:spTree>
    <p:extLst>
      <p:ext uri="{BB962C8B-B14F-4D97-AF65-F5344CB8AC3E}">
        <p14:creationId xmlns:p14="http://schemas.microsoft.com/office/powerpoint/2010/main" val="255946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8C49-9AD1-4117-9936-F304B94EDB91}"/>
              </a:ext>
            </a:extLst>
          </p:cNvPr>
          <p:cNvSpPr>
            <a:spLocks noGrp="1"/>
          </p:cNvSpPr>
          <p:nvPr>
            <p:ph type="title"/>
          </p:nvPr>
        </p:nvSpPr>
        <p:spPr/>
        <p:txBody>
          <a:bodyPr/>
          <a:lstStyle/>
          <a:p>
            <a:endParaRPr lang="en-US"/>
          </a:p>
        </p:txBody>
      </p:sp>
      <p:pic>
        <p:nvPicPr>
          <p:cNvPr id="9218" name="Picture 2" descr="https://media.istockphoto.com/photos/open-church-doors-with-cross-picture-id185090423?k=6&amp;m=185090423&amp;s=612x612&amp;w=0&amp;h=tSxPvln7ZuQQw5qvEzc5hQ5j4OycUtF1ouFh7Yzrc0o=">
            <a:extLst>
              <a:ext uri="{FF2B5EF4-FFF2-40B4-BE49-F238E27FC236}">
                <a16:creationId xmlns:a16="http://schemas.microsoft.com/office/drawing/2014/main" id="{3713C73C-102E-408A-93F0-E9E36D7241A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83018" y="368710"/>
            <a:ext cx="8046781" cy="5287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5BEB16-EDC9-4292-B295-D3A700BA24CB}"/>
              </a:ext>
            </a:extLst>
          </p:cNvPr>
          <p:cNvSpPr txBox="1"/>
          <p:nvPr/>
        </p:nvSpPr>
        <p:spPr>
          <a:xfrm>
            <a:off x="3480619" y="5810864"/>
            <a:ext cx="4350775" cy="369332"/>
          </a:xfrm>
          <a:prstGeom prst="rect">
            <a:avLst/>
          </a:prstGeom>
          <a:noFill/>
        </p:spPr>
        <p:txBody>
          <a:bodyPr wrap="square" rtlCol="0">
            <a:spAutoFit/>
          </a:bodyPr>
          <a:lstStyle/>
          <a:p>
            <a:pPr algn="ctr"/>
            <a:r>
              <a:rPr lang="en-US" b="1" dirty="0">
                <a:solidFill>
                  <a:srgbClr val="FF0000"/>
                </a:solidFill>
              </a:rPr>
              <a:t>Reid Temple Care</a:t>
            </a:r>
          </a:p>
        </p:txBody>
      </p:sp>
    </p:spTree>
    <p:extLst>
      <p:ext uri="{BB962C8B-B14F-4D97-AF65-F5344CB8AC3E}">
        <p14:creationId xmlns:p14="http://schemas.microsoft.com/office/powerpoint/2010/main" val="261851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pciprdprodfmssa.blob.core.windows.net/fms/1c42292f-c552-44c2-afd7-d83021ea5632/giving_header.png">
            <a:extLst>
              <a:ext uri="{FF2B5EF4-FFF2-40B4-BE49-F238E27FC236}">
                <a16:creationId xmlns:a16="http://schemas.microsoft.com/office/drawing/2014/main" id="{7E6A6EFE-6EEA-4FF6-8388-C7A52FD76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752475"/>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5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2E85-4AE3-4367-826C-42BFA7B9E541}"/>
              </a:ext>
            </a:extLst>
          </p:cNvPr>
          <p:cNvSpPr>
            <a:spLocks noGrp="1"/>
          </p:cNvSpPr>
          <p:nvPr>
            <p:ph type="title"/>
          </p:nvPr>
        </p:nvSpPr>
        <p:spPr/>
        <p:txBody>
          <a:bodyPr/>
          <a:lstStyle/>
          <a:p>
            <a:r>
              <a:rPr lang="en-US" dirty="0"/>
              <a:t>Reid Temple’s Mission and values</a:t>
            </a:r>
          </a:p>
        </p:txBody>
      </p:sp>
      <p:sp>
        <p:nvSpPr>
          <p:cNvPr id="3" name="Content Placeholder 2">
            <a:extLst>
              <a:ext uri="{FF2B5EF4-FFF2-40B4-BE49-F238E27FC236}">
                <a16:creationId xmlns:a16="http://schemas.microsoft.com/office/drawing/2014/main" id="{F76EDC0B-3553-446D-ABAB-2A1FC32C707F}"/>
              </a:ext>
            </a:extLst>
          </p:cNvPr>
          <p:cNvSpPr>
            <a:spLocks noGrp="1"/>
          </p:cNvSpPr>
          <p:nvPr>
            <p:ph sz="quarter" idx="13"/>
          </p:nvPr>
        </p:nvSpPr>
        <p:spPr>
          <a:xfrm>
            <a:off x="913774" y="1976284"/>
            <a:ext cx="6371929" cy="4461387"/>
          </a:xfrm>
        </p:spPr>
        <p:txBody>
          <a:bodyPr>
            <a:normAutofit lnSpcReduction="10000"/>
          </a:bodyPr>
          <a:lstStyle/>
          <a:p>
            <a:pPr marL="0" indent="0" algn="ctr">
              <a:buNone/>
            </a:pPr>
            <a:r>
              <a:rPr lang="en-US" b="1" dirty="0"/>
              <a:t>Our Mission:</a:t>
            </a:r>
          </a:p>
          <a:p>
            <a:pPr marL="0" indent="0" algn="ctr">
              <a:buNone/>
            </a:pPr>
            <a:r>
              <a:rPr lang="en-US" dirty="0"/>
              <a:t>The mission of Reid Temple AME Church is to increase and grow our ministry for the spiritual, social, and physical development of all people.</a:t>
            </a:r>
          </a:p>
          <a:p>
            <a:pPr marL="0" indent="0" algn="ctr">
              <a:buNone/>
            </a:pPr>
            <a:r>
              <a:rPr lang="en-US" b="1" dirty="0"/>
              <a:t>Our Core Values:</a:t>
            </a:r>
          </a:p>
          <a:p>
            <a:pPr marL="0" indent="0" algn="ctr">
              <a:buNone/>
            </a:pPr>
            <a:r>
              <a:rPr lang="en-US" dirty="0"/>
              <a:t>Faith in God</a:t>
            </a:r>
          </a:p>
          <a:p>
            <a:pPr marL="0" indent="0" algn="ctr">
              <a:buNone/>
            </a:pPr>
            <a:r>
              <a:rPr lang="en-US" dirty="0"/>
              <a:t>Integrity, Trust, and Ethical Behavior</a:t>
            </a:r>
          </a:p>
          <a:p>
            <a:pPr marL="0" indent="0" algn="ctr">
              <a:buNone/>
            </a:pPr>
            <a:r>
              <a:rPr lang="en-US" dirty="0"/>
              <a:t>Empowering People</a:t>
            </a:r>
          </a:p>
          <a:p>
            <a:pPr marL="0" indent="0" algn="ctr">
              <a:buNone/>
            </a:pPr>
            <a:r>
              <a:rPr lang="en-US" dirty="0"/>
              <a:t>Excellence and Innovation</a:t>
            </a:r>
          </a:p>
          <a:p>
            <a:pPr marL="0" indent="0" algn="ctr">
              <a:buNone/>
            </a:pPr>
            <a:r>
              <a:rPr lang="en-US" dirty="0"/>
              <a:t>Christ-centered Leadership</a:t>
            </a:r>
          </a:p>
          <a:p>
            <a:pPr marL="0" indent="0">
              <a:buNone/>
            </a:pPr>
            <a:endParaRPr lang="en-US" dirty="0"/>
          </a:p>
        </p:txBody>
      </p:sp>
      <p:pic>
        <p:nvPicPr>
          <p:cNvPr id="10242" name="Picture 2" descr="606e0ff03dba99f006c82a31_img_0296">
            <a:extLst>
              <a:ext uri="{FF2B5EF4-FFF2-40B4-BE49-F238E27FC236}">
                <a16:creationId xmlns:a16="http://schemas.microsoft.com/office/drawing/2014/main" id="{BA102F03-8506-4F90-BB05-B61D9E1E3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639" y="2330245"/>
            <a:ext cx="3215148" cy="440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9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Greater Love: Experiencing the Heart of Jesus Through the Gospel of John  -     Edited By: James L. Snyder&#10;    By: A.W. Tozer&#10;">
            <a:extLst>
              <a:ext uri="{FF2B5EF4-FFF2-40B4-BE49-F238E27FC236}">
                <a16:creationId xmlns:a16="http://schemas.microsoft.com/office/drawing/2014/main" id="{8CAE0C21-969D-436B-831F-8FE8ECD8D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94" y="658723"/>
            <a:ext cx="3427155" cy="5334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vine Disruption: Holding on to Faith When Life Breaks Your Heart  -     By: Dr. Tony Evans, Chrystal Evans Hurst, Priscilla Shirer, Anthony Evans &amp; Jonathan Evans&#10;">
            <a:extLst>
              <a:ext uri="{FF2B5EF4-FFF2-40B4-BE49-F238E27FC236}">
                <a16:creationId xmlns:a16="http://schemas.microsoft.com/office/drawing/2014/main" id="{F21812EE-147B-4FAE-B8C3-C1DD068FA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32" y="657708"/>
            <a:ext cx="3741174" cy="533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4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5275-BB2A-471F-B23D-04E548EA5400}"/>
              </a:ext>
            </a:extLst>
          </p:cNvPr>
          <p:cNvSpPr>
            <a:spLocks noGrp="1"/>
          </p:cNvSpPr>
          <p:nvPr>
            <p:ph type="ctrTitle"/>
          </p:nvPr>
        </p:nvSpPr>
        <p:spPr/>
        <p:txBody>
          <a:bodyPr/>
          <a:lstStyle/>
          <a:p>
            <a:r>
              <a:rPr lang="en-US" dirty="0"/>
              <a:t>Going Higher in God:</a:t>
            </a:r>
            <a:br>
              <a:rPr lang="en-US" dirty="0"/>
            </a:br>
            <a:r>
              <a:rPr lang="en-US" dirty="0"/>
              <a:t>Love is action!</a:t>
            </a:r>
          </a:p>
        </p:txBody>
      </p:sp>
      <p:sp>
        <p:nvSpPr>
          <p:cNvPr id="3" name="Subtitle 2">
            <a:extLst>
              <a:ext uri="{FF2B5EF4-FFF2-40B4-BE49-F238E27FC236}">
                <a16:creationId xmlns:a16="http://schemas.microsoft.com/office/drawing/2014/main" id="{666B081D-2270-4A8E-A559-8763601E515B}"/>
              </a:ext>
            </a:extLst>
          </p:cNvPr>
          <p:cNvSpPr>
            <a:spLocks noGrp="1"/>
          </p:cNvSpPr>
          <p:nvPr>
            <p:ph type="subTitle" idx="1"/>
          </p:nvPr>
        </p:nvSpPr>
        <p:spPr/>
        <p:txBody>
          <a:bodyPr/>
          <a:lstStyle/>
          <a:p>
            <a:r>
              <a:rPr lang="en-US" dirty="0"/>
              <a:t>Dr. mark E. Whitlock, Jr. </a:t>
            </a:r>
          </a:p>
          <a:p>
            <a:r>
              <a:rPr lang="en-US" dirty="0"/>
              <a:t>Pastor </a:t>
            </a:r>
          </a:p>
        </p:txBody>
      </p:sp>
    </p:spTree>
    <p:extLst>
      <p:ext uri="{BB962C8B-B14F-4D97-AF65-F5344CB8AC3E}">
        <p14:creationId xmlns:p14="http://schemas.microsoft.com/office/powerpoint/2010/main" val="37634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844-1BA2-4309-B95E-63799B7BB71C}"/>
              </a:ext>
            </a:extLst>
          </p:cNvPr>
          <p:cNvSpPr>
            <a:spLocks noGrp="1"/>
          </p:cNvSpPr>
          <p:nvPr>
            <p:ph type="title"/>
          </p:nvPr>
        </p:nvSpPr>
        <p:spPr>
          <a:xfrm>
            <a:off x="773665" y="323550"/>
            <a:ext cx="10364451" cy="1596177"/>
          </a:xfrm>
        </p:spPr>
        <p:txBody>
          <a:bodyPr/>
          <a:lstStyle/>
          <a:p>
            <a:pPr algn="ctr"/>
            <a:r>
              <a:rPr lang="en-US" b="1" dirty="0"/>
              <a:t>Course objectives: </a:t>
            </a:r>
            <a:br>
              <a:rPr lang="en-US" b="1" dirty="0"/>
            </a:br>
            <a:r>
              <a:rPr lang="en-US" b="1" dirty="0"/>
              <a:t>How to go higher is Love: Love is action! </a:t>
            </a:r>
          </a:p>
        </p:txBody>
      </p:sp>
      <p:sp>
        <p:nvSpPr>
          <p:cNvPr id="3" name="Content Placeholder 2">
            <a:extLst>
              <a:ext uri="{FF2B5EF4-FFF2-40B4-BE49-F238E27FC236}">
                <a16:creationId xmlns:a16="http://schemas.microsoft.com/office/drawing/2014/main" id="{8F37F02F-0A85-454C-B161-7330B67C3027}"/>
              </a:ext>
            </a:extLst>
          </p:cNvPr>
          <p:cNvSpPr>
            <a:spLocks noGrp="1"/>
          </p:cNvSpPr>
          <p:nvPr>
            <p:ph sz="quarter" idx="13"/>
          </p:nvPr>
        </p:nvSpPr>
        <p:spPr>
          <a:xfrm>
            <a:off x="346588" y="2214694"/>
            <a:ext cx="6673644" cy="4024789"/>
          </a:xfrm>
        </p:spPr>
        <p:txBody>
          <a:bodyPr>
            <a:normAutofit/>
          </a:bodyPr>
          <a:lstStyle/>
          <a:p>
            <a:pPr marL="514350" indent="-514350">
              <a:buAutoNum type="romanUcPeriod"/>
            </a:pPr>
            <a:r>
              <a:rPr lang="en-US" b="1" dirty="0"/>
              <a:t>Opening Prayer </a:t>
            </a:r>
          </a:p>
          <a:p>
            <a:pPr marL="514350" indent="-514350">
              <a:buAutoNum type="romanUcPeriod"/>
            </a:pPr>
            <a:r>
              <a:rPr lang="en-US" b="1" dirty="0"/>
              <a:t>The Word….</a:t>
            </a:r>
          </a:p>
          <a:p>
            <a:pPr marL="514350" indent="-514350">
              <a:buAutoNum type="romanUcPeriod"/>
            </a:pPr>
            <a:r>
              <a:rPr lang="en-US" b="1" dirty="0"/>
              <a:t>Love is an action</a:t>
            </a:r>
          </a:p>
          <a:p>
            <a:pPr marL="514350" indent="-514350">
              <a:buAutoNum type="romanUcPeriod"/>
            </a:pPr>
            <a:r>
              <a:rPr lang="en-US" b="1" dirty="0"/>
              <a:t>Love is not a feeling…</a:t>
            </a:r>
          </a:p>
          <a:p>
            <a:pPr marL="514350" indent="-514350">
              <a:buAutoNum type="romanUcPeriod"/>
            </a:pPr>
            <a:r>
              <a:rPr lang="en-US" b="1" dirty="0"/>
              <a:t>How to love….</a:t>
            </a:r>
          </a:p>
          <a:p>
            <a:pPr marL="514350" indent="-514350">
              <a:buAutoNum type="romanUcPeriod"/>
            </a:pPr>
            <a:r>
              <a:rPr lang="en-US" b="1" dirty="0"/>
              <a:t>Let’s Pray at the Altar together…. </a:t>
            </a:r>
          </a:p>
          <a:p>
            <a:pPr marL="514350" indent="-514350">
              <a:buAutoNum type="romanUcPeriod"/>
            </a:pPr>
            <a:r>
              <a:rPr lang="en-US" b="1" dirty="0"/>
              <a:t>Thank you….</a:t>
            </a:r>
          </a:p>
          <a:p>
            <a:pPr marL="0" indent="0">
              <a:buNone/>
            </a:pPr>
            <a:endParaRPr lang="en-US" dirty="0"/>
          </a:p>
        </p:txBody>
      </p:sp>
      <p:pic>
        <p:nvPicPr>
          <p:cNvPr id="5" name="Picture 2" descr="Bible Study Clipart for Your Church Publication Needs | ChurchArt Online">
            <a:extLst>
              <a:ext uri="{FF2B5EF4-FFF2-40B4-BE49-F238E27FC236}">
                <a16:creationId xmlns:a16="http://schemas.microsoft.com/office/drawing/2014/main" id="{A6011D2B-B41F-40EB-B843-E530D17C7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310" y="2229442"/>
            <a:ext cx="4567708" cy="386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1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4D1C-F0F2-4FD9-BAF0-EF34AA5B314B}"/>
              </a:ext>
            </a:extLst>
          </p:cNvPr>
          <p:cNvSpPr>
            <a:spLocks noGrp="1"/>
          </p:cNvSpPr>
          <p:nvPr>
            <p:ph type="title"/>
          </p:nvPr>
        </p:nvSpPr>
        <p:spPr>
          <a:xfrm>
            <a:off x="847407" y="176067"/>
            <a:ext cx="10364451" cy="1143915"/>
          </a:xfrm>
        </p:spPr>
        <p:txBody>
          <a:bodyPr/>
          <a:lstStyle/>
          <a:p>
            <a:r>
              <a:rPr lang="en-US" dirty="0"/>
              <a:t>Love is The Word of God! </a:t>
            </a:r>
          </a:p>
        </p:txBody>
      </p:sp>
      <p:sp>
        <p:nvSpPr>
          <p:cNvPr id="3" name="Content Placeholder 2">
            <a:extLst>
              <a:ext uri="{FF2B5EF4-FFF2-40B4-BE49-F238E27FC236}">
                <a16:creationId xmlns:a16="http://schemas.microsoft.com/office/drawing/2014/main" id="{98DEF227-48DF-4F83-8691-DB4EF9E6FED6}"/>
              </a:ext>
            </a:extLst>
          </p:cNvPr>
          <p:cNvSpPr>
            <a:spLocks noGrp="1"/>
          </p:cNvSpPr>
          <p:nvPr>
            <p:ph sz="quarter" idx="13"/>
          </p:nvPr>
        </p:nvSpPr>
        <p:spPr>
          <a:xfrm>
            <a:off x="287596" y="1319981"/>
            <a:ext cx="7160340" cy="5287295"/>
          </a:xfrm>
        </p:spPr>
        <p:txBody>
          <a:bodyPr>
            <a:normAutofit/>
          </a:bodyPr>
          <a:lstStyle/>
          <a:p>
            <a:pPr marL="0" indent="0">
              <a:buNone/>
            </a:pPr>
            <a:r>
              <a:rPr lang="en-US" b="1" dirty="0">
                <a:solidFill>
                  <a:srgbClr val="FF0000"/>
                </a:solidFill>
              </a:rPr>
              <a:t>1 John 3:16 Hereby perceive we the love of God, because he laid down his life for us: and we ought to lay down our lives for the brethren. 17 But whoso hath this world's good, and </a:t>
            </a:r>
            <a:r>
              <a:rPr lang="en-US" b="1" dirty="0" err="1">
                <a:solidFill>
                  <a:srgbClr val="FF0000"/>
                </a:solidFill>
              </a:rPr>
              <a:t>seeth</a:t>
            </a:r>
            <a:r>
              <a:rPr lang="en-US" b="1" dirty="0">
                <a:solidFill>
                  <a:srgbClr val="FF0000"/>
                </a:solidFill>
              </a:rPr>
              <a:t> his brother have need, and </a:t>
            </a:r>
            <a:r>
              <a:rPr lang="en-US" b="1" dirty="0" err="1">
                <a:solidFill>
                  <a:srgbClr val="FF0000"/>
                </a:solidFill>
              </a:rPr>
              <a:t>shutteth</a:t>
            </a:r>
            <a:r>
              <a:rPr lang="en-US" b="1" dirty="0">
                <a:solidFill>
                  <a:srgbClr val="FF0000"/>
                </a:solidFill>
              </a:rPr>
              <a:t> up his bowels of compassion from him, how dwelleth the love of God in him? 18 My little children, let us not love in word, neither in tongue; but in deed and in truth.</a:t>
            </a:r>
          </a:p>
          <a:p>
            <a:pPr algn="ctr"/>
            <a:r>
              <a:rPr lang="en-US" b="1" dirty="0"/>
              <a:t>Eros love is romantic love. </a:t>
            </a:r>
          </a:p>
          <a:p>
            <a:pPr algn="ctr"/>
            <a:r>
              <a:rPr lang="en-US" b="1" dirty="0"/>
              <a:t>Storge love is family love. </a:t>
            </a:r>
          </a:p>
          <a:p>
            <a:pPr algn="ctr"/>
            <a:r>
              <a:rPr lang="en-US" b="1" dirty="0"/>
              <a:t>Philia love is friendship love. </a:t>
            </a:r>
          </a:p>
          <a:p>
            <a:pPr algn="ctr"/>
            <a:r>
              <a:rPr lang="en-US" b="1" dirty="0"/>
              <a:t>Agape love is unconditional love.</a:t>
            </a:r>
          </a:p>
        </p:txBody>
      </p:sp>
      <p:pic>
        <p:nvPicPr>
          <p:cNvPr id="2050" name="Picture 2" descr="Family Research Council - Happy Valentine's Day! Scripture tells us that  love is the highest attribute. C.S. Lewis looks at the four types of love  found in the Bible: https://bit.ly/2UNm7xH | Facebook">
            <a:extLst>
              <a:ext uri="{FF2B5EF4-FFF2-40B4-BE49-F238E27FC236}">
                <a16:creationId xmlns:a16="http://schemas.microsoft.com/office/drawing/2014/main" id="{06F6CF0F-8995-4705-AC8E-C79EC993F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290" y="2072147"/>
            <a:ext cx="4445717" cy="378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3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FD1E-B5D1-41DD-BDD1-E02483F5A9C2}"/>
              </a:ext>
            </a:extLst>
          </p:cNvPr>
          <p:cNvSpPr>
            <a:spLocks noGrp="1"/>
          </p:cNvSpPr>
          <p:nvPr>
            <p:ph type="title"/>
          </p:nvPr>
        </p:nvSpPr>
        <p:spPr>
          <a:xfrm>
            <a:off x="913775" y="618517"/>
            <a:ext cx="10364451" cy="834199"/>
          </a:xfrm>
        </p:spPr>
        <p:txBody>
          <a:bodyPr/>
          <a:lstStyle/>
          <a:p>
            <a:r>
              <a:rPr lang="en-US" dirty="0"/>
              <a:t>Love is action… </a:t>
            </a:r>
          </a:p>
        </p:txBody>
      </p:sp>
      <p:sp>
        <p:nvSpPr>
          <p:cNvPr id="3" name="Content Placeholder 2">
            <a:extLst>
              <a:ext uri="{FF2B5EF4-FFF2-40B4-BE49-F238E27FC236}">
                <a16:creationId xmlns:a16="http://schemas.microsoft.com/office/drawing/2014/main" id="{187C1184-F256-4C58-BECC-F33817B64AAC}"/>
              </a:ext>
            </a:extLst>
          </p:cNvPr>
          <p:cNvSpPr>
            <a:spLocks noGrp="1"/>
          </p:cNvSpPr>
          <p:nvPr>
            <p:ph sz="quarter" idx="13"/>
          </p:nvPr>
        </p:nvSpPr>
        <p:spPr>
          <a:xfrm>
            <a:off x="287594" y="1821426"/>
            <a:ext cx="6157451" cy="4748980"/>
          </a:xfrm>
        </p:spPr>
        <p:txBody>
          <a:bodyPr>
            <a:normAutofit/>
          </a:bodyPr>
          <a:lstStyle/>
          <a:p>
            <a:pPr marL="0" indent="0">
              <a:buNone/>
            </a:pPr>
            <a:r>
              <a:rPr lang="en-US" b="1" dirty="0">
                <a:solidFill>
                  <a:srgbClr val="FF0000"/>
                </a:solidFill>
              </a:rPr>
              <a:t>1 Corinthians 15:22 For as in Adam all die, even so in Christ shall all be made alive.</a:t>
            </a:r>
          </a:p>
          <a:p>
            <a:pPr marL="0" indent="0" algn="ctr">
              <a:buNone/>
            </a:pPr>
            <a:r>
              <a:rPr lang="en-US" b="1" dirty="0"/>
              <a:t>The first Adam gave into feelings.</a:t>
            </a:r>
          </a:p>
          <a:p>
            <a:pPr marL="0" indent="0" algn="ctr">
              <a:buNone/>
            </a:pPr>
            <a:r>
              <a:rPr lang="en-US" b="1" dirty="0"/>
              <a:t>The first Adam caused the fall of humanity….</a:t>
            </a:r>
          </a:p>
          <a:p>
            <a:pPr marL="0" indent="0" algn="ctr">
              <a:buNone/>
            </a:pPr>
            <a:r>
              <a:rPr lang="en-US" b="1" dirty="0">
                <a:solidFill>
                  <a:srgbClr val="FF0000"/>
                </a:solidFill>
              </a:rPr>
              <a:t>Romans 5:8 But God </a:t>
            </a:r>
            <a:r>
              <a:rPr lang="en-US" b="1" dirty="0" err="1">
                <a:solidFill>
                  <a:srgbClr val="FF0000"/>
                </a:solidFill>
              </a:rPr>
              <a:t>commendeth</a:t>
            </a:r>
            <a:r>
              <a:rPr lang="en-US" b="1" dirty="0">
                <a:solidFill>
                  <a:srgbClr val="FF0000"/>
                </a:solidFill>
              </a:rPr>
              <a:t> his love toward us, in that, while we were yet sinners, Christ died for us.</a:t>
            </a:r>
          </a:p>
          <a:p>
            <a:pPr marL="0" indent="0" algn="ctr">
              <a:buNone/>
            </a:pPr>
            <a:r>
              <a:rPr lang="en-US" b="1" dirty="0"/>
              <a:t>God “sent” his love!!!</a:t>
            </a:r>
          </a:p>
          <a:p>
            <a:pPr marL="0" indent="0" algn="ctr">
              <a:buNone/>
            </a:pPr>
            <a:r>
              <a:rPr lang="en-US" b="1" dirty="0"/>
              <a:t>The second Adam loves by deeds and death.</a:t>
            </a:r>
          </a:p>
          <a:p>
            <a:pPr marL="0" indent="0" algn="ctr">
              <a:buNone/>
            </a:pPr>
            <a:r>
              <a:rPr lang="en-US" b="1" dirty="0"/>
              <a:t>. </a:t>
            </a:r>
          </a:p>
        </p:txBody>
      </p:sp>
      <p:pic>
        <p:nvPicPr>
          <p:cNvPr id="2050" name="Picture 2" descr="The First Man vs. The Second Man - YouTube">
            <a:extLst>
              <a:ext uri="{FF2B5EF4-FFF2-40B4-BE49-F238E27FC236}">
                <a16:creationId xmlns:a16="http://schemas.microsoft.com/office/drawing/2014/main" id="{0E0E3104-FE73-482D-82B5-E173B5FF0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044" y="1946787"/>
            <a:ext cx="5746955" cy="456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8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7F61-7005-DCB1-3930-F6F70E351A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FE6C9B-5403-8FA6-2B08-D63C4B0D6349}"/>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37593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2956-F9B4-48EE-A21E-1BF9A101FCA0}"/>
              </a:ext>
            </a:extLst>
          </p:cNvPr>
          <p:cNvSpPr>
            <a:spLocks noGrp="1"/>
          </p:cNvSpPr>
          <p:nvPr>
            <p:ph type="title"/>
          </p:nvPr>
        </p:nvSpPr>
        <p:spPr>
          <a:xfrm>
            <a:off x="965395" y="295886"/>
            <a:ext cx="10364451" cy="848948"/>
          </a:xfrm>
        </p:spPr>
        <p:txBody>
          <a:bodyPr>
            <a:normAutofit/>
          </a:bodyPr>
          <a:lstStyle/>
          <a:p>
            <a:r>
              <a:rPr lang="en-US" dirty="0"/>
              <a:t>Love is not a feeling... </a:t>
            </a:r>
          </a:p>
        </p:txBody>
      </p:sp>
      <p:sp>
        <p:nvSpPr>
          <p:cNvPr id="3" name="Content Placeholder 2">
            <a:extLst>
              <a:ext uri="{FF2B5EF4-FFF2-40B4-BE49-F238E27FC236}">
                <a16:creationId xmlns:a16="http://schemas.microsoft.com/office/drawing/2014/main" id="{59488B10-3EB9-4D13-A570-DD54083F922E}"/>
              </a:ext>
            </a:extLst>
          </p:cNvPr>
          <p:cNvSpPr>
            <a:spLocks noGrp="1"/>
          </p:cNvSpPr>
          <p:nvPr>
            <p:ph sz="quarter" idx="13"/>
          </p:nvPr>
        </p:nvSpPr>
        <p:spPr>
          <a:xfrm>
            <a:off x="420330" y="1393724"/>
            <a:ext cx="7816644" cy="5184058"/>
          </a:xfrm>
        </p:spPr>
        <p:txBody>
          <a:bodyPr>
            <a:normAutofit fontScale="92500" lnSpcReduction="20000"/>
          </a:bodyPr>
          <a:lstStyle/>
          <a:p>
            <a:pPr marL="0" indent="0">
              <a:buNone/>
            </a:pPr>
            <a:r>
              <a:rPr lang="en-US" b="1" i="1" dirty="0">
                <a:solidFill>
                  <a:srgbClr val="FF0000"/>
                </a:solidFill>
              </a:rPr>
              <a:t>1 John 3:17 But whoso hath this world's good, and </a:t>
            </a:r>
            <a:r>
              <a:rPr lang="en-US" b="1" i="1" dirty="0" err="1">
                <a:solidFill>
                  <a:srgbClr val="FF0000"/>
                </a:solidFill>
              </a:rPr>
              <a:t>seeth</a:t>
            </a:r>
            <a:r>
              <a:rPr lang="en-US" b="1" i="1" dirty="0">
                <a:solidFill>
                  <a:srgbClr val="FF0000"/>
                </a:solidFill>
              </a:rPr>
              <a:t> his brother have need, and </a:t>
            </a:r>
            <a:r>
              <a:rPr lang="en-US" b="1" i="1" dirty="0" err="1">
                <a:solidFill>
                  <a:srgbClr val="FF0000"/>
                </a:solidFill>
              </a:rPr>
              <a:t>shutteth</a:t>
            </a:r>
            <a:r>
              <a:rPr lang="en-US" b="1" i="1" dirty="0">
                <a:solidFill>
                  <a:srgbClr val="FF0000"/>
                </a:solidFill>
              </a:rPr>
              <a:t> up his bowels of compassion from him, how dwelleth the love of God in him? 18 My little children, let us not love in word, neither in tongue; but in deed and in truth.</a:t>
            </a:r>
          </a:p>
          <a:p>
            <a:pPr marL="0" indent="0">
              <a:buNone/>
            </a:pPr>
            <a:r>
              <a:rPr lang="en-US" b="1" i="1" dirty="0"/>
              <a:t>“To begin by always thinking of love as an action rather than a feeling is one way in which anyone using the word in this manner automatically assumes accountability and responsibility. hooks</a:t>
            </a:r>
          </a:p>
          <a:p>
            <a:pPr marL="0" indent="0">
              <a:buNone/>
            </a:pPr>
            <a:r>
              <a:rPr lang="en-US" b="1" i="1" dirty="0"/>
              <a:t>“Love as 'the will to extend one's self for the purpose of nurturing one's own or another's spiritual growth.’ </a:t>
            </a:r>
          </a:p>
          <a:p>
            <a:pPr marL="0" indent="0" algn="ctr">
              <a:buNone/>
            </a:pPr>
            <a:r>
              <a:rPr lang="en-US" b="1" i="1" dirty="0">
                <a:solidFill>
                  <a:srgbClr val="FF0000"/>
                </a:solidFill>
              </a:rPr>
              <a:t>Love does. </a:t>
            </a:r>
          </a:p>
          <a:p>
            <a:pPr marL="0" indent="0" algn="ctr">
              <a:buNone/>
            </a:pPr>
            <a:r>
              <a:rPr lang="en-US" b="1" i="1" dirty="0">
                <a:solidFill>
                  <a:srgbClr val="FF0000"/>
                </a:solidFill>
              </a:rPr>
              <a:t>love gives.</a:t>
            </a:r>
          </a:p>
          <a:p>
            <a:pPr marL="0" indent="0" algn="ctr">
              <a:buNone/>
            </a:pPr>
            <a:r>
              <a:rPr lang="en-US" b="1" i="1" dirty="0">
                <a:solidFill>
                  <a:srgbClr val="FF0000"/>
                </a:solidFill>
              </a:rPr>
              <a:t>Love self-regulates</a:t>
            </a:r>
          </a:p>
          <a:p>
            <a:pPr marL="0" indent="0" algn="ctr">
              <a:buNone/>
            </a:pPr>
            <a:r>
              <a:rPr lang="en-US" b="1" i="1" dirty="0">
                <a:solidFill>
                  <a:srgbClr val="FF0000"/>
                </a:solidFill>
              </a:rPr>
              <a:t>Love serves</a:t>
            </a:r>
          </a:p>
          <a:p>
            <a:pPr marL="0" indent="0" algn="ctr">
              <a:buNone/>
            </a:pPr>
            <a:r>
              <a:rPr lang="en-US" b="1" i="1" dirty="0">
                <a:solidFill>
                  <a:srgbClr val="FF0000"/>
                </a:solidFill>
              </a:rPr>
              <a:t>Love creates</a:t>
            </a:r>
          </a:p>
        </p:txBody>
      </p:sp>
      <p:pic>
        <p:nvPicPr>
          <p:cNvPr id="4" name="Picture 3">
            <a:extLst>
              <a:ext uri="{FF2B5EF4-FFF2-40B4-BE49-F238E27FC236}">
                <a16:creationId xmlns:a16="http://schemas.microsoft.com/office/drawing/2014/main" id="{4398EFF7-BC82-4E24-9C78-0ED0D16C8C63}"/>
              </a:ext>
            </a:extLst>
          </p:cNvPr>
          <p:cNvPicPr>
            <a:picLocks noChangeAspect="1"/>
          </p:cNvPicPr>
          <p:nvPr/>
        </p:nvPicPr>
        <p:blipFill>
          <a:blip r:embed="rId2"/>
          <a:stretch>
            <a:fillRect/>
          </a:stretch>
        </p:blipFill>
        <p:spPr>
          <a:xfrm>
            <a:off x="8347587" y="1887793"/>
            <a:ext cx="3578274" cy="3768213"/>
          </a:xfrm>
          <a:prstGeom prst="rect">
            <a:avLst/>
          </a:prstGeom>
        </p:spPr>
      </p:pic>
    </p:spTree>
    <p:extLst>
      <p:ext uri="{BB962C8B-B14F-4D97-AF65-F5344CB8AC3E}">
        <p14:creationId xmlns:p14="http://schemas.microsoft.com/office/powerpoint/2010/main" val="76278877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7053</TotalTime>
  <Words>682</Words>
  <Application>Microsoft Office PowerPoint</Application>
  <PresentationFormat>Widescreen</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PowerPoint Presentation</vt:lpstr>
      <vt:lpstr>Reid Temple’s Mission and values</vt:lpstr>
      <vt:lpstr>PowerPoint Presentation</vt:lpstr>
      <vt:lpstr>Going Higher in God: Love is action!</vt:lpstr>
      <vt:lpstr>Course objectives:  How to go higher is Love: Love is action! </vt:lpstr>
      <vt:lpstr>Love is The Word of God! </vt:lpstr>
      <vt:lpstr>Love is action… </vt:lpstr>
      <vt:lpstr>PowerPoint Presentation</vt:lpstr>
      <vt:lpstr>Love is not a feeling... </vt:lpstr>
      <vt:lpstr>How to love?</vt:lpstr>
      <vt:lpstr>Let’s go to the altar to pray!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lastModifiedBy>Preston Jacob</cp:lastModifiedBy>
  <cp:revision>31</cp:revision>
  <dcterms:created xsi:type="dcterms:W3CDTF">2023-01-25T14:33:20Z</dcterms:created>
  <dcterms:modified xsi:type="dcterms:W3CDTF">2023-02-01T14:57:37Z</dcterms:modified>
</cp:coreProperties>
</file>