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1" r:id="rId2"/>
    <p:sldId id="270" r:id="rId3"/>
    <p:sldId id="276" r:id="rId4"/>
    <p:sldId id="302" r:id="rId5"/>
    <p:sldId id="289" r:id="rId6"/>
    <p:sldId id="256" r:id="rId7"/>
    <p:sldId id="267" r:id="rId8"/>
    <p:sldId id="307" r:id="rId9"/>
    <p:sldId id="291" r:id="rId10"/>
    <p:sldId id="303" r:id="rId11"/>
    <p:sldId id="304" r:id="rId12"/>
    <p:sldId id="305" r:id="rId13"/>
    <p:sldId id="295" r:id="rId14"/>
    <p:sldId id="268" r:id="rId15"/>
    <p:sldId id="272" r:id="rId16"/>
    <p:sldId id="29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D4E50-A9C5-43BF-9E02-282A03784B86}" v="23" dt="2023-06-14T01:09:23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q/questions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stamp-template-red-1656195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2368-BA01-4B3B-829B-6118D1B8A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Meditation on God’s word: Going higher in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E163F-2CFF-4D5E-9A2B-38F37B3129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Mark E. Whitlock, Jr. </a:t>
            </a:r>
          </a:p>
          <a:p>
            <a:r>
              <a:rPr lang="en-US" dirty="0"/>
              <a:t>Reid Temple AME church</a:t>
            </a:r>
          </a:p>
        </p:txBody>
      </p:sp>
    </p:spTree>
    <p:extLst>
      <p:ext uri="{BB962C8B-B14F-4D97-AF65-F5344CB8AC3E}">
        <p14:creationId xmlns:p14="http://schemas.microsoft.com/office/powerpoint/2010/main" val="110223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E244F-4EFB-D475-6DA9-15AA97052C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/>
              <a:t>When Joshua was told to meditate constantly on God’s law, his meditation was to make him “</a:t>
            </a:r>
            <a:r>
              <a:rPr lang="en-US" sz="1400" b="1"/>
              <a:t>careful to do everything written in it” </a:t>
            </a:r>
            <a:r>
              <a:rPr lang="en-US" sz="1400"/>
              <a:t>(Joshua 1:8).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/>
              <a:t>When Timothy is told to “</a:t>
            </a:r>
            <a:r>
              <a:rPr lang="en-US" sz="1400" b="1"/>
              <a:t>meditate on” </a:t>
            </a:r>
            <a:r>
              <a:rPr lang="en-US" sz="1400"/>
              <a:t>what Paul has written (1 Timothy 4:15, KJV)—the NASB has “be absorbed in.”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/>
              <a:t>Meditation in Philippians 4:8 means to </a:t>
            </a:r>
            <a:r>
              <a:rPr lang="en-US" sz="1400" b="1"/>
              <a:t>control their thoughts</a:t>
            </a:r>
            <a:r>
              <a:rPr lang="en-US" sz="1400"/>
              <a:t>: “Finally, brothers and sisters, whatever is true, whatever is noble, whatever is right, whatever is pure, whatever is lovely, whatever is admirable—if anything is excellent or praiseworthy—think about such things.”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F09D6-BFEF-8014-97F6-04E6471A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purpose of Christian meditation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A098A-BF27-398D-BBAF-9312EA51E233}"/>
              </a:ext>
            </a:extLst>
          </p:cNvPr>
          <p:cNvSpPr txBox="1"/>
          <p:nvPr/>
        </p:nvSpPr>
        <p:spPr>
          <a:xfrm>
            <a:off x="6096000" y="1295400"/>
            <a:ext cx="36677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purpose of meditation is to eliminate common dysfunctional emotional patterns, the feeling of emotional deprivation and fear of abandonment. </a:t>
            </a:r>
          </a:p>
          <a:p>
            <a:endParaRPr lang="en-US" dirty="0"/>
          </a:p>
          <a:p>
            <a:r>
              <a:rPr lang="en-US" dirty="0"/>
              <a:t>Monkey brains, wild mind, troubling thoughts</a:t>
            </a:r>
          </a:p>
          <a:p>
            <a:endParaRPr lang="en-US" dirty="0"/>
          </a:p>
          <a:p>
            <a:r>
              <a:rPr lang="en-US" dirty="0"/>
              <a:t>To stop spiritual bypassing. The tendency to use church to avoid unhealed psychological wounds and overwhelming troubling emotions. </a:t>
            </a:r>
          </a:p>
          <a:p>
            <a:endParaRPr lang="en-US" dirty="0"/>
          </a:p>
          <a:p>
            <a:r>
              <a:rPr lang="en-US" dirty="0"/>
              <a:t>To stop hiding from psychological issues in church, as well as sensing the hidden power of our emotional patterns and relational wounding. </a:t>
            </a:r>
          </a:p>
        </p:txBody>
      </p:sp>
    </p:spTree>
    <p:extLst>
      <p:ext uri="{BB962C8B-B14F-4D97-AF65-F5344CB8AC3E}">
        <p14:creationId xmlns:p14="http://schemas.microsoft.com/office/powerpoint/2010/main" val="340350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40EC0-FDD5-A92F-B48E-1A60BA57C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43" y="1261063"/>
            <a:ext cx="6299887" cy="422092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0E04-28E6-6831-FFBC-DF51DB632B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700"/>
              <a:t>1. Set a specific time and place each day to get alone and meditate on God’s Word.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700"/>
              <a:t>2. Start with the Lord’s prayer and ask God to help you with your meditation.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700"/>
              <a:t>3. Choose a scripture, research the meaning, memorize the text, and say it out loud during meditation.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700"/>
              <a:t>4. apply the passage to your life and ask God to help you.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D9347-0957-EA84-6829-28F0BC75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How to meditate on God’s word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2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1" name="Rectangle 1066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2" name="Picture 1068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7E702-EB00-FF27-ADA6-8D33CD271C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19300"/>
            <a:ext cx="4296401" cy="45624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300" dirty="0"/>
              <a:t>we can meditate on God’s Word by bringing to memory God’s truths.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FF0000"/>
                </a:solidFill>
              </a:rPr>
              <a:t>The bible says in Ps. 63:6 “On my bed I remember you; I think of you through the watches of the night”.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FF0000"/>
                </a:solidFill>
              </a:rPr>
              <a:t>The bibles says in Psalm 1:2, a blessed, fruitful, and righteous person delights in the Word of the Lord “and meditates on his law day and night.”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FF0000"/>
                </a:solidFill>
              </a:rPr>
              <a:t>The bible says in  Psalm 119:15, “I will study your commandments and reflect on your ways” (NLT). So biblical meditation involves deep reflection and study of God’s Word.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300" dirty="0"/>
              <a:t>We meditate on God’s Word by filling our minds by studying god’s word.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A9534-73EC-AB11-C143-C365DDE2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Let’s Meditate….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6D472-F02C-53A7-47F0-CE7595DC1395}"/>
              </a:ext>
            </a:extLst>
          </p:cNvPr>
          <p:cNvSpPr txBox="1"/>
          <p:nvPr/>
        </p:nvSpPr>
        <p:spPr>
          <a:xfrm>
            <a:off x="7591425" y="2286000"/>
            <a:ext cx="2838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to relax and rest. </a:t>
            </a:r>
          </a:p>
          <a:p>
            <a:pPr marL="342900" indent="-342900">
              <a:buAutoNum type="arabicPeriod"/>
            </a:pPr>
            <a:r>
              <a:rPr lang="en-US" dirty="0"/>
              <a:t>Raise your arms and then let your hands drop onto your thighs. </a:t>
            </a:r>
          </a:p>
          <a:p>
            <a:pPr marL="342900" indent="-342900">
              <a:buAutoNum type="arabicPeriod"/>
            </a:pPr>
            <a:r>
              <a:rPr lang="en-US" dirty="0"/>
              <a:t>Exhale a loud, big breath.</a:t>
            </a:r>
          </a:p>
          <a:p>
            <a:pPr marL="342900" indent="-342900">
              <a:buAutoNum type="arabicPeriod"/>
            </a:pPr>
            <a:r>
              <a:rPr lang="en-US" dirty="0"/>
              <a:t>Drop your awareness from thinking into what your </a:t>
            </a:r>
            <a:r>
              <a:rPr lang="en-US"/>
              <a:t>body feels.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5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6CCE3-4F01-4B6D-B740-6CCE4AE2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and answers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A36E13-39EE-429D-877C-FB797C2B96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2017" y="2366963"/>
            <a:ext cx="5207965" cy="34242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7877CF-BC12-4AE4-9A40-2CB27AED8480}"/>
              </a:ext>
            </a:extLst>
          </p:cNvPr>
          <p:cNvSpPr txBox="1"/>
          <p:nvPr/>
        </p:nvSpPr>
        <p:spPr>
          <a:xfrm>
            <a:off x="3492017" y="5791200"/>
            <a:ext cx="5207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icpedia.org/chalkboard/q/question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6513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00CB0FA-BF99-1C9B-14A4-EDF97EB14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059"/>
            <a:ext cx="12395198" cy="6972300"/>
          </a:xfrm>
          <a:prstGeom prst="rect">
            <a:avLst/>
          </a:prstGeom>
        </p:spPr>
      </p:pic>
      <p:pic>
        <p:nvPicPr>
          <p:cNvPr id="2" name="Picture 2" descr="https://media.istockphoto.com/photos/open-church-doors-with-cross-picture-id185090423?k=6&amp;m=185090423&amp;s=612x612&amp;w=0&amp;h=tSxPvln7ZuQQw5qvEzc5hQ5j4OycUtF1ouFh7Yzrc0o=">
            <a:extLst>
              <a:ext uri="{FF2B5EF4-FFF2-40B4-BE49-F238E27FC236}">
                <a16:creationId xmlns:a16="http://schemas.microsoft.com/office/drawing/2014/main" id="{A1BD4FFA-8EB1-EED9-4A1A-2F6AB305C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09" y="631443"/>
            <a:ext cx="8046781" cy="528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DCF2C4-1229-393A-0190-19F0DE839447}"/>
              </a:ext>
            </a:extLst>
          </p:cNvPr>
          <p:cNvSpPr txBox="1"/>
          <p:nvPr/>
        </p:nvSpPr>
        <p:spPr>
          <a:xfrm>
            <a:off x="5159815" y="5970658"/>
            <a:ext cx="5850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Doors of the church are open: “REID TEMPLE CARES”</a:t>
            </a:r>
          </a:p>
        </p:txBody>
      </p:sp>
    </p:spTree>
    <p:extLst>
      <p:ext uri="{BB962C8B-B14F-4D97-AF65-F5344CB8AC3E}">
        <p14:creationId xmlns:p14="http://schemas.microsoft.com/office/powerpoint/2010/main" val="375879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00CB0FA-BF99-1C9B-14A4-EDF97EB14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50"/>
            <a:ext cx="12395198" cy="6972300"/>
          </a:xfrm>
          <a:prstGeom prst="rect">
            <a:avLst/>
          </a:prstGeom>
        </p:spPr>
      </p:pic>
      <p:pic>
        <p:nvPicPr>
          <p:cNvPr id="2" name="Picture 6" descr="https://pciprdprodfmssa.blob.core.windows.net/fms/1c42292f-c552-44c2-afd7-d83021ea5632/giving_header.png">
            <a:extLst>
              <a:ext uri="{FF2B5EF4-FFF2-40B4-BE49-F238E27FC236}">
                <a16:creationId xmlns:a16="http://schemas.microsoft.com/office/drawing/2014/main" id="{CBD37675-37EF-CEBE-EB0A-FAD830862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942597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57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98AF87-0AC1-47E5-9528-D9AB8AF1E7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91265" y="2265184"/>
            <a:ext cx="9144000" cy="2447925"/>
          </a:xfrm>
        </p:spPr>
      </p:pic>
    </p:spTree>
    <p:extLst>
      <p:ext uri="{BB962C8B-B14F-4D97-AF65-F5344CB8AC3E}">
        <p14:creationId xmlns:p14="http://schemas.microsoft.com/office/powerpoint/2010/main" val="180059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0233979-4D80-A7F9-469B-D37F89C8F2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788DCE-480C-7C0C-8D8B-3E132068CBBD}"/>
              </a:ext>
            </a:extLst>
          </p:cNvPr>
          <p:cNvSpPr txBox="1"/>
          <p:nvPr/>
        </p:nvSpPr>
        <p:spPr>
          <a:xfrm>
            <a:off x="4068198" y="684211"/>
            <a:ext cx="660551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Faith in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Integrity, Trust and Ethical Behavior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Empowering people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Excellence and Innovation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Christ –centered Leadership</a:t>
            </a:r>
            <a:r>
              <a:rPr lang="en-US" sz="3200" dirty="0"/>
              <a:t>  </a:t>
            </a:r>
          </a:p>
          <a:p>
            <a:endParaRPr lang="en-US" dirty="0"/>
          </a:p>
        </p:txBody>
      </p:sp>
      <p:pic>
        <p:nvPicPr>
          <p:cNvPr id="3" name="Picture 2" descr="A group of people in a church&#10;&#10;Description automatically generated with medium confidence">
            <a:extLst>
              <a:ext uri="{FF2B5EF4-FFF2-40B4-BE49-F238E27FC236}">
                <a16:creationId xmlns:a16="http://schemas.microsoft.com/office/drawing/2014/main" id="{8443ABFE-5930-6058-F0A5-682ACC933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3" y="2926453"/>
            <a:ext cx="8179981" cy="3161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5D5D02-4BF3-6A34-0D0D-630BFFB168D6}"/>
              </a:ext>
            </a:extLst>
          </p:cNvPr>
          <p:cNvSpPr txBox="1"/>
          <p:nvPr/>
        </p:nvSpPr>
        <p:spPr>
          <a:xfrm>
            <a:off x="0" y="113485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val="389208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6EB0BEB-E9E7-23F5-4E3E-634A2B8BC2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4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008CDE-2CE5-D483-352F-3ACE7D53B77B}"/>
              </a:ext>
            </a:extLst>
          </p:cNvPr>
          <p:cNvSpPr txBox="1"/>
          <p:nvPr/>
        </p:nvSpPr>
        <p:spPr>
          <a:xfrm>
            <a:off x="35441" y="329058"/>
            <a:ext cx="12028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The Vision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DAB16-2120-BCC8-C198-EEB8218379AD}"/>
              </a:ext>
            </a:extLst>
          </p:cNvPr>
          <p:cNvSpPr txBox="1"/>
          <p:nvPr/>
        </p:nvSpPr>
        <p:spPr>
          <a:xfrm>
            <a:off x="507115" y="1486819"/>
            <a:ext cx="66989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Reid Temple AME Church is “Building the Beloved Community” by becoming a Bible Believing, Christ-centered, Family – Integrated, Multigenerational, Culturally aware church, spreading the gospel of Jesus Christ.  </a:t>
            </a:r>
          </a:p>
        </p:txBody>
      </p:sp>
      <p:pic>
        <p:nvPicPr>
          <p:cNvPr id="3" name="Picture 2" descr="A picture containing art&#10;&#10;Description automatically generated with medium confidence">
            <a:extLst>
              <a:ext uri="{FF2B5EF4-FFF2-40B4-BE49-F238E27FC236}">
                <a16:creationId xmlns:a16="http://schemas.microsoft.com/office/drawing/2014/main" id="{B34FE215-E002-412D-5DF5-7EEAEB47FC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9" t="212" r="6533" b="-212"/>
          <a:stretch/>
        </p:blipFill>
        <p:spPr>
          <a:xfrm>
            <a:off x="6942665" y="778933"/>
            <a:ext cx="4342925" cy="5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6EB0BEB-E9E7-23F5-4E3E-634A2B8BC2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person, screenshot, art&#10;&#10;Description automatically generated">
            <a:extLst>
              <a:ext uri="{FF2B5EF4-FFF2-40B4-BE49-F238E27FC236}">
                <a16:creationId xmlns:a16="http://schemas.microsoft.com/office/drawing/2014/main" id="{D51A660F-047B-D7C1-7036-335DCAF605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r="38533"/>
          <a:stretch/>
        </p:blipFill>
        <p:spPr>
          <a:xfrm>
            <a:off x="517364" y="541653"/>
            <a:ext cx="5577111" cy="5774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7766D2-2C7D-C53A-46C4-A86212504323}"/>
              </a:ext>
            </a:extLst>
          </p:cNvPr>
          <p:cNvSpPr txBox="1"/>
          <p:nvPr/>
        </p:nvSpPr>
        <p:spPr>
          <a:xfrm>
            <a:off x="5921593" y="1373427"/>
            <a:ext cx="5808180" cy="469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Membership Growth</a:t>
            </a:r>
          </a:p>
          <a:p>
            <a:pPr marL="5143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Debt Free for Thee </a:t>
            </a:r>
          </a:p>
          <a:p>
            <a:pPr marL="5143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Motivated and Skilled Staff &amp; Volunteers</a:t>
            </a:r>
          </a:p>
          <a:p>
            <a:pPr marL="5143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Commitment </a:t>
            </a:r>
          </a:p>
          <a:p>
            <a:pPr marL="5143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Demographic &amp; Market Penetration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8D3D8-5732-0D48-00CE-C1C2C6B3C7DF}"/>
              </a:ext>
            </a:extLst>
          </p:cNvPr>
          <p:cNvSpPr txBox="1"/>
          <p:nvPr/>
        </p:nvSpPr>
        <p:spPr>
          <a:xfrm>
            <a:off x="-35441" y="37083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haroni" panose="02010803020104030203" pitchFamily="2" charset="-79"/>
              </a:rPr>
              <a:t>Our Strategic Goals </a:t>
            </a:r>
          </a:p>
        </p:txBody>
      </p:sp>
    </p:spTree>
    <p:extLst>
      <p:ext uri="{BB962C8B-B14F-4D97-AF65-F5344CB8AC3E}">
        <p14:creationId xmlns:p14="http://schemas.microsoft.com/office/powerpoint/2010/main" val="313101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A7F54AC-20A8-D325-A592-16DF2B5E6F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49479E-9AA3-3615-D47E-9F1960F6396A}"/>
              </a:ext>
            </a:extLst>
          </p:cNvPr>
          <p:cNvSpPr txBox="1"/>
          <p:nvPr/>
        </p:nvSpPr>
        <p:spPr>
          <a:xfrm>
            <a:off x="2125211" y="278162"/>
            <a:ext cx="9138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haroni" panose="02010803020104030203" pitchFamily="2" charset="-79"/>
              </a:rPr>
              <a:t>Overall Goals for 2023 -2024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D00B0-CAEE-C016-6A05-B39D9B50458E}"/>
              </a:ext>
            </a:extLst>
          </p:cNvPr>
          <p:cNvSpPr txBox="1"/>
          <p:nvPr/>
        </p:nvSpPr>
        <p:spPr>
          <a:xfrm>
            <a:off x="431115" y="1501951"/>
            <a:ext cx="9005493" cy="330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Increase attendance to Bible Study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Increase baptisms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Increase the number of tithers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Increase the number of Disciples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Increase the number of servant leaders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Increase member and community engagement</a:t>
            </a:r>
          </a:p>
        </p:txBody>
      </p:sp>
      <p:pic>
        <p:nvPicPr>
          <p:cNvPr id="4" name="Picture 3" descr="A blue line drawing of a clipboard with a dart board and a dart arrow&#10;&#10;Description automatically generated with low confidence">
            <a:extLst>
              <a:ext uri="{FF2B5EF4-FFF2-40B4-BE49-F238E27FC236}">
                <a16:creationId xmlns:a16="http://schemas.microsoft.com/office/drawing/2014/main" id="{B065E243-84FD-081E-B2CD-81CAC5E05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26" y="601327"/>
            <a:ext cx="3932885" cy="38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0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2368-BA01-4B3B-829B-6118D1B8A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Meditate On God’s Word:</a:t>
            </a:r>
            <a:br>
              <a:rPr lang="en-US" dirty="0"/>
            </a:br>
            <a:r>
              <a:rPr lang="en-US" dirty="0"/>
              <a:t>Going Higher in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E163F-2CFF-4D5E-9A2B-38F37B3129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Mark E. Whitlock, Jr. </a:t>
            </a:r>
          </a:p>
          <a:p>
            <a:r>
              <a:rPr lang="en-US" dirty="0"/>
              <a:t>Reid Temple AME church</a:t>
            </a:r>
          </a:p>
        </p:txBody>
      </p:sp>
    </p:spTree>
    <p:extLst>
      <p:ext uri="{BB962C8B-B14F-4D97-AF65-F5344CB8AC3E}">
        <p14:creationId xmlns:p14="http://schemas.microsoft.com/office/powerpoint/2010/main" val="109334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F263-9BDF-4574-ADF8-A5DD3AA1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objectives: </a:t>
            </a:r>
            <a:br>
              <a:rPr lang="en-US" dirty="0"/>
            </a:br>
            <a:r>
              <a:rPr lang="en-US" dirty="0"/>
              <a:t>Meditate on God’s word!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5E698-64FC-4B51-998D-078E0AA8A5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romanUcPeriod"/>
            </a:pPr>
            <a:r>
              <a:rPr lang="en-US" dirty="0"/>
              <a:t>Prayer </a:t>
            </a:r>
          </a:p>
          <a:p>
            <a:pPr marL="514350" indent="-514350">
              <a:buAutoNum type="romanUcPeriod"/>
            </a:pPr>
            <a:r>
              <a:rPr lang="en-US" dirty="0"/>
              <a:t>introduction to the lesson</a:t>
            </a:r>
          </a:p>
          <a:p>
            <a:pPr marL="514350" indent="-514350">
              <a:buAutoNum type="romanUcPeriod"/>
            </a:pPr>
            <a:r>
              <a:rPr lang="en-US" dirty="0"/>
              <a:t>The purpose of Christian meditation </a:t>
            </a:r>
          </a:p>
          <a:p>
            <a:pPr marL="514350" indent="-514350">
              <a:buAutoNum type="romanUcPeriod"/>
            </a:pPr>
            <a:r>
              <a:rPr lang="en-US" dirty="0"/>
              <a:t>How to meditate on God’s word</a:t>
            </a:r>
          </a:p>
          <a:p>
            <a:pPr marL="514350" indent="-514350">
              <a:buAutoNum type="romanUcPeriod"/>
            </a:pPr>
            <a:r>
              <a:rPr lang="en-US" dirty="0"/>
              <a:t>Let’s Meditate…</a:t>
            </a:r>
          </a:p>
          <a:p>
            <a:pPr marL="514350" indent="-514350">
              <a:buAutoNum type="romanUcPeriod"/>
            </a:pPr>
            <a:r>
              <a:rPr lang="en-US" dirty="0"/>
              <a:t>Questions, comments, and answers</a:t>
            </a:r>
          </a:p>
          <a:p>
            <a:pPr marL="514350" indent="-514350">
              <a:buAutoNum type="romanUcPeriod"/>
            </a:pPr>
            <a:r>
              <a:rPr lang="en-US" dirty="0"/>
              <a:t>Salvation and Offering</a:t>
            </a:r>
          </a:p>
          <a:p>
            <a:pPr marL="514350" indent="-514350">
              <a:buAutoNum type="romanUcPeriod"/>
            </a:pPr>
            <a:r>
              <a:rPr lang="en-US" dirty="0"/>
              <a:t>Thank you….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reating a Productive Meeting Agenda | Virtual Meeting Management">
            <a:extLst>
              <a:ext uri="{FF2B5EF4-FFF2-40B4-BE49-F238E27FC236}">
                <a16:creationId xmlns:a16="http://schemas.microsoft.com/office/drawing/2014/main" id="{ED55BD85-F295-47BA-B2CB-7CED1EC0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0" y="2045615"/>
            <a:ext cx="4696387" cy="42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5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18D3-5253-8369-041E-96A82E39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3308A-3EA7-7C88-F8E5-A500CE6ADC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Unresolved emotional pain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Stress</a:t>
            </a:r>
          </a:p>
          <a:p>
            <a:pPr marL="0" indent="0">
              <a:buNone/>
            </a:pPr>
            <a:r>
              <a:rPr lang="en-US" dirty="0"/>
              <a:t>Uncertainty</a:t>
            </a:r>
          </a:p>
          <a:p>
            <a:pPr marL="0" indent="0">
              <a:buNone/>
            </a:pPr>
            <a:r>
              <a:rPr lang="en-US" dirty="0"/>
              <a:t>Addiction to pleasure</a:t>
            </a:r>
          </a:p>
          <a:p>
            <a:pPr marL="0" indent="0">
              <a:buNone/>
            </a:pPr>
            <a:r>
              <a:rPr lang="en-US" dirty="0"/>
              <a:t>Fear of pain, failure, loss, bankruptcy, losing a job</a:t>
            </a:r>
          </a:p>
          <a:p>
            <a:pPr marL="0" indent="0">
              <a:buNone/>
            </a:pPr>
            <a:r>
              <a:rPr lang="en-US" dirty="0"/>
              <a:t>Church escapism/bypassing</a:t>
            </a:r>
          </a:p>
          <a:p>
            <a:pPr marL="0" indent="0">
              <a:buNone/>
            </a:pPr>
            <a:r>
              <a:rPr lang="en-US" dirty="0"/>
              <a:t>Church hurt</a:t>
            </a:r>
          </a:p>
        </p:txBody>
      </p:sp>
    </p:spTree>
    <p:extLst>
      <p:ext uri="{BB962C8B-B14F-4D97-AF65-F5344CB8AC3E}">
        <p14:creationId xmlns:p14="http://schemas.microsoft.com/office/powerpoint/2010/main" val="123143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67AE8-B968-420E-8D38-5D7014389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470" y="1950720"/>
            <a:ext cx="9872130" cy="429768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400" dirty="0"/>
          </a:p>
          <a:p>
            <a:pPr marL="0" indent="0">
              <a:lnSpc>
                <a:spcPct val="110000"/>
              </a:lnSpc>
              <a:buNone/>
            </a:pPr>
            <a:endParaRPr lang="en-US" sz="1100" dirty="0"/>
          </a:p>
          <a:p>
            <a:pPr marL="514350" indent="-514350">
              <a:lnSpc>
                <a:spcPct val="110000"/>
              </a:lnSpc>
              <a:buAutoNum type="romanLcPeriod"/>
            </a:pPr>
            <a:endParaRPr lang="en-US" sz="1100" dirty="0"/>
          </a:p>
          <a:p>
            <a:pPr marL="514350" indent="-514350">
              <a:lnSpc>
                <a:spcPct val="110000"/>
              </a:lnSpc>
              <a:buAutoNum type="romanLcPeriod"/>
            </a:pPr>
            <a:endParaRPr lang="en-US" sz="1100" dirty="0"/>
          </a:p>
          <a:p>
            <a:pPr marL="514350" indent="-514350">
              <a:lnSpc>
                <a:spcPct val="110000"/>
              </a:lnSpc>
              <a:buAutoNum type="romanLcPeriod"/>
            </a:pPr>
            <a:endParaRPr lang="en-US" sz="1100" dirty="0"/>
          </a:p>
          <a:p>
            <a:pPr marL="514350" indent="-514350">
              <a:lnSpc>
                <a:spcPct val="110000"/>
              </a:lnSpc>
              <a:buAutoNum type="romanLcPeriod"/>
            </a:pPr>
            <a:endParaRPr lang="en-US" sz="1100" dirty="0"/>
          </a:p>
          <a:p>
            <a:pPr marL="514350" indent="-514350">
              <a:lnSpc>
                <a:spcPct val="110000"/>
              </a:lnSpc>
              <a:buAutoNum type="romanLcPeriod"/>
            </a:pPr>
            <a:endParaRPr lang="en-US" sz="1100" dirty="0"/>
          </a:p>
          <a:p>
            <a:pPr marL="0" indent="0">
              <a:lnSpc>
                <a:spcPct val="110000"/>
              </a:lnSpc>
              <a:buNone/>
            </a:pPr>
            <a:endParaRPr lang="en-US" sz="1100" dirty="0"/>
          </a:p>
          <a:p>
            <a:pPr marL="514350" indent="-514350">
              <a:lnSpc>
                <a:spcPct val="110000"/>
              </a:lnSpc>
              <a:buAutoNum type="romanLcPeriod"/>
            </a:pPr>
            <a:endParaRPr lang="en-US" sz="1100" dirty="0"/>
          </a:p>
          <a:p>
            <a:pPr marL="514350" indent="-514350">
              <a:lnSpc>
                <a:spcPct val="110000"/>
              </a:lnSpc>
              <a:buAutoNum type="romanLcPeriod"/>
            </a:pPr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81B4F-EE00-413A-808F-412F1163A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524" y="461523"/>
            <a:ext cx="8916026" cy="85459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Introduction to the lesson!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268EA-202B-DBC2-A1BB-8C801F716F3B}"/>
              </a:ext>
            </a:extLst>
          </p:cNvPr>
          <p:cNvSpPr txBox="1"/>
          <p:nvPr/>
        </p:nvSpPr>
        <p:spPr>
          <a:xfrm>
            <a:off x="826601" y="1283404"/>
            <a:ext cx="4867901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dirty="0"/>
              <a:t>Christian meditation is not transcendental meditation, which finds its roots in Hinduism and Buddhism.  </a:t>
            </a:r>
          </a:p>
          <a:p>
            <a:pPr algn="ctr"/>
            <a:endParaRPr lang="en-US" sz="2300" dirty="0"/>
          </a:p>
          <a:p>
            <a:pPr algn="ctr"/>
            <a:r>
              <a:rPr lang="en-US" sz="2300" dirty="0"/>
              <a:t>The Bible uses meditation as deep contemplation, a method to go higher in faith by gaining greater understanding of the Word and be changed by God's truth. </a:t>
            </a:r>
          </a:p>
          <a:p>
            <a:pPr algn="ctr"/>
            <a:r>
              <a:rPr lang="en-US" sz="2300" dirty="0"/>
              <a:t>Meditating on what God’s Word reveals about God: 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</a:rPr>
              <a:t>His works (Psalm 143:5),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</a:rPr>
              <a:t>His deeds (Psalm 119:27), 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</a:rPr>
              <a:t>His promises (Psalm 119:148), and 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</a:rPr>
              <a:t>His unfailing love (Psalm 48:9). </a:t>
            </a:r>
          </a:p>
        </p:txBody>
      </p:sp>
      <p:pic>
        <p:nvPicPr>
          <p:cNvPr id="2050" name="Picture 2" descr="Christian Meditation For Beginners -Techniques to Learn">
            <a:extLst>
              <a:ext uri="{FF2B5EF4-FFF2-40B4-BE49-F238E27FC236}">
                <a16:creationId xmlns:a16="http://schemas.microsoft.com/office/drawing/2014/main" id="{E85A0E35-F275-D63D-EA18-6D979F42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4" y="1752600"/>
            <a:ext cx="4859825" cy="429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634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204</TotalTime>
  <Words>766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Droplet</vt:lpstr>
      <vt:lpstr>Meditation on God’s word: Going higher in faith</vt:lpstr>
      <vt:lpstr>PowerPoint Presentation</vt:lpstr>
      <vt:lpstr>PowerPoint Presentation</vt:lpstr>
      <vt:lpstr>PowerPoint Presentation</vt:lpstr>
      <vt:lpstr>PowerPoint Presentation</vt:lpstr>
      <vt:lpstr>Meditate On God’s Word: Going Higher in Faith</vt:lpstr>
      <vt:lpstr>Course objectives:  Meditate on God’s word! </vt:lpstr>
      <vt:lpstr>dysfunction</vt:lpstr>
      <vt:lpstr>Introduction to the lesson!</vt:lpstr>
      <vt:lpstr>The purpose of Christian meditation</vt:lpstr>
      <vt:lpstr>How to meditate on God’s word</vt:lpstr>
      <vt:lpstr>Let’s Meditate….</vt:lpstr>
      <vt:lpstr>Questions and answers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Whitlock</dc:creator>
  <cp:lastModifiedBy>Preston Jacob</cp:lastModifiedBy>
  <cp:revision>4</cp:revision>
  <dcterms:created xsi:type="dcterms:W3CDTF">2022-09-20T15:30:39Z</dcterms:created>
  <dcterms:modified xsi:type="dcterms:W3CDTF">2023-06-15T01:24:17Z</dcterms:modified>
</cp:coreProperties>
</file>