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4" r:id="rId5"/>
    <p:sldId id="258"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06695-A524-494F-8254-E095EC86DA8F}" v="5" dt="2023-11-08T16:21:49.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2" autoAdjust="0"/>
    <p:restoredTop sz="94660"/>
  </p:normalViewPr>
  <p:slideViewPr>
    <p:cSldViewPr snapToGrid="0">
      <p:cViewPr varScale="1">
        <p:scale>
          <a:sx n="114" d="100"/>
          <a:sy n="114" d="100"/>
        </p:scale>
        <p:origin x="3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FBD7-03DE-2F24-EE23-AE4FE150A8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D7C549-5F3C-A903-0271-C395572A7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42B09-D02B-8FE5-832E-F685A320A184}"/>
              </a:ext>
            </a:extLst>
          </p:cNvPr>
          <p:cNvSpPr>
            <a:spLocks noGrp="1"/>
          </p:cNvSpPr>
          <p:nvPr>
            <p:ph type="dt" sz="half" idx="10"/>
          </p:nvPr>
        </p:nvSpPr>
        <p:spPr/>
        <p:txBody>
          <a:bodyPr/>
          <a:lstStyle/>
          <a:p>
            <a:fld id="{A29757AC-A3A5-49E1-A33C-042AF53999E4}" type="datetimeFigureOut">
              <a:rPr lang="en-US" smtClean="0"/>
              <a:t>11/8/2023</a:t>
            </a:fld>
            <a:endParaRPr lang="en-US"/>
          </a:p>
        </p:txBody>
      </p:sp>
      <p:sp>
        <p:nvSpPr>
          <p:cNvPr id="5" name="Footer Placeholder 4">
            <a:extLst>
              <a:ext uri="{FF2B5EF4-FFF2-40B4-BE49-F238E27FC236}">
                <a16:creationId xmlns:a16="http://schemas.microsoft.com/office/drawing/2014/main" id="{361B21C9-1E52-D0F3-145D-BBA849F9C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E0EE1-6725-804C-6A62-6B27A5F57377}"/>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63635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C40C-5172-C60D-9E1C-4C69733445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461AD-8AE2-0AF0-273C-123C84396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B8F9E-0F9E-3E41-CDC7-C8F08FD6847E}"/>
              </a:ext>
            </a:extLst>
          </p:cNvPr>
          <p:cNvSpPr>
            <a:spLocks noGrp="1"/>
          </p:cNvSpPr>
          <p:nvPr>
            <p:ph type="dt" sz="half" idx="10"/>
          </p:nvPr>
        </p:nvSpPr>
        <p:spPr/>
        <p:txBody>
          <a:bodyPr/>
          <a:lstStyle/>
          <a:p>
            <a:fld id="{A29757AC-A3A5-49E1-A33C-042AF53999E4}" type="datetimeFigureOut">
              <a:rPr lang="en-US" smtClean="0"/>
              <a:t>11/8/2023</a:t>
            </a:fld>
            <a:endParaRPr lang="en-US"/>
          </a:p>
        </p:txBody>
      </p:sp>
      <p:sp>
        <p:nvSpPr>
          <p:cNvPr id="5" name="Footer Placeholder 4">
            <a:extLst>
              <a:ext uri="{FF2B5EF4-FFF2-40B4-BE49-F238E27FC236}">
                <a16:creationId xmlns:a16="http://schemas.microsoft.com/office/drawing/2014/main" id="{4EF06122-6FD2-3A9B-6A84-BEB8DDC5E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6795D-7B37-EE29-B59C-A26FE3403AAB}"/>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45277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A131A-06F9-F3F2-D92A-27CF3BBE93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1C3A6-3DAB-0CAF-8598-C1E904E4F8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0D2B9-885A-2119-42A5-8D47A7CEB804}"/>
              </a:ext>
            </a:extLst>
          </p:cNvPr>
          <p:cNvSpPr>
            <a:spLocks noGrp="1"/>
          </p:cNvSpPr>
          <p:nvPr>
            <p:ph type="dt" sz="half" idx="10"/>
          </p:nvPr>
        </p:nvSpPr>
        <p:spPr/>
        <p:txBody>
          <a:bodyPr/>
          <a:lstStyle/>
          <a:p>
            <a:fld id="{A29757AC-A3A5-49E1-A33C-042AF53999E4}" type="datetimeFigureOut">
              <a:rPr lang="en-US" smtClean="0"/>
              <a:t>11/8/2023</a:t>
            </a:fld>
            <a:endParaRPr lang="en-US"/>
          </a:p>
        </p:txBody>
      </p:sp>
      <p:sp>
        <p:nvSpPr>
          <p:cNvPr id="5" name="Footer Placeholder 4">
            <a:extLst>
              <a:ext uri="{FF2B5EF4-FFF2-40B4-BE49-F238E27FC236}">
                <a16:creationId xmlns:a16="http://schemas.microsoft.com/office/drawing/2014/main" id="{EBFEFA46-3516-2FEE-7C04-9C9E03DFF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229BF-B062-98C8-0940-3A79E126521F}"/>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20978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4E8D-A9E1-7DED-D8A4-2F64D2B8C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7114F-0E6D-F15C-CE92-AC3FE2B50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091E4-2897-8225-8F61-81280A917CCE}"/>
              </a:ext>
            </a:extLst>
          </p:cNvPr>
          <p:cNvSpPr>
            <a:spLocks noGrp="1"/>
          </p:cNvSpPr>
          <p:nvPr>
            <p:ph type="dt" sz="half" idx="10"/>
          </p:nvPr>
        </p:nvSpPr>
        <p:spPr/>
        <p:txBody>
          <a:bodyPr/>
          <a:lstStyle/>
          <a:p>
            <a:fld id="{A29757AC-A3A5-49E1-A33C-042AF53999E4}" type="datetimeFigureOut">
              <a:rPr lang="en-US" smtClean="0"/>
              <a:t>11/8/2023</a:t>
            </a:fld>
            <a:endParaRPr lang="en-US"/>
          </a:p>
        </p:txBody>
      </p:sp>
      <p:sp>
        <p:nvSpPr>
          <p:cNvPr id="5" name="Footer Placeholder 4">
            <a:extLst>
              <a:ext uri="{FF2B5EF4-FFF2-40B4-BE49-F238E27FC236}">
                <a16:creationId xmlns:a16="http://schemas.microsoft.com/office/drawing/2014/main" id="{78AD4006-4A2C-D996-1B32-3144F1B8E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356D8-C35D-C423-34B7-E8EFB32EBE4D}"/>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20294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A8F8-D645-211E-A9C7-0B4D7C42C0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67E18-FA28-2B4E-5CBA-309E3C417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88564-1C16-91E2-C22F-C172928C64AE}"/>
              </a:ext>
            </a:extLst>
          </p:cNvPr>
          <p:cNvSpPr>
            <a:spLocks noGrp="1"/>
          </p:cNvSpPr>
          <p:nvPr>
            <p:ph type="dt" sz="half" idx="10"/>
          </p:nvPr>
        </p:nvSpPr>
        <p:spPr/>
        <p:txBody>
          <a:bodyPr/>
          <a:lstStyle/>
          <a:p>
            <a:fld id="{A29757AC-A3A5-49E1-A33C-042AF53999E4}" type="datetimeFigureOut">
              <a:rPr lang="en-US" smtClean="0"/>
              <a:t>11/8/2023</a:t>
            </a:fld>
            <a:endParaRPr lang="en-US"/>
          </a:p>
        </p:txBody>
      </p:sp>
      <p:sp>
        <p:nvSpPr>
          <p:cNvPr id="5" name="Footer Placeholder 4">
            <a:extLst>
              <a:ext uri="{FF2B5EF4-FFF2-40B4-BE49-F238E27FC236}">
                <a16:creationId xmlns:a16="http://schemas.microsoft.com/office/drawing/2014/main" id="{6CC35F8C-2CE8-B0D2-9BB4-A0B37785D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7D319-AE36-5C57-23A1-B2DE78258488}"/>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4772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B3D8-AF3B-76B0-D1A8-C5558AD70C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10B39-6201-314F-296A-16A7F77D8A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A9ADF9-60C6-BEEE-8EA3-7BFD5D6318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E58778-C0A3-0073-7072-C76934177FFE}"/>
              </a:ext>
            </a:extLst>
          </p:cNvPr>
          <p:cNvSpPr>
            <a:spLocks noGrp="1"/>
          </p:cNvSpPr>
          <p:nvPr>
            <p:ph type="dt" sz="half" idx="10"/>
          </p:nvPr>
        </p:nvSpPr>
        <p:spPr/>
        <p:txBody>
          <a:bodyPr/>
          <a:lstStyle/>
          <a:p>
            <a:fld id="{A29757AC-A3A5-49E1-A33C-042AF53999E4}" type="datetimeFigureOut">
              <a:rPr lang="en-US" smtClean="0"/>
              <a:t>11/8/2023</a:t>
            </a:fld>
            <a:endParaRPr lang="en-US"/>
          </a:p>
        </p:txBody>
      </p:sp>
      <p:sp>
        <p:nvSpPr>
          <p:cNvPr id="6" name="Footer Placeholder 5">
            <a:extLst>
              <a:ext uri="{FF2B5EF4-FFF2-40B4-BE49-F238E27FC236}">
                <a16:creationId xmlns:a16="http://schemas.microsoft.com/office/drawing/2014/main" id="{B5AB6D09-8800-BCE2-6593-5283011B8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B3829-D675-0FD7-2176-E93CB533DFD2}"/>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13225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0CF0-BC01-4CE3-1163-317480C42F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CE0855-5711-2DC9-19ED-40799A740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E11D4-FA96-B87D-0618-8E251817E4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31C6AD-4A3D-BFDB-9232-5B50DF4742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6A0B33-004A-7432-8D6D-BBD5286B04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A18251-16CC-F47B-40E3-E9CA3CF3115B}"/>
              </a:ext>
            </a:extLst>
          </p:cNvPr>
          <p:cNvSpPr>
            <a:spLocks noGrp="1"/>
          </p:cNvSpPr>
          <p:nvPr>
            <p:ph type="dt" sz="half" idx="10"/>
          </p:nvPr>
        </p:nvSpPr>
        <p:spPr/>
        <p:txBody>
          <a:bodyPr/>
          <a:lstStyle/>
          <a:p>
            <a:fld id="{A29757AC-A3A5-49E1-A33C-042AF53999E4}" type="datetimeFigureOut">
              <a:rPr lang="en-US" smtClean="0"/>
              <a:t>11/8/2023</a:t>
            </a:fld>
            <a:endParaRPr lang="en-US"/>
          </a:p>
        </p:txBody>
      </p:sp>
      <p:sp>
        <p:nvSpPr>
          <p:cNvPr id="8" name="Footer Placeholder 7">
            <a:extLst>
              <a:ext uri="{FF2B5EF4-FFF2-40B4-BE49-F238E27FC236}">
                <a16:creationId xmlns:a16="http://schemas.microsoft.com/office/drawing/2014/main" id="{A75CB31A-9AFC-BD86-D8D6-A7878CAE90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CBBF63-E646-872C-C613-FEA249FF5C51}"/>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09883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C7D7-902E-30AD-14F8-4088CC57A0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40F55-22D3-E2C7-7CD7-D4F69FDB89F8}"/>
              </a:ext>
            </a:extLst>
          </p:cNvPr>
          <p:cNvSpPr>
            <a:spLocks noGrp="1"/>
          </p:cNvSpPr>
          <p:nvPr>
            <p:ph type="dt" sz="half" idx="10"/>
          </p:nvPr>
        </p:nvSpPr>
        <p:spPr/>
        <p:txBody>
          <a:bodyPr/>
          <a:lstStyle/>
          <a:p>
            <a:fld id="{A29757AC-A3A5-49E1-A33C-042AF53999E4}" type="datetimeFigureOut">
              <a:rPr lang="en-US" smtClean="0"/>
              <a:t>11/8/2023</a:t>
            </a:fld>
            <a:endParaRPr lang="en-US"/>
          </a:p>
        </p:txBody>
      </p:sp>
      <p:sp>
        <p:nvSpPr>
          <p:cNvPr id="4" name="Footer Placeholder 3">
            <a:extLst>
              <a:ext uri="{FF2B5EF4-FFF2-40B4-BE49-F238E27FC236}">
                <a16:creationId xmlns:a16="http://schemas.microsoft.com/office/drawing/2014/main" id="{12C6EC13-FAAE-D774-D125-0799E2AAF3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158B3B-C011-757E-2855-5FC2C682DD26}"/>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979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8996-1C0C-E97E-4E46-48CBF561B2C1}"/>
              </a:ext>
            </a:extLst>
          </p:cNvPr>
          <p:cNvSpPr>
            <a:spLocks noGrp="1"/>
          </p:cNvSpPr>
          <p:nvPr>
            <p:ph type="dt" sz="half" idx="10"/>
          </p:nvPr>
        </p:nvSpPr>
        <p:spPr/>
        <p:txBody>
          <a:bodyPr/>
          <a:lstStyle/>
          <a:p>
            <a:fld id="{A29757AC-A3A5-49E1-A33C-042AF53999E4}" type="datetimeFigureOut">
              <a:rPr lang="en-US" smtClean="0"/>
              <a:t>11/8/2023</a:t>
            </a:fld>
            <a:endParaRPr lang="en-US"/>
          </a:p>
        </p:txBody>
      </p:sp>
      <p:sp>
        <p:nvSpPr>
          <p:cNvPr id="3" name="Footer Placeholder 2">
            <a:extLst>
              <a:ext uri="{FF2B5EF4-FFF2-40B4-BE49-F238E27FC236}">
                <a16:creationId xmlns:a16="http://schemas.microsoft.com/office/drawing/2014/main" id="{4001283B-041E-E9E3-CCEE-EEC8BFEE9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6B0AB6-23BD-45C8-7B51-9632ADF4C053}"/>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18776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BD28-C8E8-B2FE-37B3-A85BEC76F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83762-518D-8726-4D1F-537B6E2EA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DC506-936C-60CA-8D89-7A3D7E4BE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74558-0B13-D603-29D6-7886A9AC2F6F}"/>
              </a:ext>
            </a:extLst>
          </p:cNvPr>
          <p:cNvSpPr>
            <a:spLocks noGrp="1"/>
          </p:cNvSpPr>
          <p:nvPr>
            <p:ph type="dt" sz="half" idx="10"/>
          </p:nvPr>
        </p:nvSpPr>
        <p:spPr/>
        <p:txBody>
          <a:bodyPr/>
          <a:lstStyle/>
          <a:p>
            <a:fld id="{A29757AC-A3A5-49E1-A33C-042AF53999E4}" type="datetimeFigureOut">
              <a:rPr lang="en-US" smtClean="0"/>
              <a:t>11/8/2023</a:t>
            </a:fld>
            <a:endParaRPr lang="en-US"/>
          </a:p>
        </p:txBody>
      </p:sp>
      <p:sp>
        <p:nvSpPr>
          <p:cNvPr id="6" name="Footer Placeholder 5">
            <a:extLst>
              <a:ext uri="{FF2B5EF4-FFF2-40B4-BE49-F238E27FC236}">
                <a16:creationId xmlns:a16="http://schemas.microsoft.com/office/drawing/2014/main" id="{6557FEF9-8964-2C0D-17F2-70DD23B68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CF5EF-8A0C-2E5B-17C9-0819A18000C2}"/>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29314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E307-453D-9E07-D673-0319C15E1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DFB5F5-6D06-34AC-38D3-E7A319988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816708-254D-302A-4E9D-E042A714A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88CBB-C096-E1A3-A303-4F13D0F240BC}"/>
              </a:ext>
            </a:extLst>
          </p:cNvPr>
          <p:cNvSpPr>
            <a:spLocks noGrp="1"/>
          </p:cNvSpPr>
          <p:nvPr>
            <p:ph type="dt" sz="half" idx="10"/>
          </p:nvPr>
        </p:nvSpPr>
        <p:spPr/>
        <p:txBody>
          <a:bodyPr/>
          <a:lstStyle/>
          <a:p>
            <a:fld id="{A29757AC-A3A5-49E1-A33C-042AF53999E4}" type="datetimeFigureOut">
              <a:rPr lang="en-US" smtClean="0"/>
              <a:t>11/8/2023</a:t>
            </a:fld>
            <a:endParaRPr lang="en-US"/>
          </a:p>
        </p:txBody>
      </p:sp>
      <p:sp>
        <p:nvSpPr>
          <p:cNvPr id="6" name="Footer Placeholder 5">
            <a:extLst>
              <a:ext uri="{FF2B5EF4-FFF2-40B4-BE49-F238E27FC236}">
                <a16:creationId xmlns:a16="http://schemas.microsoft.com/office/drawing/2014/main" id="{D1CEDF74-8029-26AA-E1A9-8A753A4B1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A739DF-BF2A-D1E8-4881-601F663E21E1}"/>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7036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DE45D-BF41-2FAB-86A6-8196E72FB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308C4-57E0-9378-81C0-A6C4BFA1F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2FDF1-591D-432A-0547-1937BCBEDB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757AC-A3A5-49E1-A33C-042AF53999E4}" type="datetimeFigureOut">
              <a:rPr lang="en-US" smtClean="0"/>
              <a:t>11/8/2023</a:t>
            </a:fld>
            <a:endParaRPr lang="en-US"/>
          </a:p>
        </p:txBody>
      </p:sp>
      <p:sp>
        <p:nvSpPr>
          <p:cNvPr id="5" name="Footer Placeholder 4">
            <a:extLst>
              <a:ext uri="{FF2B5EF4-FFF2-40B4-BE49-F238E27FC236}">
                <a16:creationId xmlns:a16="http://schemas.microsoft.com/office/drawing/2014/main" id="{4941EDB3-CE40-D1F8-6B2E-01C1BF527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0E273E-0543-FBB1-F10B-D15CE065C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CB784-1D4F-4C4D-BB52-08C5C19A1433}" type="slidenum">
              <a:rPr lang="en-US" smtClean="0"/>
              <a:t>‹#›</a:t>
            </a:fld>
            <a:endParaRPr lang="en-US"/>
          </a:p>
        </p:txBody>
      </p:sp>
    </p:spTree>
    <p:extLst>
      <p:ext uri="{BB962C8B-B14F-4D97-AF65-F5344CB8AC3E}">
        <p14:creationId xmlns:p14="http://schemas.microsoft.com/office/powerpoint/2010/main" val="122836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xels.com/photo/alone-back-view-backlit-calm-339407/"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commons.wikimedia.org/wiki/file:hands_raised_church_worship_background.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wallpaperflare.com/search?wallpaper=praying+hand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en/view-image.php?image=322505&amp;picture=cross"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flickr.com/photos/bods/4531183993/"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s://pixabay.com/en/bible-worship-christian-religious-194877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publicdomainpictures.net/view-image.php?image=112346&amp;picture=&amp;jazyk=P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ocusfitness.net/stock-photos/downloads/tag/intermittent-fasting/"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background with white text&#10;&#10;Description automatically generated">
            <a:extLst>
              <a:ext uri="{FF2B5EF4-FFF2-40B4-BE49-F238E27FC236}">
                <a16:creationId xmlns:a16="http://schemas.microsoft.com/office/drawing/2014/main" id="{7319EA21-5098-3959-30A3-1C392F3C4DA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2712"/>
          <a:stretch/>
        </p:blipFill>
        <p:spPr>
          <a:xfrm>
            <a:off x="307775" y="261437"/>
            <a:ext cx="11576450" cy="6335126"/>
          </a:xfrm>
          <a:prstGeom prst="rect">
            <a:avLst/>
          </a:prstGeom>
        </p:spPr>
      </p:pic>
      <p:sp>
        <p:nvSpPr>
          <p:cNvPr id="2" name="TextBox 1">
            <a:extLst>
              <a:ext uri="{FF2B5EF4-FFF2-40B4-BE49-F238E27FC236}">
                <a16:creationId xmlns:a16="http://schemas.microsoft.com/office/drawing/2014/main" id="{07447453-B14A-95AE-D971-F0A09360397F}"/>
              </a:ext>
            </a:extLst>
          </p:cNvPr>
          <p:cNvSpPr txBox="1"/>
          <p:nvPr/>
        </p:nvSpPr>
        <p:spPr>
          <a:xfrm>
            <a:off x="1057013" y="2852256"/>
            <a:ext cx="9655728" cy="1569660"/>
          </a:xfrm>
          <a:prstGeom prst="rect">
            <a:avLst/>
          </a:prstGeom>
          <a:noFill/>
        </p:spPr>
        <p:txBody>
          <a:bodyPr wrap="square" rtlCol="0">
            <a:spAutoFit/>
          </a:bodyPr>
          <a:lstStyle/>
          <a:p>
            <a:pPr algn="ctr"/>
            <a:r>
              <a:rPr lang="en-US" sz="4800" dirty="0">
                <a:solidFill>
                  <a:schemeClr val="bg1"/>
                </a:solidFill>
              </a:rPr>
              <a:t>WORSHIPPING HIGHER IN GOD:</a:t>
            </a:r>
          </a:p>
          <a:p>
            <a:pPr algn="ctr"/>
            <a:r>
              <a:rPr lang="en-US" sz="4800" dirty="0">
                <a:solidFill>
                  <a:schemeClr val="bg1"/>
                </a:solidFill>
              </a:rPr>
              <a:t>ARE YOU PREPARED TO WORSHIP?</a:t>
            </a:r>
          </a:p>
        </p:txBody>
      </p:sp>
    </p:spTree>
    <p:extLst>
      <p:ext uri="{BB962C8B-B14F-4D97-AF65-F5344CB8AC3E}">
        <p14:creationId xmlns:p14="http://schemas.microsoft.com/office/powerpoint/2010/main" val="129018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screen shot of a book&#10;&#10;Description automatically generated">
            <a:extLst>
              <a:ext uri="{FF2B5EF4-FFF2-40B4-BE49-F238E27FC236}">
                <a16:creationId xmlns:a16="http://schemas.microsoft.com/office/drawing/2014/main" id="{7C7B0788-7354-6E63-8C3D-B59193E26F2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CE055DE-A0D2-08BB-E119-9C7870811C5B}"/>
              </a:ext>
            </a:extLst>
          </p:cNvPr>
          <p:cNvSpPr txBox="1"/>
          <p:nvPr/>
        </p:nvSpPr>
        <p:spPr>
          <a:xfrm>
            <a:off x="412459" y="587229"/>
            <a:ext cx="11367082" cy="1077218"/>
          </a:xfrm>
          <a:prstGeom prst="rect">
            <a:avLst/>
          </a:prstGeom>
          <a:noFill/>
        </p:spPr>
        <p:txBody>
          <a:bodyPr wrap="square" rtlCol="0">
            <a:spAutoFit/>
          </a:bodyPr>
          <a:lstStyle/>
          <a:p>
            <a:pPr marL="0" indent="0" algn="ctr">
              <a:buNone/>
            </a:pPr>
            <a:r>
              <a:rPr lang="en-US" sz="3200" dirty="0">
                <a:solidFill>
                  <a:schemeClr val="bg1"/>
                </a:solidFill>
                <a:latin typeface="Amasis MT Pro Black" panose="02040A04050005020304" pitchFamily="18" charset="0"/>
              </a:rPr>
              <a:t>Mourning is not only preparation for worship, but God also expects us to mourn our sins committed. </a:t>
            </a:r>
          </a:p>
        </p:txBody>
      </p:sp>
      <p:sp>
        <p:nvSpPr>
          <p:cNvPr id="6" name="Content Placeholder 5">
            <a:extLst>
              <a:ext uri="{FF2B5EF4-FFF2-40B4-BE49-F238E27FC236}">
                <a16:creationId xmlns:a16="http://schemas.microsoft.com/office/drawing/2014/main" id="{BD04E67F-13EB-E43B-C838-90554E863107}"/>
              </a:ext>
            </a:extLst>
          </p:cNvPr>
          <p:cNvSpPr>
            <a:spLocks noGrp="1"/>
          </p:cNvSpPr>
          <p:nvPr>
            <p:ph sz="half" idx="1"/>
          </p:nvPr>
        </p:nvSpPr>
        <p:spPr>
          <a:xfrm>
            <a:off x="628475" y="2801923"/>
            <a:ext cx="4211972" cy="3375040"/>
          </a:xfrm>
        </p:spPr>
        <p:txBody>
          <a:bodyPr/>
          <a:lstStyle/>
          <a:p>
            <a:r>
              <a:rPr lang="en-US" u="sng" dirty="0">
                <a:solidFill>
                  <a:schemeClr val="bg1"/>
                </a:solidFill>
              </a:rPr>
              <a:t>Isaiah 6:5: </a:t>
            </a:r>
            <a:r>
              <a:rPr lang="en-US" dirty="0">
                <a:solidFill>
                  <a:schemeClr val="bg1"/>
                </a:solidFill>
              </a:rPr>
              <a:t>“Woe to me!’ I cried. ‘I am ruined! For I am a man of unclean lips, and I live among a people of unclean lips, and my eyes have seen the King, the LORD Almighty.”</a:t>
            </a:r>
          </a:p>
          <a:p>
            <a:endParaRPr lang="en-US" dirty="0"/>
          </a:p>
        </p:txBody>
      </p:sp>
      <p:sp>
        <p:nvSpPr>
          <p:cNvPr id="7" name="Content Placeholder 6">
            <a:extLst>
              <a:ext uri="{FF2B5EF4-FFF2-40B4-BE49-F238E27FC236}">
                <a16:creationId xmlns:a16="http://schemas.microsoft.com/office/drawing/2014/main" id="{908710FF-5197-77B9-3805-1196F8894DCB}"/>
              </a:ext>
            </a:extLst>
          </p:cNvPr>
          <p:cNvSpPr>
            <a:spLocks noGrp="1"/>
          </p:cNvSpPr>
          <p:nvPr>
            <p:ph sz="half" idx="2"/>
          </p:nvPr>
        </p:nvSpPr>
        <p:spPr>
          <a:xfrm>
            <a:off x="6600039" y="2801923"/>
            <a:ext cx="4540541" cy="3375040"/>
          </a:xfrm>
        </p:spPr>
        <p:txBody>
          <a:bodyPr/>
          <a:lstStyle/>
          <a:p>
            <a:r>
              <a:rPr lang="en-US" u="sng" dirty="0">
                <a:solidFill>
                  <a:schemeClr val="bg1"/>
                </a:solidFill>
              </a:rPr>
              <a:t>Matthew 5:4 </a:t>
            </a:r>
            <a:r>
              <a:rPr lang="en-US" dirty="0">
                <a:solidFill>
                  <a:schemeClr val="bg1"/>
                </a:solidFill>
              </a:rPr>
              <a:t>“Blessed are those who mourn for they will be comforted”. </a:t>
            </a:r>
          </a:p>
          <a:p>
            <a:endParaRPr lang="en-US" dirty="0">
              <a:solidFill>
                <a:schemeClr val="bg1"/>
              </a:solidFill>
            </a:endParaRPr>
          </a:p>
          <a:p>
            <a:r>
              <a:rPr lang="en-US" dirty="0">
                <a:solidFill>
                  <a:schemeClr val="bg1"/>
                </a:solidFill>
              </a:rPr>
              <a:t>God blesses those who mourn over their own sin and the sin of the world. </a:t>
            </a:r>
          </a:p>
          <a:p>
            <a:endParaRPr lang="en-US" dirty="0">
              <a:solidFill>
                <a:schemeClr val="bg1"/>
              </a:solidFill>
            </a:endParaRPr>
          </a:p>
        </p:txBody>
      </p:sp>
    </p:spTree>
    <p:extLst>
      <p:ext uri="{BB962C8B-B14F-4D97-AF65-F5344CB8AC3E}">
        <p14:creationId xmlns:p14="http://schemas.microsoft.com/office/powerpoint/2010/main" val="28845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8AFFCA-CE85-A964-403F-85E2CFF3430F}"/>
              </a:ext>
            </a:extLst>
          </p:cNvPr>
          <p:cNvSpPr txBox="1"/>
          <p:nvPr/>
        </p:nvSpPr>
        <p:spPr>
          <a:xfrm>
            <a:off x="-192946" y="291030"/>
            <a:ext cx="5981350" cy="190052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u="sng" kern="1200" dirty="0">
                <a:solidFill>
                  <a:schemeClr val="tx1"/>
                </a:solidFill>
                <a:latin typeface="+mj-lt"/>
                <a:ea typeface="+mj-ea"/>
                <a:cs typeface="+mj-cs"/>
              </a:rPr>
              <a:t>PREPARE FOR WORSHIP </a:t>
            </a:r>
          </a:p>
          <a:p>
            <a:pPr algn="ctr">
              <a:lnSpc>
                <a:spcPct val="90000"/>
              </a:lnSpc>
              <a:spcBef>
                <a:spcPct val="0"/>
              </a:spcBef>
              <a:spcAft>
                <a:spcPts val="600"/>
              </a:spcAft>
            </a:pPr>
            <a:r>
              <a:rPr lang="en-US" sz="4100" u="sng" kern="1200" dirty="0">
                <a:solidFill>
                  <a:schemeClr val="tx1"/>
                </a:solidFill>
                <a:latin typeface="+mj-lt"/>
                <a:ea typeface="+mj-ea"/>
                <a:cs typeface="+mj-cs"/>
              </a:rPr>
              <a:t>BY SEPARATING!</a:t>
            </a:r>
          </a:p>
        </p:txBody>
      </p:sp>
      <p:sp>
        <p:nvSpPr>
          <p:cNvPr id="8" name="TextBox 7">
            <a:extLst>
              <a:ext uri="{FF2B5EF4-FFF2-40B4-BE49-F238E27FC236}">
                <a16:creationId xmlns:a16="http://schemas.microsoft.com/office/drawing/2014/main" id="{36CF79F1-E257-38F6-5032-5F6BB9EB84F7}"/>
              </a:ext>
            </a:extLst>
          </p:cNvPr>
          <p:cNvSpPr txBox="1"/>
          <p:nvPr/>
        </p:nvSpPr>
        <p:spPr>
          <a:xfrm>
            <a:off x="-10157" y="2394224"/>
            <a:ext cx="4954398" cy="4261111"/>
          </a:xfrm>
          <a:prstGeom prst="rect">
            <a:avLst/>
          </a:prstGeom>
        </p:spPr>
        <p:txBody>
          <a:bodyPr vert="horz" lIns="91440" tIns="45720" rIns="91440" bIns="45720" rtlCol="0">
            <a:normAutofit fontScale="92500" lnSpcReduction="20000"/>
          </a:bodyPr>
          <a:lstStyle/>
          <a:p>
            <a:pPr marL="0" indent="-228600">
              <a:lnSpc>
                <a:spcPct val="90000"/>
              </a:lnSpc>
              <a:spcAft>
                <a:spcPts val="600"/>
              </a:spcAft>
              <a:buFont typeface="Arial" panose="020B0604020202020204" pitchFamily="34" charset="0"/>
              <a:buChar char="•"/>
            </a:pPr>
            <a:r>
              <a:rPr lang="en-US" sz="2400" b="1" u="sng" dirty="0"/>
              <a:t>Nehemiah 9:2 </a:t>
            </a:r>
            <a:r>
              <a:rPr lang="en-US" sz="2400" b="1" dirty="0"/>
              <a:t>And the seed of Israel separated themselves from all strangers, </a:t>
            </a:r>
          </a:p>
          <a:p>
            <a:pPr>
              <a:lnSpc>
                <a:spcPct val="90000"/>
              </a:lnSpc>
              <a:spcAft>
                <a:spcPts val="600"/>
              </a:spcAft>
            </a:pPr>
            <a:endParaRPr lang="en-US" sz="1700" b="1" dirty="0"/>
          </a:p>
          <a:p>
            <a:pPr indent="-228600">
              <a:lnSpc>
                <a:spcPct val="90000"/>
              </a:lnSpc>
              <a:spcAft>
                <a:spcPts val="600"/>
              </a:spcAft>
              <a:buFont typeface="Arial" panose="020B0604020202020204" pitchFamily="34" charset="0"/>
              <a:buChar char="•"/>
            </a:pPr>
            <a:endParaRPr lang="en-US" sz="1700" b="1" dirty="0"/>
          </a:p>
          <a:p>
            <a:pPr marL="457200" indent="-228600">
              <a:lnSpc>
                <a:spcPct val="90000"/>
              </a:lnSpc>
              <a:spcAft>
                <a:spcPts val="600"/>
              </a:spcAft>
              <a:buFont typeface="Arial" panose="020B0604020202020204" pitchFamily="34" charset="0"/>
              <a:buChar char="•"/>
            </a:pPr>
            <a:r>
              <a:rPr lang="en-US" sz="3200" dirty="0"/>
              <a:t>God called the nation of Israel to separate from the Canaanites because of their sexual immorality, false worship, and lack of morals. </a:t>
            </a:r>
          </a:p>
          <a:p>
            <a:pPr marL="228600">
              <a:lnSpc>
                <a:spcPct val="90000"/>
              </a:lnSpc>
              <a:spcAft>
                <a:spcPts val="600"/>
              </a:spcAft>
            </a:pPr>
            <a:endParaRPr lang="en-US" sz="3200" dirty="0"/>
          </a:p>
          <a:p>
            <a:pPr marL="457200" indent="-228600">
              <a:lnSpc>
                <a:spcPct val="90000"/>
              </a:lnSpc>
              <a:spcAft>
                <a:spcPts val="600"/>
              </a:spcAft>
              <a:buFont typeface="Arial" panose="020B0604020202020204" pitchFamily="34" charset="0"/>
              <a:buChar char="•"/>
            </a:pPr>
            <a:r>
              <a:rPr lang="en-US" sz="3200" dirty="0"/>
              <a:t>God calls the Church to be separate from the world.</a:t>
            </a:r>
          </a:p>
          <a:p>
            <a:pPr indent="-228600">
              <a:lnSpc>
                <a:spcPct val="90000"/>
              </a:lnSpc>
              <a:spcAft>
                <a:spcPts val="600"/>
              </a:spcAft>
              <a:buFont typeface="Arial" panose="020B0604020202020204" pitchFamily="34" charset="0"/>
              <a:buChar char="•"/>
            </a:pPr>
            <a:endParaRPr lang="en-US" sz="1700" dirty="0"/>
          </a:p>
        </p:txBody>
      </p:sp>
      <p:pic>
        <p:nvPicPr>
          <p:cNvPr id="21" name="Picture 20" descr="A silhouette of a person sitting on a mountain&#10;&#10;Description automatically generated">
            <a:extLst>
              <a:ext uri="{FF2B5EF4-FFF2-40B4-BE49-F238E27FC236}">
                <a16:creationId xmlns:a16="http://schemas.microsoft.com/office/drawing/2014/main" id="{362DD326-9708-EDC0-D099-3C309D2A693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879" r="-1"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10" name="Picture 9" descr="A green book with white text&#10;&#10;Description automatically generated">
            <a:extLst>
              <a:ext uri="{FF2B5EF4-FFF2-40B4-BE49-F238E27FC236}">
                <a16:creationId xmlns:a16="http://schemas.microsoft.com/office/drawing/2014/main" id="{BCE9132B-25E5-09D4-EAAF-D60B0F7631FF}"/>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27317"/>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22" name="TextBox 21">
            <a:extLst>
              <a:ext uri="{FF2B5EF4-FFF2-40B4-BE49-F238E27FC236}">
                <a16:creationId xmlns:a16="http://schemas.microsoft.com/office/drawing/2014/main" id="{A33F9B7C-1290-3E94-8CCB-9FEEA3131FF1}"/>
              </a:ext>
            </a:extLst>
          </p:cNvPr>
          <p:cNvSpPr txBox="1"/>
          <p:nvPr/>
        </p:nvSpPr>
        <p:spPr>
          <a:xfrm>
            <a:off x="5595456" y="4503512"/>
            <a:ext cx="6342078" cy="1569660"/>
          </a:xfrm>
          <a:prstGeom prst="rect">
            <a:avLst/>
          </a:prstGeom>
          <a:noFill/>
        </p:spPr>
        <p:txBody>
          <a:bodyPr wrap="square" rtlCol="0">
            <a:spAutoFit/>
          </a:bodyPr>
          <a:lstStyle/>
          <a:p>
            <a:pPr marL="0" indent="0" algn="ctr">
              <a:buNone/>
            </a:pPr>
            <a:r>
              <a:rPr lang="en-US" sz="2400" b="1" u="sng" dirty="0">
                <a:solidFill>
                  <a:schemeClr val="bg1"/>
                </a:solidFill>
              </a:rPr>
              <a:t>2 Corinthians 6:17 </a:t>
            </a:r>
            <a:r>
              <a:rPr lang="en-US" sz="2400" b="1" dirty="0">
                <a:solidFill>
                  <a:schemeClr val="bg1"/>
                </a:solidFill>
              </a:rPr>
              <a:t>Wherefore come out from among them, and be ye separate, saith the Lord, and touch not the unclean thing; and I will receive you.</a:t>
            </a:r>
          </a:p>
        </p:txBody>
      </p:sp>
    </p:spTree>
    <p:extLst>
      <p:ext uri="{BB962C8B-B14F-4D97-AF65-F5344CB8AC3E}">
        <p14:creationId xmlns:p14="http://schemas.microsoft.com/office/powerpoint/2010/main" val="175531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book with white text&#10;&#10;Description automatically generated">
            <a:extLst>
              <a:ext uri="{FF2B5EF4-FFF2-40B4-BE49-F238E27FC236}">
                <a16:creationId xmlns:a16="http://schemas.microsoft.com/office/drawing/2014/main" id="{423BDCE9-2F99-F55E-A820-244969911A5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701"/>
          <a:stretch/>
        </p:blipFill>
        <p:spPr>
          <a:xfrm>
            <a:off x="329316" y="10"/>
            <a:ext cx="11862684"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p:spPr>
      </p:pic>
      <p:sp>
        <p:nvSpPr>
          <p:cNvPr id="4" name="TextBox 3">
            <a:extLst>
              <a:ext uri="{FF2B5EF4-FFF2-40B4-BE49-F238E27FC236}">
                <a16:creationId xmlns:a16="http://schemas.microsoft.com/office/drawing/2014/main" id="{47466EF7-9FFC-855D-4B70-3749BFE21AEB}"/>
              </a:ext>
            </a:extLst>
          </p:cNvPr>
          <p:cNvSpPr txBox="1"/>
          <p:nvPr/>
        </p:nvSpPr>
        <p:spPr>
          <a:xfrm>
            <a:off x="2333731" y="855677"/>
            <a:ext cx="7853853" cy="523220"/>
          </a:xfrm>
          <a:prstGeom prst="rect">
            <a:avLst/>
          </a:prstGeom>
          <a:noFill/>
        </p:spPr>
        <p:txBody>
          <a:bodyPr wrap="square" rtlCol="0">
            <a:spAutoFit/>
          </a:bodyPr>
          <a:lstStyle/>
          <a:p>
            <a:pPr algn="ctr"/>
            <a:r>
              <a:rPr lang="en-US" sz="2800" u="sng" dirty="0">
                <a:solidFill>
                  <a:schemeClr val="bg1"/>
                </a:solidFill>
                <a:latin typeface="Amasis MT Pro Black" panose="02040A04050005020304" pitchFamily="18" charset="0"/>
              </a:rPr>
              <a:t>STANDING TO CONFESS SIN TO WORSHIP</a:t>
            </a:r>
          </a:p>
        </p:txBody>
      </p:sp>
      <p:sp>
        <p:nvSpPr>
          <p:cNvPr id="6" name="Content Placeholder 5">
            <a:extLst>
              <a:ext uri="{FF2B5EF4-FFF2-40B4-BE49-F238E27FC236}">
                <a16:creationId xmlns:a16="http://schemas.microsoft.com/office/drawing/2014/main" id="{1030FC83-D0DF-0128-4534-39D7AB4A2914}"/>
              </a:ext>
            </a:extLst>
          </p:cNvPr>
          <p:cNvSpPr>
            <a:spLocks noGrp="1"/>
          </p:cNvSpPr>
          <p:nvPr>
            <p:ph sz="half" idx="1"/>
          </p:nvPr>
        </p:nvSpPr>
        <p:spPr>
          <a:xfrm>
            <a:off x="914399" y="2630968"/>
            <a:ext cx="5181600" cy="4351338"/>
          </a:xfrm>
        </p:spPr>
        <p:txBody>
          <a:bodyPr/>
          <a:lstStyle/>
          <a:p>
            <a:pPr marL="0" indent="0" algn="ctr">
              <a:buNone/>
            </a:pPr>
            <a:r>
              <a:rPr lang="en-US" b="1" u="sng" dirty="0">
                <a:solidFill>
                  <a:schemeClr val="bg1"/>
                </a:solidFill>
              </a:rPr>
              <a:t>Neh. 9:2 </a:t>
            </a:r>
            <a:r>
              <a:rPr lang="en-US" b="1" dirty="0">
                <a:solidFill>
                  <a:schemeClr val="bg1"/>
                </a:solidFill>
              </a:rPr>
              <a:t>stood and confessed their sins, and the iniquities of their fathers.</a:t>
            </a:r>
          </a:p>
          <a:p>
            <a:pPr marL="0" indent="0" algn="ctr">
              <a:buNone/>
            </a:pPr>
            <a:endParaRPr lang="en-US" b="1" dirty="0">
              <a:solidFill>
                <a:schemeClr val="bg1"/>
              </a:solidFill>
            </a:endParaRPr>
          </a:p>
          <a:p>
            <a:pPr marL="0" indent="0" algn="ctr">
              <a:buNone/>
            </a:pPr>
            <a:r>
              <a:rPr lang="en-US" dirty="0">
                <a:solidFill>
                  <a:schemeClr val="bg1"/>
                </a:solidFill>
              </a:rPr>
              <a:t>Many people have ineffective worship because they have not confessed and turned away from their sin. </a:t>
            </a:r>
          </a:p>
          <a:p>
            <a:endParaRPr lang="en-US" dirty="0">
              <a:solidFill>
                <a:schemeClr val="bg1"/>
              </a:solidFill>
            </a:endParaRPr>
          </a:p>
        </p:txBody>
      </p:sp>
      <p:sp>
        <p:nvSpPr>
          <p:cNvPr id="7" name="Content Placeholder 6">
            <a:extLst>
              <a:ext uri="{FF2B5EF4-FFF2-40B4-BE49-F238E27FC236}">
                <a16:creationId xmlns:a16="http://schemas.microsoft.com/office/drawing/2014/main" id="{53BFFDF2-581F-B8CF-BD05-D0AEE82216ED}"/>
              </a:ext>
            </a:extLst>
          </p:cNvPr>
          <p:cNvSpPr>
            <a:spLocks noGrp="1"/>
          </p:cNvSpPr>
          <p:nvPr>
            <p:ph sz="half" idx="2"/>
          </p:nvPr>
        </p:nvSpPr>
        <p:spPr>
          <a:xfrm>
            <a:off x="6190026" y="2506652"/>
            <a:ext cx="5907947" cy="4351338"/>
          </a:xfrm>
        </p:spPr>
        <p:txBody>
          <a:bodyPr/>
          <a:lstStyle/>
          <a:p>
            <a:pPr marL="0" indent="0" algn="ctr">
              <a:buNone/>
            </a:pPr>
            <a:r>
              <a:rPr lang="en-US" b="1" u="sng" dirty="0">
                <a:solidFill>
                  <a:schemeClr val="bg1"/>
                </a:solidFill>
              </a:rPr>
              <a:t>James 5:16 </a:t>
            </a:r>
            <a:r>
              <a:rPr lang="en-US" b="1" dirty="0">
                <a:solidFill>
                  <a:schemeClr val="bg1"/>
                </a:solidFill>
              </a:rPr>
              <a:t>“Confess your sins to one another and pray for one another, that you may be healed.” </a:t>
            </a:r>
          </a:p>
          <a:p>
            <a:endParaRPr lang="en-US" b="1" dirty="0">
              <a:solidFill>
                <a:schemeClr val="bg1"/>
              </a:solidFill>
            </a:endParaRPr>
          </a:p>
          <a:p>
            <a:pPr algn="ctr"/>
            <a:r>
              <a:rPr lang="en-US" dirty="0">
                <a:solidFill>
                  <a:schemeClr val="bg1"/>
                </a:solidFill>
              </a:rPr>
              <a:t>God assures us that while our relationship with Him is personal, it's not private.</a:t>
            </a:r>
          </a:p>
          <a:p>
            <a:pPr algn="ctr"/>
            <a:r>
              <a:rPr lang="en-US" dirty="0">
                <a:solidFill>
                  <a:schemeClr val="bg1"/>
                </a:solidFill>
              </a:rPr>
              <a:t>God expects us to confess sin before worshipping…. </a:t>
            </a:r>
          </a:p>
          <a:p>
            <a:endParaRPr lang="en-US" dirty="0"/>
          </a:p>
        </p:txBody>
      </p:sp>
    </p:spTree>
    <p:extLst>
      <p:ext uri="{BB962C8B-B14F-4D97-AF65-F5344CB8AC3E}">
        <p14:creationId xmlns:p14="http://schemas.microsoft.com/office/powerpoint/2010/main" val="279713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background with white dots&#10;&#10;Description automatically generated">
            <a:extLst>
              <a:ext uri="{FF2B5EF4-FFF2-40B4-BE49-F238E27FC236}">
                <a16:creationId xmlns:a16="http://schemas.microsoft.com/office/drawing/2014/main" id="{3D37DD8D-BF09-0C33-0CF1-68D8983E945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6941" r="21259"/>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4" name="TextBox 3">
            <a:extLst>
              <a:ext uri="{FF2B5EF4-FFF2-40B4-BE49-F238E27FC236}">
                <a16:creationId xmlns:a16="http://schemas.microsoft.com/office/drawing/2014/main" id="{FFAF76F6-5B53-CB32-2F20-C0847D36D322}"/>
              </a:ext>
            </a:extLst>
          </p:cNvPr>
          <p:cNvSpPr txBox="1"/>
          <p:nvPr/>
        </p:nvSpPr>
        <p:spPr>
          <a:xfrm>
            <a:off x="6094476" y="4051884"/>
            <a:ext cx="5904277" cy="23992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700" b="1" kern="1200" dirty="0">
                <a:solidFill>
                  <a:schemeClr val="tx1"/>
                </a:solidFill>
                <a:latin typeface="+mj-lt"/>
                <a:ea typeface="+mj-ea"/>
                <a:cs typeface="+mj-cs"/>
              </a:rPr>
              <a:t>UNPREPARED WORSHIP</a:t>
            </a:r>
          </a:p>
          <a:p>
            <a:pPr algn="ctr">
              <a:lnSpc>
                <a:spcPct val="90000"/>
              </a:lnSpc>
              <a:spcBef>
                <a:spcPct val="0"/>
              </a:spcBef>
              <a:spcAft>
                <a:spcPts val="600"/>
              </a:spcAft>
            </a:pPr>
            <a:r>
              <a:rPr lang="en-US" sz="3700" b="1" kern="1200" dirty="0">
                <a:solidFill>
                  <a:schemeClr val="tx1"/>
                </a:solidFill>
                <a:latin typeface="+mj-lt"/>
                <a:ea typeface="+mj-ea"/>
                <a:cs typeface="+mj-cs"/>
              </a:rPr>
              <a:t> IS</a:t>
            </a:r>
          </a:p>
          <a:p>
            <a:pPr algn="ctr">
              <a:lnSpc>
                <a:spcPct val="90000"/>
              </a:lnSpc>
              <a:spcBef>
                <a:spcPct val="0"/>
              </a:spcBef>
              <a:spcAft>
                <a:spcPts val="600"/>
              </a:spcAft>
            </a:pPr>
            <a:r>
              <a:rPr lang="en-US" sz="3700" b="1" kern="1200" dirty="0">
                <a:solidFill>
                  <a:schemeClr val="tx1"/>
                </a:solidFill>
                <a:latin typeface="+mj-lt"/>
                <a:ea typeface="+mj-ea"/>
                <a:cs typeface="+mj-cs"/>
              </a:rPr>
              <a:t> UNACCEPTABLE WORSHIP!!</a:t>
            </a:r>
          </a:p>
        </p:txBody>
      </p:sp>
      <p:pic>
        <p:nvPicPr>
          <p:cNvPr id="6" name="Picture 5" descr="A group of people clapping&#10;&#10;Description automatically generated">
            <a:extLst>
              <a:ext uri="{FF2B5EF4-FFF2-40B4-BE49-F238E27FC236}">
                <a16:creationId xmlns:a16="http://schemas.microsoft.com/office/drawing/2014/main" id="{622B4F07-15C7-30C6-835E-63303B36F54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678" r="19164"/>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9" name="TextBox 8">
            <a:extLst>
              <a:ext uri="{FF2B5EF4-FFF2-40B4-BE49-F238E27FC236}">
                <a16:creationId xmlns:a16="http://schemas.microsoft.com/office/drawing/2014/main" id="{782EA10C-226C-A99A-65BC-D4499FAB9DE1}"/>
              </a:ext>
            </a:extLst>
          </p:cNvPr>
          <p:cNvSpPr txBox="1"/>
          <p:nvPr/>
        </p:nvSpPr>
        <p:spPr>
          <a:xfrm>
            <a:off x="125836" y="406866"/>
            <a:ext cx="6870312" cy="3416320"/>
          </a:xfrm>
          <a:prstGeom prst="rect">
            <a:avLst/>
          </a:prstGeom>
          <a:noFill/>
        </p:spPr>
        <p:txBody>
          <a:bodyPr wrap="square" rtlCol="0">
            <a:spAutoFit/>
          </a:bodyPr>
          <a:lstStyle/>
          <a:p>
            <a:pPr marL="0" indent="0" algn="ctr">
              <a:buNone/>
            </a:pPr>
            <a:r>
              <a:rPr lang="en-US" sz="3600" dirty="0">
                <a:solidFill>
                  <a:schemeClr val="bg1"/>
                </a:solidFill>
              </a:rPr>
              <a:t>If we are going to worship God, we must prepare through fasting, mourning,  separating, and confession.</a:t>
            </a:r>
          </a:p>
          <a:p>
            <a:pPr marL="0" indent="0" algn="ctr">
              <a:buNone/>
            </a:pPr>
            <a:r>
              <a:rPr lang="en-US" sz="3600" dirty="0">
                <a:solidFill>
                  <a:schemeClr val="bg1"/>
                </a:solidFill>
              </a:rPr>
              <a:t>An unprepared worship is an unacceptable worship!</a:t>
            </a:r>
          </a:p>
        </p:txBody>
      </p:sp>
    </p:spTree>
    <p:extLst>
      <p:ext uri="{BB962C8B-B14F-4D97-AF65-F5344CB8AC3E}">
        <p14:creationId xmlns:p14="http://schemas.microsoft.com/office/powerpoint/2010/main" val="1277491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5F8FB9-93B9-4832-A062-85E1B6A5A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screen shot of a book&#10;&#10;Description automatically generated">
            <a:extLst>
              <a:ext uri="{FF2B5EF4-FFF2-40B4-BE49-F238E27FC236}">
                <a16:creationId xmlns:a16="http://schemas.microsoft.com/office/drawing/2014/main" id="{511E6C5F-3B3C-89A2-73E2-53EB4893FE8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966" r="12727"/>
          <a:stretch/>
        </p:blipFill>
        <p:spPr>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p:spPr>
      </p:pic>
      <p:sp>
        <p:nvSpPr>
          <p:cNvPr id="10" name="Arc 9">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77576FE-179B-B940-8C05-3D2812B7461E}"/>
              </a:ext>
            </a:extLst>
          </p:cNvPr>
          <p:cNvSpPr txBox="1"/>
          <p:nvPr/>
        </p:nvSpPr>
        <p:spPr>
          <a:xfrm>
            <a:off x="3162999" y="1934931"/>
            <a:ext cx="8944761" cy="4524315"/>
          </a:xfrm>
          <a:prstGeom prst="rect">
            <a:avLst/>
          </a:prstGeom>
          <a:noFill/>
        </p:spPr>
        <p:txBody>
          <a:bodyPr wrap="square">
            <a:spAutoFit/>
          </a:bodyPr>
          <a:lstStyle/>
          <a:p>
            <a:pPr algn="ctr">
              <a:buFont typeface="Wingdings" panose="05000000000000000000" pitchFamily="2" charset="2"/>
              <a:buChar char="v"/>
            </a:pPr>
            <a:r>
              <a:rPr lang="en-US" sz="3600" dirty="0">
                <a:solidFill>
                  <a:schemeClr val="bg1"/>
                </a:solidFill>
                <a:latin typeface="Aparajita" panose="020B0502040204020203" pitchFamily="18" charset="0"/>
                <a:cs typeface="Aparajita" panose="020B0502040204020203" pitchFamily="18" charset="0"/>
              </a:rPr>
              <a:t>God expects each of us to fast in some form or another. </a:t>
            </a:r>
          </a:p>
          <a:p>
            <a:pPr algn="ctr"/>
            <a:endParaRPr lang="en-US" sz="3600" dirty="0">
              <a:solidFill>
                <a:schemeClr val="bg1"/>
              </a:solidFill>
              <a:latin typeface="Aparajita" panose="020B0502040204020203" pitchFamily="18" charset="0"/>
              <a:cs typeface="Aparajita" panose="020B0502040204020203" pitchFamily="18" charset="0"/>
            </a:endParaRPr>
          </a:p>
          <a:p>
            <a:pPr algn="ctr">
              <a:buFont typeface="Wingdings" panose="05000000000000000000" pitchFamily="2" charset="2"/>
              <a:buChar char="v"/>
            </a:pPr>
            <a:r>
              <a:rPr lang="en-US" sz="3600" dirty="0">
                <a:solidFill>
                  <a:schemeClr val="bg1"/>
                </a:solidFill>
                <a:latin typeface="Aparajita" panose="020B0502040204020203" pitchFamily="18" charset="0"/>
                <a:cs typeface="Aparajita" panose="020B0502040204020203" pitchFamily="18" charset="0"/>
              </a:rPr>
              <a:t>God expects us to mourn for committing sin.</a:t>
            </a:r>
          </a:p>
          <a:p>
            <a:pPr algn="ctr"/>
            <a:r>
              <a:rPr lang="en-US" sz="3600" dirty="0">
                <a:solidFill>
                  <a:schemeClr val="bg1"/>
                </a:solidFill>
                <a:latin typeface="Aparajita" panose="020B0502040204020203" pitchFamily="18" charset="0"/>
                <a:cs typeface="Aparajita" panose="020B0502040204020203" pitchFamily="18" charset="0"/>
              </a:rPr>
              <a:t> </a:t>
            </a:r>
          </a:p>
          <a:p>
            <a:pPr algn="ctr">
              <a:buFont typeface="Wingdings" panose="05000000000000000000" pitchFamily="2" charset="2"/>
              <a:buChar char="v"/>
            </a:pPr>
            <a:r>
              <a:rPr lang="en-US" sz="3600" dirty="0">
                <a:solidFill>
                  <a:schemeClr val="bg1"/>
                </a:solidFill>
                <a:latin typeface="Aparajita" panose="020B0502040204020203" pitchFamily="18" charset="0"/>
                <a:cs typeface="Aparajita" panose="020B0502040204020203" pitchFamily="18" charset="0"/>
              </a:rPr>
              <a:t>God expects us to separate from sinful people, sinful places, and sinful ways.</a:t>
            </a:r>
          </a:p>
          <a:p>
            <a:pPr algn="ctr"/>
            <a:endParaRPr lang="en-US" sz="3600" dirty="0">
              <a:solidFill>
                <a:schemeClr val="bg1"/>
              </a:solidFill>
              <a:latin typeface="Aparajita" panose="020B0502040204020203" pitchFamily="18" charset="0"/>
              <a:cs typeface="Aparajita" panose="020B0502040204020203" pitchFamily="18" charset="0"/>
            </a:endParaRPr>
          </a:p>
          <a:p>
            <a:pPr algn="ctr">
              <a:buFont typeface="Wingdings" panose="05000000000000000000" pitchFamily="2" charset="2"/>
              <a:buChar char="v"/>
            </a:pPr>
            <a:r>
              <a:rPr lang="en-US" sz="3600" dirty="0">
                <a:solidFill>
                  <a:schemeClr val="bg1"/>
                </a:solidFill>
                <a:latin typeface="Aparajita" panose="020B0502040204020203" pitchFamily="18" charset="0"/>
                <a:cs typeface="Aparajita" panose="020B0502040204020203" pitchFamily="18" charset="0"/>
              </a:rPr>
              <a:t>God expects us to confess our sins.  </a:t>
            </a:r>
          </a:p>
        </p:txBody>
      </p:sp>
    </p:spTree>
    <p:extLst>
      <p:ext uri="{BB962C8B-B14F-4D97-AF65-F5344CB8AC3E}">
        <p14:creationId xmlns:p14="http://schemas.microsoft.com/office/powerpoint/2010/main" val="140727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background with white text&#10;&#10;Description automatically generated">
            <a:extLst>
              <a:ext uri="{FF2B5EF4-FFF2-40B4-BE49-F238E27FC236}">
                <a16:creationId xmlns:a16="http://schemas.microsoft.com/office/drawing/2014/main" id="{6C024C4F-E688-FB7E-5A94-046285770C25}"/>
              </a:ext>
            </a:extLst>
          </p:cNvPr>
          <p:cNvPicPr>
            <a:picLocks noGrp="1" noRot="1" noChangeAspect="1" noMove="1" noResize="1" noEditPoints="1" noAdjustHandles="1" noChangeArrowheads="1" noChangeShapeType="1" noCrop="1"/>
          </p:cNvPicPr>
          <p:nvPr/>
        </p:nvPicPr>
        <p:blipFill rotWithShape="1">
          <a:blip r:embed="rId2">
            <a:alphaModFix amt="40000"/>
            <a:extLst>
              <a:ext uri="{28A0092B-C50C-407E-A947-70E740481C1C}">
                <a14:useLocalDpi xmlns:a14="http://schemas.microsoft.com/office/drawing/2010/main" val="0"/>
              </a:ext>
            </a:extLst>
          </a:blip>
          <a:srcRect l="8754" r="21936"/>
          <a:stretch/>
        </p:blipFill>
        <p:spPr>
          <a:xfrm>
            <a:off x="-1434688" y="-4916"/>
            <a:ext cx="8450317" cy="6857990"/>
          </a:xfrm>
          <a:prstGeom prst="rect">
            <a:avLst/>
          </a:prstGeom>
        </p:spPr>
      </p:pic>
      <p:sp>
        <p:nvSpPr>
          <p:cNvPr id="4" name="TextBox 3">
            <a:extLst>
              <a:ext uri="{FF2B5EF4-FFF2-40B4-BE49-F238E27FC236}">
                <a16:creationId xmlns:a16="http://schemas.microsoft.com/office/drawing/2014/main" id="{3F9E0ECC-A4CE-2C62-56B1-A4C9E28EA341}"/>
              </a:ext>
            </a:extLst>
          </p:cNvPr>
          <p:cNvSpPr txBox="1"/>
          <p:nvPr/>
        </p:nvSpPr>
        <p:spPr>
          <a:xfrm>
            <a:off x="350132" y="2632105"/>
            <a:ext cx="5745867" cy="1790605"/>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7200" b="1" kern="1200" dirty="0">
                <a:solidFill>
                  <a:srgbClr val="FFFFFF"/>
                </a:solidFill>
                <a:latin typeface="Aparajita" panose="02020603050405020304" pitchFamily="18" charset="0"/>
                <a:ea typeface="+mj-ea"/>
                <a:cs typeface="Aparajita" panose="02020603050405020304" pitchFamily="18" charset="0"/>
              </a:rPr>
              <a:t>LET’S PRAY!!</a:t>
            </a:r>
          </a:p>
        </p:txBody>
      </p:sp>
      <p:pic>
        <p:nvPicPr>
          <p:cNvPr id="13" name="Picture 12" descr="Close-up of a person's hands with a ring on their fingers&#10;&#10;Description automatically generated">
            <a:extLst>
              <a:ext uri="{FF2B5EF4-FFF2-40B4-BE49-F238E27FC236}">
                <a16:creationId xmlns:a16="http://schemas.microsoft.com/office/drawing/2014/main" id="{24333487-6712-93D7-809E-B47BF25E2A7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792" r="22170" b="-2"/>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5" name="TextBox 14">
            <a:extLst>
              <a:ext uri="{FF2B5EF4-FFF2-40B4-BE49-F238E27FC236}">
                <a16:creationId xmlns:a16="http://schemas.microsoft.com/office/drawing/2014/main" id="{15B5B3AC-08E2-F524-C332-9E839DBF2D19}"/>
              </a:ext>
            </a:extLst>
          </p:cNvPr>
          <p:cNvSpPr txBox="1"/>
          <p:nvPr/>
        </p:nvSpPr>
        <p:spPr>
          <a:xfrm>
            <a:off x="903776" y="5528955"/>
            <a:ext cx="4638578" cy="369332"/>
          </a:xfrm>
          <a:prstGeom prst="rect">
            <a:avLst/>
          </a:prstGeom>
          <a:noFill/>
        </p:spPr>
        <p:txBody>
          <a:bodyPr wrap="none" rtlCol="0">
            <a:spAutoFit/>
          </a:bodyPr>
          <a:lstStyle/>
          <a:p>
            <a:r>
              <a:rPr lang="en-US" dirty="0">
                <a:solidFill>
                  <a:schemeClr val="bg1"/>
                </a:solidFill>
              </a:rPr>
              <a:t>Come to the altar to pray and confess your sins.</a:t>
            </a:r>
            <a:endParaRPr lang="en-US" dirty="0"/>
          </a:p>
        </p:txBody>
      </p:sp>
    </p:spTree>
    <p:extLst>
      <p:ext uri="{BB962C8B-B14F-4D97-AF65-F5344CB8AC3E}">
        <p14:creationId xmlns:p14="http://schemas.microsoft.com/office/powerpoint/2010/main" val="254689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ross on a hill with light shining through the sky&#10;&#10;Description automatically generated">
            <a:extLst>
              <a:ext uri="{FF2B5EF4-FFF2-40B4-BE49-F238E27FC236}">
                <a16:creationId xmlns:a16="http://schemas.microsoft.com/office/drawing/2014/main" id="{5CF11C4A-6CE0-BBF4-630E-ABB245DB1EF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5078" b="-1"/>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3" name="Picture 2" descr="A green background with white dots&#10;&#10;Description automatically generated">
            <a:extLst>
              <a:ext uri="{FF2B5EF4-FFF2-40B4-BE49-F238E27FC236}">
                <a16:creationId xmlns:a16="http://schemas.microsoft.com/office/drawing/2014/main" id="{96425452-19AA-57F3-B580-8149F72BEB43}"/>
              </a:ext>
            </a:extLst>
          </p:cNvPr>
          <p:cNvPicPr>
            <a:picLocks noChangeAspect="1"/>
          </p:cNvPicPr>
          <p:nvPr/>
        </p:nvPicPr>
        <p:blipFill rotWithShape="1">
          <a:blip r:embed="rId4">
            <a:extLst>
              <a:ext uri="{28A0092B-C50C-407E-A947-70E740481C1C}">
                <a14:useLocalDpi xmlns:a14="http://schemas.microsoft.com/office/drawing/2010/main" val="0"/>
              </a:ext>
            </a:extLst>
          </a:blip>
          <a:srcRect l="21568" r="25887" b="1"/>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6" name="TextBox 5">
            <a:extLst>
              <a:ext uri="{FF2B5EF4-FFF2-40B4-BE49-F238E27FC236}">
                <a16:creationId xmlns:a16="http://schemas.microsoft.com/office/drawing/2014/main" id="{F54AEE1C-4A7C-A43B-6A86-8A433EC04478}"/>
              </a:ext>
            </a:extLst>
          </p:cNvPr>
          <p:cNvSpPr txBox="1"/>
          <p:nvPr/>
        </p:nvSpPr>
        <p:spPr>
          <a:xfrm>
            <a:off x="8384026" y="2204815"/>
            <a:ext cx="3477536" cy="2308324"/>
          </a:xfrm>
          <a:prstGeom prst="rect">
            <a:avLst/>
          </a:prstGeom>
          <a:noFill/>
        </p:spPr>
        <p:txBody>
          <a:bodyPr wrap="square" rtlCol="0">
            <a:spAutoFit/>
          </a:bodyPr>
          <a:lstStyle/>
          <a:p>
            <a:pPr algn="ctr"/>
            <a:r>
              <a:rPr lang="en-US" sz="3600" b="1" dirty="0">
                <a:solidFill>
                  <a:schemeClr val="bg1"/>
                </a:solidFill>
              </a:rPr>
              <a:t>Doors of the church are open: </a:t>
            </a:r>
          </a:p>
          <a:p>
            <a:pPr algn="ctr"/>
            <a:r>
              <a:rPr lang="en-US" sz="3600" b="1" dirty="0">
                <a:solidFill>
                  <a:schemeClr val="bg1"/>
                </a:solidFill>
              </a:rPr>
              <a:t>“REID TEMPLE CARES”</a:t>
            </a:r>
          </a:p>
        </p:txBody>
      </p:sp>
    </p:spTree>
    <p:extLst>
      <p:ext uri="{BB962C8B-B14F-4D97-AF65-F5344CB8AC3E}">
        <p14:creationId xmlns:p14="http://schemas.microsoft.com/office/powerpoint/2010/main" val="89988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book with white text&#10;&#10;Description automatically generated">
            <a:extLst>
              <a:ext uri="{FF2B5EF4-FFF2-40B4-BE49-F238E27FC236}">
                <a16:creationId xmlns:a16="http://schemas.microsoft.com/office/drawing/2014/main" id="{EC27C62A-4A2A-AB38-CBC8-FB1E5ACDA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6" descr="https://pciprdprodfmssa.blob.core.windows.net/fms/1c42292f-c552-44c2-afd7-d83021ea5632/giving_header.png">
            <a:extLst>
              <a:ext uri="{FF2B5EF4-FFF2-40B4-BE49-F238E27FC236}">
                <a16:creationId xmlns:a16="http://schemas.microsoft.com/office/drawing/2014/main" id="{61C88538-18C4-18B0-94CC-386FEE9B6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933267"/>
            <a:ext cx="95250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5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book with white text&#10;&#10;Description automatically generated">
            <a:extLst>
              <a:ext uri="{FF2B5EF4-FFF2-40B4-BE49-F238E27FC236}">
                <a16:creationId xmlns:a16="http://schemas.microsoft.com/office/drawing/2014/main" id="{B91AE59D-DB7F-5075-3190-3BF8F3974F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Freeform: Shape 14">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sign on a road&#10;&#10;Description automatically generated">
            <a:extLst>
              <a:ext uri="{FF2B5EF4-FFF2-40B4-BE49-F238E27FC236}">
                <a16:creationId xmlns:a16="http://schemas.microsoft.com/office/drawing/2014/main" id="{026CE8A9-668E-BA88-1568-72E10CE200A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986"/>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1643402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background with white text&#10;&#10;Description automatically generated">
            <a:extLst>
              <a:ext uri="{FF2B5EF4-FFF2-40B4-BE49-F238E27FC236}">
                <a16:creationId xmlns:a16="http://schemas.microsoft.com/office/drawing/2014/main" id="{D322C38A-9F43-E962-712C-8E76AB3DEA8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486" b="2226"/>
          <a:stretch/>
        </p:blipFill>
        <p:spPr>
          <a:xfrm>
            <a:off x="307775" y="261437"/>
            <a:ext cx="11576450" cy="6335126"/>
          </a:xfrm>
          <a:prstGeom prst="rect">
            <a:avLst/>
          </a:prstGeom>
        </p:spPr>
      </p:pic>
    </p:spTree>
    <p:extLst>
      <p:ext uri="{BB962C8B-B14F-4D97-AF65-F5344CB8AC3E}">
        <p14:creationId xmlns:p14="http://schemas.microsoft.com/office/powerpoint/2010/main" val="53822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4BF6D8-BAB7-4EB4-9B19-BB8B2F0F7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233FAAD-5E0A-4FBB-9800-1DAEE5039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074490"/>
            <a:ext cx="12192000" cy="4783510"/>
          </a:xfrm>
          <a:custGeom>
            <a:avLst/>
            <a:gdLst>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884769 w 12192000"/>
              <a:gd name="connsiteY20" fmla="*/ 115817 h 4783510"/>
              <a:gd name="connsiteX21" fmla="*/ 11269135 w 12192000"/>
              <a:gd name="connsiteY21" fmla="*/ 11581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884769 w 12192000"/>
              <a:gd name="connsiteY20" fmla="*/ 115817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95040 w 12192000"/>
              <a:gd name="connsiteY35" fmla="*/ 1014200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91635 w 12192000"/>
              <a:gd name="connsiteY35" fmla="*/ 997172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26422 w 12192000"/>
              <a:gd name="connsiteY34" fmla="*/ 995644 h 4783510"/>
              <a:gd name="connsiteX35" fmla="*/ 11891635 w 12192000"/>
              <a:gd name="connsiteY35" fmla="*/ 997172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5844 w 12192000"/>
              <a:gd name="connsiteY32" fmla="*/ 1008189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5844 w 12192000"/>
              <a:gd name="connsiteY32" fmla="*/ 1008189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74818 w 12192000"/>
              <a:gd name="connsiteY34" fmla="*/ 1009269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81629 w 12192000"/>
              <a:gd name="connsiteY34" fmla="*/ 985430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4783510">
                <a:moveTo>
                  <a:pt x="54039" y="133"/>
                </a:moveTo>
                <a:cubicBezTo>
                  <a:pt x="63704" y="2639"/>
                  <a:pt x="62723" y="39358"/>
                  <a:pt x="83989" y="21326"/>
                </a:cubicBezTo>
                <a:cubicBezTo>
                  <a:pt x="105981" y="-11024"/>
                  <a:pt x="111081" y="45279"/>
                  <a:pt x="127696" y="48217"/>
                </a:cubicBezTo>
                <a:cubicBezTo>
                  <a:pt x="144311" y="51155"/>
                  <a:pt x="175067" y="46490"/>
                  <a:pt x="195328" y="60745"/>
                </a:cubicBezTo>
                <a:cubicBezTo>
                  <a:pt x="202114" y="49815"/>
                  <a:pt x="211298" y="72404"/>
                  <a:pt x="217130" y="52754"/>
                </a:cubicBezTo>
                <a:cubicBezTo>
                  <a:pt x="224172" y="55476"/>
                  <a:pt x="227826" y="61398"/>
                  <a:pt x="232932" y="50560"/>
                </a:cubicBezTo>
                <a:cubicBezTo>
                  <a:pt x="248268" y="92855"/>
                  <a:pt x="280981" y="52963"/>
                  <a:pt x="296960" y="85674"/>
                </a:cubicBezTo>
                <a:cubicBezTo>
                  <a:pt x="299830" y="67582"/>
                  <a:pt x="319291" y="68613"/>
                  <a:pt x="329442" y="61820"/>
                </a:cubicBezTo>
                <a:cubicBezTo>
                  <a:pt x="298380" y="131083"/>
                  <a:pt x="368905" y="57302"/>
                  <a:pt x="386012" y="80741"/>
                </a:cubicBezTo>
                <a:cubicBezTo>
                  <a:pt x="377510" y="29578"/>
                  <a:pt x="414386" y="72354"/>
                  <a:pt x="425496" y="47729"/>
                </a:cubicBezTo>
                <a:cubicBezTo>
                  <a:pt x="437040" y="71659"/>
                  <a:pt x="445854" y="45812"/>
                  <a:pt x="459561" y="55824"/>
                </a:cubicBezTo>
                <a:cubicBezTo>
                  <a:pt x="489863" y="61969"/>
                  <a:pt x="520202" y="89712"/>
                  <a:pt x="559233" y="72799"/>
                </a:cubicBezTo>
                <a:cubicBezTo>
                  <a:pt x="577813" y="147164"/>
                  <a:pt x="623281" y="104139"/>
                  <a:pt x="661345" y="147481"/>
                </a:cubicBezTo>
                <a:cubicBezTo>
                  <a:pt x="683250" y="156781"/>
                  <a:pt x="717059" y="121215"/>
                  <a:pt x="725095" y="161274"/>
                </a:cubicBezTo>
                <a:cubicBezTo>
                  <a:pt x="734778" y="137222"/>
                  <a:pt x="744590" y="176885"/>
                  <a:pt x="755536" y="180724"/>
                </a:cubicBezTo>
                <a:cubicBezTo>
                  <a:pt x="764056" y="165505"/>
                  <a:pt x="768536" y="179043"/>
                  <a:pt x="776480" y="182273"/>
                </a:cubicBezTo>
                <a:cubicBezTo>
                  <a:pt x="779946" y="172829"/>
                  <a:pt x="786646" y="173541"/>
                  <a:pt x="789058" y="184824"/>
                </a:cubicBezTo>
                <a:cubicBezTo>
                  <a:pt x="786138" y="210571"/>
                  <a:pt x="809228" y="198414"/>
                  <a:pt x="811171" y="216295"/>
                </a:cubicBezTo>
                <a:cubicBezTo>
                  <a:pt x="821323" y="219407"/>
                  <a:pt x="856662" y="208499"/>
                  <a:pt x="878029" y="215023"/>
                </a:cubicBezTo>
                <a:lnTo>
                  <a:pt x="884769" y="220986"/>
                </a:lnTo>
                <a:lnTo>
                  <a:pt x="1600387" y="354356"/>
                </a:lnTo>
                <a:lnTo>
                  <a:pt x="9012952" y="1139547"/>
                </a:lnTo>
                <a:lnTo>
                  <a:pt x="11269135" y="1154978"/>
                </a:lnTo>
                <a:lnTo>
                  <a:pt x="11276593" y="1158504"/>
                </a:lnTo>
                <a:cubicBezTo>
                  <a:pt x="11284278" y="1160597"/>
                  <a:pt x="11291853" y="1160653"/>
                  <a:pt x="11298713" y="1157049"/>
                </a:cubicBezTo>
                <a:cubicBezTo>
                  <a:pt x="11308980" y="1128196"/>
                  <a:pt x="11367293" y="1148970"/>
                  <a:pt x="11380829" y="1144822"/>
                </a:cubicBezTo>
                <a:cubicBezTo>
                  <a:pt x="11382772" y="1126940"/>
                  <a:pt x="11405862" y="1139097"/>
                  <a:pt x="11402942" y="1113350"/>
                </a:cubicBezTo>
                <a:cubicBezTo>
                  <a:pt x="11405355" y="1102067"/>
                  <a:pt x="11412054" y="1101355"/>
                  <a:pt x="11415520" y="1110800"/>
                </a:cubicBezTo>
                <a:cubicBezTo>
                  <a:pt x="11423464" y="1107569"/>
                  <a:pt x="11427945" y="1094031"/>
                  <a:pt x="11436464" y="1109251"/>
                </a:cubicBezTo>
                <a:cubicBezTo>
                  <a:pt x="11447410" y="1105411"/>
                  <a:pt x="11457222" y="1065748"/>
                  <a:pt x="11466905" y="1089800"/>
                </a:cubicBezTo>
                <a:cubicBezTo>
                  <a:pt x="11474941" y="1049741"/>
                  <a:pt x="11508751" y="1085307"/>
                  <a:pt x="11530655" y="1076007"/>
                </a:cubicBezTo>
                <a:cubicBezTo>
                  <a:pt x="11568719" y="1032666"/>
                  <a:pt x="11614187" y="1075691"/>
                  <a:pt x="11632767" y="1001326"/>
                </a:cubicBezTo>
                <a:cubicBezTo>
                  <a:pt x="11671799" y="1018238"/>
                  <a:pt x="11678297" y="1004118"/>
                  <a:pt x="11708599" y="997972"/>
                </a:cubicBezTo>
                <a:cubicBezTo>
                  <a:pt x="11722307" y="987960"/>
                  <a:pt x="11754960" y="1000186"/>
                  <a:pt x="11766504" y="976255"/>
                </a:cubicBezTo>
                <a:cubicBezTo>
                  <a:pt x="11775270" y="975867"/>
                  <a:pt x="11771643" y="982199"/>
                  <a:pt x="11781629" y="985430"/>
                </a:cubicBezTo>
                <a:cubicBezTo>
                  <a:pt x="11791615" y="988661"/>
                  <a:pt x="11808655" y="993119"/>
                  <a:pt x="11826422" y="995644"/>
                </a:cubicBezTo>
                <a:cubicBezTo>
                  <a:pt x="11847845" y="1001968"/>
                  <a:pt x="11866122" y="1002202"/>
                  <a:pt x="11891635" y="997172"/>
                </a:cubicBezTo>
                <a:cubicBezTo>
                  <a:pt x="11907614" y="964462"/>
                  <a:pt x="11943732" y="1021381"/>
                  <a:pt x="11959068" y="979087"/>
                </a:cubicBezTo>
                <a:cubicBezTo>
                  <a:pt x="11964175" y="989925"/>
                  <a:pt x="11967829" y="984002"/>
                  <a:pt x="11974871" y="981280"/>
                </a:cubicBezTo>
                <a:cubicBezTo>
                  <a:pt x="11980703" y="1000930"/>
                  <a:pt x="11989887" y="978341"/>
                  <a:pt x="11996673" y="989271"/>
                </a:cubicBezTo>
                <a:cubicBezTo>
                  <a:pt x="12016933" y="975016"/>
                  <a:pt x="12047689" y="979681"/>
                  <a:pt x="12064304" y="976743"/>
                </a:cubicBezTo>
                <a:cubicBezTo>
                  <a:pt x="12080919" y="973805"/>
                  <a:pt x="12075802" y="961775"/>
                  <a:pt x="12108011" y="949852"/>
                </a:cubicBezTo>
                <a:cubicBezTo>
                  <a:pt x="12129277" y="967884"/>
                  <a:pt x="12128297" y="931165"/>
                  <a:pt x="12137961" y="928659"/>
                </a:cubicBezTo>
                <a:cubicBezTo>
                  <a:pt x="12141183" y="927823"/>
                  <a:pt x="12145587" y="930789"/>
                  <a:pt x="12152392" y="940852"/>
                </a:cubicBezTo>
                <a:cubicBezTo>
                  <a:pt x="12158285" y="946241"/>
                  <a:pt x="12172554" y="936871"/>
                  <a:pt x="12187275" y="939175"/>
                </a:cubicBezTo>
                <a:lnTo>
                  <a:pt x="12192000" y="932202"/>
                </a:lnTo>
                <a:lnTo>
                  <a:pt x="12192000" y="1423622"/>
                </a:lnTo>
                <a:lnTo>
                  <a:pt x="12192000" y="2783600"/>
                </a:lnTo>
                <a:lnTo>
                  <a:pt x="12192000" y="4783510"/>
                </a:lnTo>
                <a:lnTo>
                  <a:pt x="2" y="4783510"/>
                </a:lnTo>
                <a:lnTo>
                  <a:pt x="2" y="1855074"/>
                </a:lnTo>
                <a:lnTo>
                  <a:pt x="0" y="1855074"/>
                </a:lnTo>
                <a:lnTo>
                  <a:pt x="0" y="3676"/>
                </a:lnTo>
                <a:lnTo>
                  <a:pt x="4725" y="10649"/>
                </a:lnTo>
                <a:cubicBezTo>
                  <a:pt x="19446" y="8345"/>
                  <a:pt x="33716" y="17715"/>
                  <a:pt x="39608" y="12325"/>
                </a:cubicBezTo>
                <a:cubicBezTo>
                  <a:pt x="46413" y="2263"/>
                  <a:pt x="50817" y="-703"/>
                  <a:pt x="54039" y="133"/>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green book with white text&#10;&#10;Description automatically generated">
            <a:extLst>
              <a:ext uri="{FF2B5EF4-FFF2-40B4-BE49-F238E27FC236}">
                <a16:creationId xmlns:a16="http://schemas.microsoft.com/office/drawing/2014/main" id="{752107E7-ED0B-B205-9899-7E9746B82812}"/>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1" b="6586"/>
          <a:stretch/>
        </p:blipFill>
        <p:spPr>
          <a:xfrm>
            <a:off x="680484" y="608261"/>
            <a:ext cx="10849144" cy="5700774"/>
          </a:xfrm>
          <a:custGeom>
            <a:avLst/>
            <a:gdLst/>
            <a:ahLst/>
            <a:cxnLst/>
            <a:rect l="l" t="t" r="r" b="b"/>
            <a:pathLst>
              <a:path w="10849144" h="5700774">
                <a:moveTo>
                  <a:pt x="10849144" y="0"/>
                </a:moveTo>
                <a:lnTo>
                  <a:pt x="10849144" y="4704874"/>
                </a:lnTo>
                <a:lnTo>
                  <a:pt x="10844433" y="4704083"/>
                </a:lnTo>
                <a:cubicBezTo>
                  <a:pt x="10775772" y="4702622"/>
                  <a:pt x="10731635" y="4723344"/>
                  <a:pt x="10627028" y="4736091"/>
                </a:cubicBezTo>
                <a:cubicBezTo>
                  <a:pt x="10549662" y="4756399"/>
                  <a:pt x="10442424" y="4756744"/>
                  <a:pt x="10426962" y="4785620"/>
                </a:cubicBezTo>
                <a:cubicBezTo>
                  <a:pt x="10323654" y="4811093"/>
                  <a:pt x="10316619" y="4787626"/>
                  <a:pt x="10226986" y="4823118"/>
                </a:cubicBezTo>
                <a:cubicBezTo>
                  <a:pt x="10150525" y="4884256"/>
                  <a:pt x="10082541" y="4863779"/>
                  <a:pt x="9981162" y="4935663"/>
                </a:cubicBezTo>
                <a:cubicBezTo>
                  <a:pt x="9931220" y="4933313"/>
                  <a:pt x="9892260" y="4951206"/>
                  <a:pt x="9843873" y="4935858"/>
                </a:cubicBezTo>
                <a:cubicBezTo>
                  <a:pt x="9822471" y="4921786"/>
                  <a:pt x="9777158" y="4963696"/>
                  <a:pt x="9752052" y="4925073"/>
                </a:cubicBezTo>
                <a:cubicBezTo>
                  <a:pt x="9750186" y="4953137"/>
                  <a:pt x="9702805" y="4928500"/>
                  <a:pt x="9692324" y="4915468"/>
                </a:cubicBezTo>
                <a:cubicBezTo>
                  <a:pt x="9680167" y="4927714"/>
                  <a:pt x="9659741" y="4905365"/>
                  <a:pt x="9646593" y="4906557"/>
                </a:cubicBezTo>
                <a:cubicBezTo>
                  <a:pt x="9620587" y="4845178"/>
                  <a:pt x="9617697" y="4941490"/>
                  <a:pt x="9585685" y="4906617"/>
                </a:cubicBezTo>
                <a:cubicBezTo>
                  <a:pt x="9571621" y="4927453"/>
                  <a:pt x="9523936" y="4971653"/>
                  <a:pt x="9486200" y="4990496"/>
                </a:cubicBezTo>
                <a:cubicBezTo>
                  <a:pt x="9411968" y="5031655"/>
                  <a:pt x="9406835" y="5080617"/>
                  <a:pt x="9330223" y="5063988"/>
                </a:cubicBezTo>
                <a:cubicBezTo>
                  <a:pt x="9319445" y="5103721"/>
                  <a:pt x="9188211" y="5003648"/>
                  <a:pt x="9204637" y="5074753"/>
                </a:cubicBezTo>
                <a:cubicBezTo>
                  <a:pt x="9179069" y="5071279"/>
                  <a:pt x="9160334" y="5042982"/>
                  <a:pt x="9174585" y="5089264"/>
                </a:cubicBezTo>
                <a:lnTo>
                  <a:pt x="9026902" y="5086064"/>
                </a:lnTo>
                <a:cubicBezTo>
                  <a:pt x="8945039" y="5098972"/>
                  <a:pt x="8893921" y="5133031"/>
                  <a:pt x="8809858" y="5115776"/>
                </a:cubicBezTo>
                <a:cubicBezTo>
                  <a:pt x="8727523" y="5113709"/>
                  <a:pt x="8685980" y="5083373"/>
                  <a:pt x="8574056" y="5084000"/>
                </a:cubicBezTo>
                <a:cubicBezTo>
                  <a:pt x="8495237" y="5079985"/>
                  <a:pt x="8382476" y="5056445"/>
                  <a:pt x="8302745" y="5071462"/>
                </a:cubicBezTo>
                <a:cubicBezTo>
                  <a:pt x="8207300" y="5035549"/>
                  <a:pt x="8230918" y="5079966"/>
                  <a:pt x="8128608" y="5060341"/>
                </a:cubicBezTo>
                <a:cubicBezTo>
                  <a:pt x="8083878" y="5137967"/>
                  <a:pt x="8005860" y="5099291"/>
                  <a:pt x="7951805" y="5118527"/>
                </a:cubicBezTo>
                <a:cubicBezTo>
                  <a:pt x="7889668" y="5135371"/>
                  <a:pt x="7818236" y="5153622"/>
                  <a:pt x="7755788" y="5161403"/>
                </a:cubicBezTo>
                <a:cubicBezTo>
                  <a:pt x="7706324" y="5126424"/>
                  <a:pt x="7638479" y="5212284"/>
                  <a:pt x="7577106" y="5165213"/>
                </a:cubicBezTo>
                <a:cubicBezTo>
                  <a:pt x="7554526" y="5153874"/>
                  <a:pt x="7484609" y="5155306"/>
                  <a:pt x="7471372" y="5177827"/>
                </a:cubicBezTo>
                <a:cubicBezTo>
                  <a:pt x="7456792" y="5182711"/>
                  <a:pt x="7439786" y="5174734"/>
                  <a:pt x="7433047" y="5198849"/>
                </a:cubicBezTo>
                <a:cubicBezTo>
                  <a:pt x="7421914" y="5227873"/>
                  <a:pt x="7371049" y="5183060"/>
                  <a:pt x="7378290" y="5217298"/>
                </a:cubicBezTo>
                <a:cubicBezTo>
                  <a:pt x="7342173" y="5186591"/>
                  <a:pt x="7313446" y="5247390"/>
                  <a:pt x="7283079" y="5262415"/>
                </a:cubicBezTo>
                <a:cubicBezTo>
                  <a:pt x="7254633" y="5231950"/>
                  <a:pt x="7227203" y="5272840"/>
                  <a:pt x="7160915" y="5280502"/>
                </a:cubicBezTo>
                <a:cubicBezTo>
                  <a:pt x="7129633" y="5245268"/>
                  <a:pt x="7108043" y="5306829"/>
                  <a:pt x="7049854" y="5260110"/>
                </a:cubicBezTo>
                <a:cubicBezTo>
                  <a:pt x="7018959" y="5259830"/>
                  <a:pt x="7028644" y="5259631"/>
                  <a:pt x="6975548" y="5251998"/>
                </a:cubicBezTo>
                <a:cubicBezTo>
                  <a:pt x="6894534" y="5243801"/>
                  <a:pt x="6869986" y="5257489"/>
                  <a:pt x="6795351" y="5247842"/>
                </a:cubicBezTo>
                <a:cubicBezTo>
                  <a:pt x="6711613" y="5244398"/>
                  <a:pt x="6709818" y="5284819"/>
                  <a:pt x="6600330" y="5227284"/>
                </a:cubicBezTo>
                <a:cubicBezTo>
                  <a:pt x="6591713" y="5254711"/>
                  <a:pt x="6578692" y="5256798"/>
                  <a:pt x="6555317" y="5245371"/>
                </a:cubicBezTo>
                <a:cubicBezTo>
                  <a:pt x="6514817" y="5245696"/>
                  <a:pt x="6524396" y="5312750"/>
                  <a:pt x="6479807" y="5274839"/>
                </a:cubicBezTo>
                <a:cubicBezTo>
                  <a:pt x="6490582" y="5310509"/>
                  <a:pt x="6404736" y="5293688"/>
                  <a:pt x="6426975" y="5330070"/>
                </a:cubicBezTo>
                <a:cubicBezTo>
                  <a:pt x="6403906" y="5364654"/>
                  <a:pt x="6385703" y="5311282"/>
                  <a:pt x="6362409" y="5341550"/>
                </a:cubicBezTo>
                <a:cubicBezTo>
                  <a:pt x="6337113" y="5341121"/>
                  <a:pt x="6306725" y="5322421"/>
                  <a:pt x="6275196" y="5327492"/>
                </a:cubicBezTo>
                <a:cubicBezTo>
                  <a:pt x="6231951" y="5309975"/>
                  <a:pt x="6227669" y="5348549"/>
                  <a:pt x="6173232" y="5371980"/>
                </a:cubicBezTo>
                <a:cubicBezTo>
                  <a:pt x="6147561" y="5352709"/>
                  <a:pt x="6129671" y="5364601"/>
                  <a:pt x="6113220" y="5386546"/>
                </a:cubicBezTo>
                <a:cubicBezTo>
                  <a:pt x="6057852" y="5385619"/>
                  <a:pt x="6010968" y="5420770"/>
                  <a:pt x="5950607" y="5438381"/>
                </a:cubicBezTo>
                <a:cubicBezTo>
                  <a:pt x="5884305" y="5470765"/>
                  <a:pt x="5920836" y="5463432"/>
                  <a:pt x="5880097" y="5487781"/>
                </a:cubicBezTo>
                <a:lnTo>
                  <a:pt x="5763805" y="5522426"/>
                </a:lnTo>
                <a:lnTo>
                  <a:pt x="5680769" y="5541020"/>
                </a:lnTo>
                <a:lnTo>
                  <a:pt x="5657234" y="5577549"/>
                </a:lnTo>
                <a:lnTo>
                  <a:pt x="5656897" y="5578228"/>
                </a:lnTo>
                <a:lnTo>
                  <a:pt x="5606432" y="5583275"/>
                </a:lnTo>
                <a:cubicBezTo>
                  <a:pt x="5579593" y="5590728"/>
                  <a:pt x="5526323" y="5613484"/>
                  <a:pt x="5495860" y="5622944"/>
                </a:cubicBezTo>
                <a:cubicBezTo>
                  <a:pt x="5468216" y="5616068"/>
                  <a:pt x="5451208" y="5585463"/>
                  <a:pt x="5461026" y="5633325"/>
                </a:cubicBezTo>
                <a:cubicBezTo>
                  <a:pt x="5451945" y="5632425"/>
                  <a:pt x="5446398" y="5636315"/>
                  <a:pt x="5442463" y="5642543"/>
                </a:cubicBezTo>
                <a:lnTo>
                  <a:pt x="5414637" y="5618665"/>
                </a:lnTo>
                <a:lnTo>
                  <a:pt x="5379838" y="5629021"/>
                </a:lnTo>
                <a:lnTo>
                  <a:pt x="5371733" y="5632368"/>
                </a:lnTo>
                <a:lnTo>
                  <a:pt x="5310861" y="5609123"/>
                </a:lnTo>
                <a:lnTo>
                  <a:pt x="5304926" y="5599797"/>
                </a:lnTo>
                <a:cubicBezTo>
                  <a:pt x="5298560" y="5594054"/>
                  <a:pt x="5289500" y="5591395"/>
                  <a:pt x="5274403" y="5595741"/>
                </a:cubicBezTo>
                <a:lnTo>
                  <a:pt x="5270930" y="5598215"/>
                </a:lnTo>
                <a:lnTo>
                  <a:pt x="5245636" y="5583936"/>
                </a:lnTo>
                <a:cubicBezTo>
                  <a:pt x="5237471" y="5577438"/>
                  <a:pt x="5150120" y="5569259"/>
                  <a:pt x="5144201" y="5558756"/>
                </a:cubicBezTo>
                <a:cubicBezTo>
                  <a:pt x="5048549" y="5584754"/>
                  <a:pt x="5041963" y="5538617"/>
                  <a:pt x="4949159" y="5545539"/>
                </a:cubicBezTo>
                <a:cubicBezTo>
                  <a:pt x="4868784" y="5475237"/>
                  <a:pt x="4818088" y="5518057"/>
                  <a:pt x="4746039" y="5507816"/>
                </a:cubicBezTo>
                <a:cubicBezTo>
                  <a:pt x="4677416" y="5500610"/>
                  <a:pt x="4645641" y="5523361"/>
                  <a:pt x="4553441" y="5522419"/>
                </a:cubicBezTo>
                <a:cubicBezTo>
                  <a:pt x="4455752" y="5507087"/>
                  <a:pt x="4313399" y="5515235"/>
                  <a:pt x="4203513" y="5482043"/>
                </a:cubicBezTo>
                <a:cubicBezTo>
                  <a:pt x="4117174" y="5471359"/>
                  <a:pt x="4116876" y="5479259"/>
                  <a:pt x="4083461" y="5478429"/>
                </a:cubicBezTo>
                <a:cubicBezTo>
                  <a:pt x="4072350" y="5482983"/>
                  <a:pt x="4013667" y="5469667"/>
                  <a:pt x="4003029" y="5477061"/>
                </a:cubicBezTo>
                <a:lnTo>
                  <a:pt x="3997453" y="5480895"/>
                </a:lnTo>
                <a:lnTo>
                  <a:pt x="3974987" y="5483158"/>
                </a:lnTo>
                <a:lnTo>
                  <a:pt x="3968837" y="5500146"/>
                </a:lnTo>
                <a:lnTo>
                  <a:pt x="3893757" y="5514872"/>
                </a:lnTo>
                <a:cubicBezTo>
                  <a:pt x="3843843" y="5473516"/>
                  <a:pt x="3801226" y="5522853"/>
                  <a:pt x="3713057" y="5521543"/>
                </a:cubicBezTo>
                <a:cubicBezTo>
                  <a:pt x="3689691" y="5507258"/>
                  <a:pt x="3596705" y="5472487"/>
                  <a:pt x="3579330" y="5493075"/>
                </a:cubicBezTo>
                <a:cubicBezTo>
                  <a:pt x="3562701" y="5495972"/>
                  <a:pt x="3545031" y="5485773"/>
                  <a:pt x="3534589" y="5508816"/>
                </a:cubicBezTo>
                <a:cubicBezTo>
                  <a:pt x="3518705" y="5536140"/>
                  <a:pt x="3468492" y="5484831"/>
                  <a:pt x="3472128" y="5519795"/>
                </a:cubicBezTo>
                <a:cubicBezTo>
                  <a:pt x="3428266" y="5520128"/>
                  <a:pt x="3332435" y="5511059"/>
                  <a:pt x="3271418" y="5510811"/>
                </a:cubicBezTo>
                <a:cubicBezTo>
                  <a:pt x="3241504" y="5471638"/>
                  <a:pt x="3153370" y="5525542"/>
                  <a:pt x="3106030" y="5518304"/>
                </a:cubicBezTo>
                <a:cubicBezTo>
                  <a:pt x="3064471" y="5520990"/>
                  <a:pt x="3060504" y="5541433"/>
                  <a:pt x="3011389" y="5533635"/>
                </a:cubicBezTo>
                <a:cubicBezTo>
                  <a:pt x="2923824" y="5527005"/>
                  <a:pt x="2892092" y="5511211"/>
                  <a:pt x="2811340" y="5491633"/>
                </a:cubicBezTo>
                <a:cubicBezTo>
                  <a:pt x="2719808" y="5476996"/>
                  <a:pt x="2718795" y="5497281"/>
                  <a:pt x="2616483" y="5472427"/>
                </a:cubicBezTo>
                <a:cubicBezTo>
                  <a:pt x="2592885" y="5464979"/>
                  <a:pt x="2535604" y="5465304"/>
                  <a:pt x="2511374" y="5450826"/>
                </a:cubicBezTo>
                <a:cubicBezTo>
                  <a:pt x="2477485" y="5458793"/>
                  <a:pt x="2338345" y="5468388"/>
                  <a:pt x="2301014" y="5479997"/>
                </a:cubicBezTo>
                <a:cubicBezTo>
                  <a:pt x="2248016" y="5487332"/>
                  <a:pt x="2294103" y="5474984"/>
                  <a:pt x="2246778" y="5481424"/>
                </a:cubicBezTo>
                <a:cubicBezTo>
                  <a:pt x="2201492" y="5458235"/>
                  <a:pt x="2191927" y="5495963"/>
                  <a:pt x="2129191" y="5511933"/>
                </a:cubicBezTo>
                <a:cubicBezTo>
                  <a:pt x="2103428" y="5489360"/>
                  <a:pt x="2082281" y="5498769"/>
                  <a:pt x="2061447" y="5518357"/>
                </a:cubicBezTo>
                <a:cubicBezTo>
                  <a:pt x="2000755" y="5510020"/>
                  <a:pt x="1944835" y="5538638"/>
                  <a:pt x="1876326" y="5548036"/>
                </a:cubicBezTo>
                <a:cubicBezTo>
                  <a:pt x="1802831" y="5520482"/>
                  <a:pt x="1785413" y="5583917"/>
                  <a:pt x="1712199" y="5593720"/>
                </a:cubicBezTo>
                <a:cubicBezTo>
                  <a:pt x="1649028" y="5639613"/>
                  <a:pt x="1663412" y="5633236"/>
                  <a:pt x="1601980" y="5628775"/>
                </a:cubicBezTo>
                <a:cubicBezTo>
                  <a:pt x="1545362" y="5623105"/>
                  <a:pt x="1566421" y="5707755"/>
                  <a:pt x="1449547" y="5688706"/>
                </a:cubicBezTo>
                <a:cubicBezTo>
                  <a:pt x="1440924" y="5679974"/>
                  <a:pt x="1400761" y="5688841"/>
                  <a:pt x="1402626" y="5700774"/>
                </a:cubicBezTo>
                <a:cubicBezTo>
                  <a:pt x="1392870" y="5697068"/>
                  <a:pt x="1337631" y="5660758"/>
                  <a:pt x="1335214" y="5679873"/>
                </a:cubicBezTo>
                <a:cubicBezTo>
                  <a:pt x="1286051" y="5682126"/>
                  <a:pt x="1269252" y="5684370"/>
                  <a:pt x="1225455" y="5660854"/>
                </a:cubicBezTo>
                <a:cubicBezTo>
                  <a:pt x="1200065" y="5653433"/>
                  <a:pt x="1193050" y="5658167"/>
                  <a:pt x="1124535" y="5640512"/>
                </a:cubicBezTo>
                <a:cubicBezTo>
                  <a:pt x="1074869" y="5658037"/>
                  <a:pt x="1065109" y="5620631"/>
                  <a:pt x="1001579" y="5645690"/>
                </a:cubicBezTo>
                <a:cubicBezTo>
                  <a:pt x="968866" y="5644152"/>
                  <a:pt x="915075" y="5652264"/>
                  <a:pt x="890113" y="5634869"/>
                </a:cubicBezTo>
                <a:cubicBezTo>
                  <a:pt x="851171" y="5707228"/>
                  <a:pt x="792528" y="5631332"/>
                  <a:pt x="751212" y="5632903"/>
                </a:cubicBezTo>
                <a:cubicBezTo>
                  <a:pt x="691335" y="5636083"/>
                  <a:pt x="568956" y="5618959"/>
                  <a:pt x="520176" y="5613716"/>
                </a:cubicBezTo>
                <a:cubicBezTo>
                  <a:pt x="501880" y="5615807"/>
                  <a:pt x="497009" y="5621722"/>
                  <a:pt x="458529" y="5601445"/>
                </a:cubicBezTo>
                <a:cubicBezTo>
                  <a:pt x="408382" y="5573457"/>
                  <a:pt x="359756" y="5556336"/>
                  <a:pt x="299969" y="5532287"/>
                </a:cubicBezTo>
                <a:cubicBezTo>
                  <a:pt x="284323" y="5483058"/>
                  <a:pt x="222426" y="5561728"/>
                  <a:pt x="220791" y="5508118"/>
                </a:cubicBezTo>
                <a:cubicBezTo>
                  <a:pt x="193797" y="5543566"/>
                  <a:pt x="143037" y="5488427"/>
                  <a:pt x="97480" y="5491517"/>
                </a:cubicBezTo>
                <a:cubicBezTo>
                  <a:pt x="88181" y="5467638"/>
                  <a:pt x="77725" y="5469169"/>
                  <a:pt x="59923" y="5482754"/>
                </a:cubicBezTo>
                <a:cubicBezTo>
                  <a:pt x="41690" y="5484890"/>
                  <a:pt x="22429" y="5482706"/>
                  <a:pt x="2649" y="5477471"/>
                </a:cubicBezTo>
                <a:lnTo>
                  <a:pt x="0" y="5476436"/>
                </a:lnTo>
                <a:lnTo>
                  <a:pt x="0" y="19227"/>
                </a:lnTo>
                <a:close/>
              </a:path>
            </a:pathLst>
          </a:custGeom>
        </p:spPr>
      </p:pic>
      <p:sp>
        <p:nvSpPr>
          <p:cNvPr id="12" name="Rectangle 6">
            <a:extLst>
              <a:ext uri="{FF2B5EF4-FFF2-40B4-BE49-F238E27FC236}">
                <a16:creationId xmlns:a16="http://schemas.microsoft.com/office/drawing/2014/main" id="{8276E914-D126-4153-AEBF-1B9B6361C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4799" y="393769"/>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770A8F8-BD00-9A25-FF7F-6B7C182E6FA2}"/>
              </a:ext>
            </a:extLst>
          </p:cNvPr>
          <p:cNvSpPr txBox="1"/>
          <p:nvPr/>
        </p:nvSpPr>
        <p:spPr>
          <a:xfrm>
            <a:off x="908893" y="2074490"/>
            <a:ext cx="6647751" cy="4093428"/>
          </a:xfrm>
          <a:prstGeom prst="rect">
            <a:avLst/>
          </a:prstGeom>
          <a:noFill/>
        </p:spPr>
        <p:txBody>
          <a:bodyPr wrap="square" rtlCol="0">
            <a:spAutoFit/>
          </a:bodyPr>
          <a:lstStyle/>
          <a:p>
            <a:pPr marL="514350" indent="-514350">
              <a:buAutoNum type="romanUcPeriod"/>
            </a:pPr>
            <a:r>
              <a:rPr lang="en-US" sz="2600" dirty="0">
                <a:solidFill>
                  <a:schemeClr val="bg1"/>
                </a:solidFill>
              </a:rPr>
              <a:t>Prayer</a:t>
            </a:r>
          </a:p>
          <a:p>
            <a:pPr marL="514350" indent="-514350">
              <a:buAutoNum type="romanUcPeriod"/>
            </a:pPr>
            <a:r>
              <a:rPr lang="en-US" sz="2600" dirty="0">
                <a:solidFill>
                  <a:schemeClr val="bg1"/>
                </a:solidFill>
              </a:rPr>
              <a:t>What is Preparation? </a:t>
            </a:r>
          </a:p>
          <a:p>
            <a:pPr marL="514350" indent="-514350">
              <a:buAutoNum type="romanUcPeriod"/>
            </a:pPr>
            <a:r>
              <a:rPr lang="en-US" sz="2600" dirty="0">
                <a:solidFill>
                  <a:schemeClr val="bg1"/>
                </a:solidFill>
              </a:rPr>
              <a:t>Holy Scriptures –Nehemiah 9:1-2</a:t>
            </a:r>
          </a:p>
          <a:p>
            <a:pPr marL="514350" indent="-514350">
              <a:buAutoNum type="romanUcPeriod"/>
            </a:pPr>
            <a:r>
              <a:rPr lang="en-US" sz="2600" dirty="0">
                <a:solidFill>
                  <a:schemeClr val="bg1"/>
                </a:solidFill>
              </a:rPr>
              <a:t>Fasting to Worship</a:t>
            </a:r>
          </a:p>
          <a:p>
            <a:pPr marL="514350" indent="-514350">
              <a:buAutoNum type="romanUcPeriod"/>
            </a:pPr>
            <a:r>
              <a:rPr lang="en-US" sz="2600" dirty="0">
                <a:solidFill>
                  <a:schemeClr val="bg1"/>
                </a:solidFill>
              </a:rPr>
              <a:t>Mourning to Worship</a:t>
            </a:r>
          </a:p>
          <a:p>
            <a:pPr marL="514350" indent="-514350">
              <a:buAutoNum type="romanUcPeriod"/>
            </a:pPr>
            <a:r>
              <a:rPr lang="en-US" sz="2600" dirty="0">
                <a:solidFill>
                  <a:schemeClr val="bg1"/>
                </a:solidFill>
              </a:rPr>
              <a:t>Separating to Worship</a:t>
            </a:r>
          </a:p>
          <a:p>
            <a:pPr marL="514350" indent="-514350">
              <a:buAutoNum type="romanUcPeriod"/>
            </a:pPr>
            <a:r>
              <a:rPr lang="en-US" sz="2600" dirty="0">
                <a:solidFill>
                  <a:schemeClr val="bg1"/>
                </a:solidFill>
              </a:rPr>
              <a:t>Confession of sin to Worship </a:t>
            </a:r>
          </a:p>
          <a:p>
            <a:pPr marL="514350" indent="-514350">
              <a:buAutoNum type="romanUcPeriod"/>
            </a:pPr>
            <a:r>
              <a:rPr lang="en-US" sz="2600" dirty="0">
                <a:solidFill>
                  <a:schemeClr val="bg1"/>
                </a:solidFill>
              </a:rPr>
              <a:t>Prayer at the Altar</a:t>
            </a:r>
          </a:p>
          <a:p>
            <a:pPr marL="514350" indent="-514350">
              <a:buAutoNum type="romanUcPeriod"/>
            </a:pPr>
            <a:r>
              <a:rPr lang="en-US" sz="2600" dirty="0">
                <a:solidFill>
                  <a:schemeClr val="bg1"/>
                </a:solidFill>
              </a:rPr>
              <a:t>Salvation and Offering</a:t>
            </a:r>
          </a:p>
          <a:p>
            <a:pPr marL="514350" indent="-514350">
              <a:buAutoNum type="romanUcPeriod"/>
            </a:pPr>
            <a:r>
              <a:rPr lang="en-US" sz="2600" dirty="0">
                <a:solidFill>
                  <a:schemeClr val="bg1"/>
                </a:solidFill>
              </a:rPr>
              <a:t>Thank you!</a:t>
            </a:r>
          </a:p>
        </p:txBody>
      </p:sp>
      <p:sp>
        <p:nvSpPr>
          <p:cNvPr id="4" name="TextBox 3">
            <a:extLst>
              <a:ext uri="{FF2B5EF4-FFF2-40B4-BE49-F238E27FC236}">
                <a16:creationId xmlns:a16="http://schemas.microsoft.com/office/drawing/2014/main" id="{83283216-4685-5496-21BC-7F02053C8178}"/>
              </a:ext>
            </a:extLst>
          </p:cNvPr>
          <p:cNvSpPr txBox="1"/>
          <p:nvPr/>
        </p:nvSpPr>
        <p:spPr>
          <a:xfrm>
            <a:off x="3398938" y="1133951"/>
            <a:ext cx="5394120" cy="769441"/>
          </a:xfrm>
          <a:prstGeom prst="rect">
            <a:avLst/>
          </a:prstGeom>
          <a:noFill/>
        </p:spPr>
        <p:txBody>
          <a:bodyPr wrap="square" rtlCol="0">
            <a:spAutoFit/>
          </a:bodyPr>
          <a:lstStyle/>
          <a:p>
            <a:r>
              <a:rPr lang="en-US" sz="4400" b="1" u="sng" dirty="0">
                <a:solidFill>
                  <a:schemeClr val="bg1"/>
                </a:solidFill>
              </a:rPr>
              <a:t>COURSE OBJECTIVES:</a:t>
            </a:r>
          </a:p>
        </p:txBody>
      </p:sp>
      <p:pic>
        <p:nvPicPr>
          <p:cNvPr id="5" name="Picture 2" descr="Creating a Productive Meeting Agenda | Virtual Meeting Management">
            <a:extLst>
              <a:ext uri="{FF2B5EF4-FFF2-40B4-BE49-F238E27FC236}">
                <a16:creationId xmlns:a16="http://schemas.microsoft.com/office/drawing/2014/main" id="{AAEF4BD6-C05C-C397-13A1-01B15849E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052" y="2501735"/>
            <a:ext cx="3744576" cy="341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4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book with white text&#10;&#10;Description automatically generated">
            <a:extLst>
              <a:ext uri="{FF2B5EF4-FFF2-40B4-BE49-F238E27FC236}">
                <a16:creationId xmlns:a16="http://schemas.microsoft.com/office/drawing/2014/main" id="{CB0A2F34-5FB6-4661-47AA-2BBC5814EE12}"/>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56"/>
          <a:stretch/>
        </p:blipFill>
        <p:spPr>
          <a:xfrm>
            <a:off x="1" y="10"/>
            <a:ext cx="12198824" cy="6857990"/>
          </a:xfrm>
          <a:prstGeom prst="rect">
            <a:avLst/>
          </a:prstGeom>
        </p:spPr>
      </p:pic>
      <p:sp>
        <p:nvSpPr>
          <p:cNvPr id="4" name="Title 3">
            <a:extLst>
              <a:ext uri="{FF2B5EF4-FFF2-40B4-BE49-F238E27FC236}">
                <a16:creationId xmlns:a16="http://schemas.microsoft.com/office/drawing/2014/main" id="{F4050F77-6107-9745-EFA1-6BD592A7DE97}"/>
              </a:ext>
            </a:extLst>
          </p:cNvPr>
          <p:cNvSpPr>
            <a:spLocks noGrp="1"/>
          </p:cNvSpPr>
          <p:nvPr>
            <p:ph type="title"/>
          </p:nvPr>
        </p:nvSpPr>
        <p:spPr/>
        <p:txBody>
          <a:bodyPr/>
          <a:lstStyle/>
          <a:p>
            <a:pPr algn="ctr"/>
            <a:r>
              <a:rPr lang="en-US" b="1" u="sng" dirty="0">
                <a:solidFill>
                  <a:schemeClr val="bg1"/>
                </a:solidFill>
                <a:latin typeface="Alasassy Caps" panose="020F0502020204030204" pitchFamily="2" charset="0"/>
              </a:rPr>
              <a:t>WHAT DOES PREPARATION MEAN IN THE BIBLE?</a:t>
            </a:r>
          </a:p>
        </p:txBody>
      </p:sp>
      <p:sp>
        <p:nvSpPr>
          <p:cNvPr id="5" name="Content Placeholder 4">
            <a:extLst>
              <a:ext uri="{FF2B5EF4-FFF2-40B4-BE49-F238E27FC236}">
                <a16:creationId xmlns:a16="http://schemas.microsoft.com/office/drawing/2014/main" id="{6A400418-CB1A-3DB4-CB8F-1A358F64DA4C}"/>
              </a:ext>
            </a:extLst>
          </p:cNvPr>
          <p:cNvSpPr>
            <a:spLocks noGrp="1"/>
          </p:cNvSpPr>
          <p:nvPr>
            <p:ph sz="half" idx="1"/>
          </p:nvPr>
        </p:nvSpPr>
        <p:spPr>
          <a:xfrm>
            <a:off x="322005" y="1825624"/>
            <a:ext cx="5277465" cy="4884891"/>
          </a:xfrm>
        </p:spPr>
        <p:txBody>
          <a:bodyPr>
            <a:normAutofit fontScale="92500" lnSpcReduction="20000"/>
          </a:bodyPr>
          <a:lstStyle/>
          <a:p>
            <a:pPr marL="0" indent="0" algn="ctr">
              <a:buNone/>
            </a:pPr>
            <a:r>
              <a:rPr lang="en-US" dirty="0">
                <a:solidFill>
                  <a:schemeClr val="bg1"/>
                </a:solidFill>
              </a:rPr>
              <a:t>According to the strong Bible definition, the word “prepare” means “to be firm, be stable, be established, to be set up, to be ready, to make arrangement”. In other words, we need to stand firm in our faith in God, be stable in our walk with God, and be ready to meet God.</a:t>
            </a:r>
          </a:p>
          <a:p>
            <a:pPr marL="0" indent="0" algn="ctr">
              <a:buNone/>
            </a:pPr>
            <a:endParaRPr lang="en-US" dirty="0">
              <a:solidFill>
                <a:schemeClr val="bg1"/>
              </a:solidFill>
            </a:endParaRPr>
          </a:p>
          <a:p>
            <a:pPr marL="0" indent="0" algn="ctr">
              <a:buNone/>
            </a:pPr>
            <a:r>
              <a:rPr lang="en-US" dirty="0">
                <a:solidFill>
                  <a:schemeClr val="bg1"/>
                </a:solidFill>
              </a:rPr>
              <a:t>The biblical truth is this: God does the planning; we do the preparing. God is the one who says (Jeremiah 29:11-13), “For surely, I know the plans I have for you, says the Lord, plans for your welfare and not for harm, to give you a future with hope.</a:t>
            </a:r>
          </a:p>
          <a:p>
            <a:endParaRPr lang="en-US" dirty="0"/>
          </a:p>
        </p:txBody>
      </p:sp>
      <p:sp>
        <p:nvSpPr>
          <p:cNvPr id="15" name="Content Placeholder 14">
            <a:extLst>
              <a:ext uri="{FF2B5EF4-FFF2-40B4-BE49-F238E27FC236}">
                <a16:creationId xmlns:a16="http://schemas.microsoft.com/office/drawing/2014/main" id="{E8636BB2-C6D8-DECD-8704-49CE013FD9E0}"/>
              </a:ext>
            </a:extLst>
          </p:cNvPr>
          <p:cNvSpPr>
            <a:spLocks noGrp="1"/>
          </p:cNvSpPr>
          <p:nvPr>
            <p:ph sz="half" idx="2"/>
          </p:nvPr>
        </p:nvSpPr>
        <p:spPr>
          <a:xfrm>
            <a:off x="6592532" y="1825623"/>
            <a:ext cx="5469191" cy="4835731"/>
          </a:xfrm>
        </p:spPr>
        <p:txBody>
          <a:bodyPr>
            <a:normAutofit fontScale="92500" lnSpcReduction="20000"/>
          </a:bodyPr>
          <a:lstStyle/>
          <a:p>
            <a:pPr marL="0" indent="0" algn="ctr">
              <a:buNone/>
            </a:pPr>
            <a:r>
              <a:rPr lang="en-US" sz="3500" dirty="0">
                <a:solidFill>
                  <a:schemeClr val="bg1"/>
                </a:solidFill>
              </a:rPr>
              <a:t>Prepare to meet God. Solomon wrote, "Guard your steps when you go to the house of God" (Eccl. 5:1). </a:t>
            </a:r>
          </a:p>
          <a:p>
            <a:pPr marL="0" indent="0">
              <a:buNone/>
            </a:pPr>
            <a:endParaRPr lang="en-US" sz="3500" dirty="0">
              <a:solidFill>
                <a:schemeClr val="bg1"/>
              </a:solidFill>
            </a:endParaRPr>
          </a:p>
          <a:p>
            <a:pPr marL="0" indent="0" algn="ctr">
              <a:buNone/>
            </a:pPr>
            <a:r>
              <a:rPr lang="en-US" sz="3500" dirty="0">
                <a:solidFill>
                  <a:schemeClr val="bg1"/>
                </a:solidFill>
              </a:rPr>
              <a:t>One rendering of this verse is: "Watch your feet when you go to the house of God." The phrase guard your steps means to proceed with reverence, tip toeing into the presence of God.</a:t>
            </a:r>
          </a:p>
          <a:p>
            <a:endParaRPr lang="en-US" dirty="0"/>
          </a:p>
        </p:txBody>
      </p:sp>
    </p:spTree>
    <p:extLst>
      <p:ext uri="{BB962C8B-B14F-4D97-AF65-F5344CB8AC3E}">
        <p14:creationId xmlns:p14="http://schemas.microsoft.com/office/powerpoint/2010/main" val="85443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een background with white dots&#10;&#10;Description automatically generated">
            <a:extLst>
              <a:ext uri="{FF2B5EF4-FFF2-40B4-BE49-F238E27FC236}">
                <a16:creationId xmlns:a16="http://schemas.microsoft.com/office/drawing/2014/main" id="{BD91C2C6-7CDD-E6CA-DF13-5856B5AACAF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8DA3E5D1-1170-08F2-85AD-9CBFB979C7A3}"/>
              </a:ext>
            </a:extLst>
          </p:cNvPr>
          <p:cNvSpPr>
            <a:spLocks noGrp="1"/>
          </p:cNvSpPr>
          <p:nvPr>
            <p:ph type="title"/>
          </p:nvPr>
        </p:nvSpPr>
        <p:spPr>
          <a:xfrm>
            <a:off x="779477" y="54257"/>
            <a:ext cx="10515600" cy="1325563"/>
          </a:xfrm>
        </p:spPr>
        <p:txBody>
          <a:bodyPr/>
          <a:lstStyle/>
          <a:p>
            <a:pPr algn="ctr"/>
            <a:r>
              <a:rPr lang="en-US" b="1" u="sng" dirty="0">
                <a:solidFill>
                  <a:schemeClr val="bg1"/>
                </a:solidFill>
                <a:latin typeface="Alasassy Caps" pitchFamily="2" charset="0"/>
              </a:rPr>
              <a:t>THE BENEFITS OF PREPARATION FOR WORSHIP!</a:t>
            </a:r>
          </a:p>
        </p:txBody>
      </p:sp>
      <p:pic>
        <p:nvPicPr>
          <p:cNvPr id="13" name="Content Placeholder 12" descr="A group of people raising their hands&#10;&#10;Description automatically generated">
            <a:extLst>
              <a:ext uri="{FF2B5EF4-FFF2-40B4-BE49-F238E27FC236}">
                <a16:creationId xmlns:a16="http://schemas.microsoft.com/office/drawing/2014/main" id="{DDC4534B-0AEB-B4BE-CE8B-88E977F2F9B1}"/>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0311" y="2217173"/>
            <a:ext cx="5237483" cy="3491655"/>
          </a:xfrm>
        </p:spPr>
      </p:pic>
      <p:sp>
        <p:nvSpPr>
          <p:cNvPr id="11" name="Content Placeholder 10">
            <a:extLst>
              <a:ext uri="{FF2B5EF4-FFF2-40B4-BE49-F238E27FC236}">
                <a16:creationId xmlns:a16="http://schemas.microsoft.com/office/drawing/2014/main" id="{9EE7592E-BB0E-D6A4-BB0E-8799CD17AE55}"/>
              </a:ext>
            </a:extLst>
          </p:cNvPr>
          <p:cNvSpPr>
            <a:spLocks noGrp="1"/>
          </p:cNvSpPr>
          <p:nvPr>
            <p:ph sz="half" idx="2"/>
          </p:nvPr>
        </p:nvSpPr>
        <p:spPr>
          <a:xfrm>
            <a:off x="6172200" y="1825625"/>
            <a:ext cx="5496886" cy="4351338"/>
          </a:xfrm>
        </p:spPr>
        <p:txBody>
          <a:bodyPr>
            <a:normAutofit lnSpcReduction="10000"/>
          </a:bodyPr>
          <a:lstStyle/>
          <a:p>
            <a:r>
              <a:rPr lang="en-US" sz="2600" b="1" u="sng" dirty="0">
                <a:solidFill>
                  <a:schemeClr val="bg1"/>
                </a:solidFill>
                <a:latin typeface="Abadi Extra Light" panose="020B0204020104020204" pitchFamily="34" charset="0"/>
              </a:rPr>
              <a:t>Invites The Presence of God</a:t>
            </a:r>
            <a:r>
              <a:rPr lang="en-US" sz="2600" dirty="0">
                <a:solidFill>
                  <a:schemeClr val="bg1"/>
                </a:solidFill>
                <a:latin typeface="Abadi Extra Light" panose="020B0204020104020204" pitchFamily="34" charset="0"/>
              </a:rPr>
              <a:t>:              2 Chronicles 5:11-14</a:t>
            </a:r>
          </a:p>
          <a:p>
            <a:r>
              <a:rPr lang="en-US" sz="2600" b="1" u="sng" dirty="0">
                <a:solidFill>
                  <a:schemeClr val="bg1"/>
                </a:solidFill>
                <a:latin typeface="Abadi Extra Light" panose="020B0204020104020204" pitchFamily="34" charset="0"/>
              </a:rPr>
              <a:t>Brings Victory</a:t>
            </a:r>
            <a:r>
              <a:rPr lang="en-US" sz="2600" b="1" dirty="0">
                <a:solidFill>
                  <a:schemeClr val="bg1"/>
                </a:solidFill>
                <a:latin typeface="Abadi Extra Light" panose="020B0204020104020204" pitchFamily="34" charset="0"/>
              </a:rPr>
              <a:t>: </a:t>
            </a:r>
            <a:r>
              <a:rPr lang="en-US" sz="2600" dirty="0">
                <a:solidFill>
                  <a:schemeClr val="bg1"/>
                </a:solidFill>
                <a:latin typeface="Abadi Extra Light" panose="020B0204020104020204" pitchFamily="34" charset="0"/>
              </a:rPr>
              <a:t>2 Chronicles 20:15-20</a:t>
            </a:r>
          </a:p>
          <a:p>
            <a:r>
              <a:rPr lang="en-US" sz="2600" b="1" u="sng" dirty="0">
                <a:solidFill>
                  <a:schemeClr val="bg1"/>
                </a:solidFill>
                <a:latin typeface="Abadi Extra Light" panose="020B0204020104020204" pitchFamily="34" charset="0"/>
              </a:rPr>
              <a:t>Brings Deliverance From Enemies</a:t>
            </a:r>
            <a:r>
              <a:rPr lang="en-US" sz="2600" u="sng" dirty="0">
                <a:solidFill>
                  <a:schemeClr val="bg1"/>
                </a:solidFill>
                <a:latin typeface="Abadi Extra Light" panose="020B0204020104020204" pitchFamily="34" charset="0"/>
              </a:rPr>
              <a:t>: </a:t>
            </a:r>
            <a:r>
              <a:rPr lang="en-US" sz="2600" dirty="0">
                <a:solidFill>
                  <a:schemeClr val="bg1"/>
                </a:solidFill>
                <a:latin typeface="Abadi Extra Light" panose="020B0204020104020204" pitchFamily="34" charset="0"/>
              </a:rPr>
              <a:t>Psalm 18:3</a:t>
            </a:r>
          </a:p>
          <a:p>
            <a:r>
              <a:rPr lang="en-US" sz="2600" b="1" u="sng" dirty="0">
                <a:solidFill>
                  <a:schemeClr val="bg1"/>
                </a:solidFill>
                <a:latin typeface="Abadi Extra Light" panose="020B0204020104020204" pitchFamily="34" charset="0"/>
              </a:rPr>
              <a:t>Satisfies The Soul</a:t>
            </a:r>
            <a:r>
              <a:rPr lang="en-US" sz="2600" dirty="0">
                <a:solidFill>
                  <a:schemeClr val="bg1"/>
                </a:solidFill>
                <a:latin typeface="Abadi Extra Light" panose="020B0204020104020204" pitchFamily="34" charset="0"/>
              </a:rPr>
              <a:t>: Psalm 63:1-5</a:t>
            </a:r>
          </a:p>
          <a:p>
            <a:r>
              <a:rPr lang="en-US" sz="2600" b="1" u="sng" dirty="0">
                <a:solidFill>
                  <a:schemeClr val="bg1"/>
                </a:solidFill>
                <a:latin typeface="Abadi Extra Light" panose="020B0204020104020204" pitchFamily="34" charset="0"/>
              </a:rPr>
              <a:t>Repels Depression</a:t>
            </a:r>
            <a:r>
              <a:rPr lang="en-US" sz="2600" dirty="0">
                <a:solidFill>
                  <a:schemeClr val="bg1"/>
                </a:solidFill>
                <a:latin typeface="Abadi Extra Light" panose="020B0204020104020204" pitchFamily="34" charset="0"/>
              </a:rPr>
              <a:t>: Isaiah 61:3</a:t>
            </a:r>
          </a:p>
          <a:p>
            <a:r>
              <a:rPr lang="en-US" sz="2600" b="1" u="sng" dirty="0">
                <a:solidFill>
                  <a:schemeClr val="bg1"/>
                </a:solidFill>
                <a:latin typeface="Abadi Extra Light" panose="020B0204020104020204" pitchFamily="34" charset="0"/>
              </a:rPr>
              <a:t>Brings Liberty: </a:t>
            </a:r>
            <a:r>
              <a:rPr lang="en-US" sz="2600" dirty="0">
                <a:solidFill>
                  <a:schemeClr val="bg1"/>
                </a:solidFill>
                <a:latin typeface="Abadi Extra Light" panose="020B0204020104020204" pitchFamily="34" charset="0"/>
              </a:rPr>
              <a:t>Acts 16:25-26</a:t>
            </a:r>
          </a:p>
          <a:p>
            <a:r>
              <a:rPr lang="en-US" sz="2600" b="1" u="sng" dirty="0">
                <a:solidFill>
                  <a:schemeClr val="bg1"/>
                </a:solidFill>
                <a:latin typeface="Abadi Extra Light" panose="020B0204020104020204" pitchFamily="34" charset="0"/>
              </a:rPr>
              <a:t>Brings Joy: </a:t>
            </a:r>
            <a:r>
              <a:rPr lang="en-US" sz="2600" dirty="0">
                <a:solidFill>
                  <a:schemeClr val="bg1"/>
                </a:solidFill>
                <a:latin typeface="Abadi Extra Light" panose="020B0204020104020204" pitchFamily="34" charset="0"/>
              </a:rPr>
              <a:t>Psalm 100:4</a:t>
            </a:r>
          </a:p>
          <a:p>
            <a:r>
              <a:rPr lang="en-US" sz="2600" b="1" u="sng" dirty="0">
                <a:solidFill>
                  <a:schemeClr val="bg1"/>
                </a:solidFill>
                <a:latin typeface="Abadi Extra Light" panose="020B0204020104020204" pitchFamily="34" charset="0"/>
              </a:rPr>
              <a:t>Draws Men To God: </a:t>
            </a:r>
            <a:r>
              <a:rPr lang="en-US" sz="2600" dirty="0">
                <a:solidFill>
                  <a:schemeClr val="bg1"/>
                </a:solidFill>
                <a:latin typeface="Abadi Extra Light" panose="020B0204020104020204" pitchFamily="34" charset="0"/>
              </a:rPr>
              <a:t>John 12:32</a:t>
            </a:r>
          </a:p>
          <a:p>
            <a:endParaRPr lang="en-US" dirty="0"/>
          </a:p>
        </p:txBody>
      </p:sp>
    </p:spTree>
    <p:extLst>
      <p:ext uri="{BB962C8B-B14F-4D97-AF65-F5344CB8AC3E}">
        <p14:creationId xmlns:p14="http://schemas.microsoft.com/office/powerpoint/2010/main" val="385194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background with white dots&#10;&#10;Description automatically generated">
            <a:extLst>
              <a:ext uri="{FF2B5EF4-FFF2-40B4-BE49-F238E27FC236}">
                <a16:creationId xmlns:a16="http://schemas.microsoft.com/office/drawing/2014/main" id="{069AA116-3506-96C0-3CDB-DED4B03311C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1397" r="-2" b="6754"/>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descr="A close-up of an open bible&#10;&#10;Description automatically generated">
            <a:extLst>
              <a:ext uri="{FF2B5EF4-FFF2-40B4-BE49-F238E27FC236}">
                <a16:creationId xmlns:a16="http://schemas.microsoft.com/office/drawing/2014/main" id="{A8561505-536B-0D1F-8EE8-646B0FC8AB6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2464" r="-2" b="856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DCBF1299-4E79-FCD2-2AF6-28BEDDF99C46}"/>
              </a:ext>
            </a:extLst>
          </p:cNvPr>
          <p:cNvSpPr txBox="1"/>
          <p:nvPr/>
        </p:nvSpPr>
        <p:spPr>
          <a:xfrm>
            <a:off x="448057" y="647230"/>
            <a:ext cx="4832802" cy="124358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400" b="1" u="sng" kern="1200">
                <a:solidFill>
                  <a:schemeClr val="tx1"/>
                </a:solidFill>
                <a:latin typeface="+mj-lt"/>
                <a:ea typeface="+mj-ea"/>
                <a:cs typeface="+mj-cs"/>
              </a:rPr>
              <a:t>THE HOLY WORD</a:t>
            </a:r>
            <a:r>
              <a:rPr lang="en-US" sz="4400" b="1" kern="1200">
                <a:solidFill>
                  <a:schemeClr val="tx1"/>
                </a:solidFill>
                <a:latin typeface="+mj-lt"/>
                <a:ea typeface="+mj-ea"/>
                <a:cs typeface="+mj-cs"/>
              </a:rPr>
              <a:t>: NEHEMIAH 9:1-2 KJV</a:t>
            </a:r>
            <a:endParaRPr lang="en-US" sz="4400" b="1" kern="1200" dirty="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91869A3A-D089-ADA1-4120-EBBBD97A8101}"/>
              </a:ext>
            </a:extLst>
          </p:cNvPr>
          <p:cNvSpPr txBox="1"/>
          <p:nvPr/>
        </p:nvSpPr>
        <p:spPr>
          <a:xfrm>
            <a:off x="128016" y="2512611"/>
            <a:ext cx="5152843" cy="4078689"/>
          </a:xfrm>
          <a:prstGeom prst="rect">
            <a:avLst/>
          </a:prstGeom>
        </p:spPr>
        <p:txBody>
          <a:bodyPr vert="horz" lIns="91440" tIns="45720" rIns="91440" bIns="45720" rtlCol="0">
            <a:normAutofit fontScale="77500" lnSpcReduction="20000"/>
          </a:bodyPr>
          <a:lstStyle/>
          <a:p>
            <a:pPr marL="0" indent="-228600">
              <a:lnSpc>
                <a:spcPct val="90000"/>
              </a:lnSpc>
              <a:spcAft>
                <a:spcPts val="600"/>
              </a:spcAft>
              <a:buFont typeface="Arial" panose="020B0604020202020204" pitchFamily="34" charset="0"/>
              <a:buChar char="•"/>
            </a:pPr>
            <a:r>
              <a:rPr lang="en-US" sz="3900"/>
              <a:t>Nehemiah 9:1 Now in the twenty and fourth day of this month the children of Israel were assembled with fasting, and with sackclothes, and earth upon them.</a:t>
            </a:r>
          </a:p>
          <a:p>
            <a:pPr marL="0" indent="-228600">
              <a:lnSpc>
                <a:spcPct val="90000"/>
              </a:lnSpc>
              <a:spcAft>
                <a:spcPts val="600"/>
              </a:spcAft>
              <a:buFont typeface="Arial" panose="020B0604020202020204" pitchFamily="34" charset="0"/>
              <a:buChar char="•"/>
            </a:pPr>
            <a:r>
              <a:rPr lang="en-US" sz="3900"/>
              <a:t>2 And the seed of Israel separated themselves from all strangers, and stood and confessed their sins, and the iniquities of their fathers.</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31274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screen shot of a book&#10;&#10;Description automatically generated">
            <a:extLst>
              <a:ext uri="{FF2B5EF4-FFF2-40B4-BE49-F238E27FC236}">
                <a16:creationId xmlns:a16="http://schemas.microsoft.com/office/drawing/2014/main" id="{A24FFC84-C8E6-66F3-446D-97D794B28ED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257"/>
          <a:stretch/>
        </p:blipFill>
        <p:spPr>
          <a:xfrm>
            <a:off x="802643" y="385983"/>
            <a:ext cx="10586714" cy="5970368"/>
          </a:xfrm>
          <a:prstGeom prst="rect">
            <a:avLst/>
          </a:prstGeom>
        </p:spPr>
      </p:pic>
      <p:cxnSp>
        <p:nvCxnSpPr>
          <p:cNvPr id="10" name="Straight Connector 9">
            <a:extLst>
              <a:ext uri="{FF2B5EF4-FFF2-40B4-BE49-F238E27FC236}">
                <a16:creationId xmlns:a16="http://schemas.microsoft.com/office/drawing/2014/main" id="{F56AE1B2-3354-430B-9E05-2241C72EE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D9C8115-D645-ACC9-EDFA-8166731CB034}"/>
              </a:ext>
            </a:extLst>
          </p:cNvPr>
          <p:cNvSpPr txBox="1"/>
          <p:nvPr/>
        </p:nvSpPr>
        <p:spPr>
          <a:xfrm>
            <a:off x="1624741" y="501649"/>
            <a:ext cx="8783623" cy="584775"/>
          </a:xfrm>
          <a:prstGeom prst="rect">
            <a:avLst/>
          </a:prstGeom>
          <a:noFill/>
        </p:spPr>
        <p:txBody>
          <a:bodyPr wrap="none" rtlCol="0">
            <a:spAutoFit/>
          </a:bodyPr>
          <a:lstStyle/>
          <a:p>
            <a:pPr algn="ctr"/>
            <a:r>
              <a:rPr lang="en-US" sz="3200" u="sng" dirty="0">
                <a:solidFill>
                  <a:schemeClr val="bg1"/>
                </a:solidFill>
              </a:rPr>
              <a:t>TRUE WORSHIPPERS ARE PREPARED FOR WORSHIP!</a:t>
            </a:r>
          </a:p>
        </p:txBody>
      </p:sp>
      <p:sp>
        <p:nvSpPr>
          <p:cNvPr id="4" name="TextBox 3">
            <a:extLst>
              <a:ext uri="{FF2B5EF4-FFF2-40B4-BE49-F238E27FC236}">
                <a16:creationId xmlns:a16="http://schemas.microsoft.com/office/drawing/2014/main" id="{61234E32-9EB0-0A48-6D7D-D74AF5B7B9D8}"/>
              </a:ext>
            </a:extLst>
          </p:cNvPr>
          <p:cNvSpPr txBox="1"/>
          <p:nvPr/>
        </p:nvSpPr>
        <p:spPr>
          <a:xfrm>
            <a:off x="871672" y="1524508"/>
            <a:ext cx="10383140" cy="1477328"/>
          </a:xfrm>
          <a:prstGeom prst="rect">
            <a:avLst/>
          </a:prstGeom>
          <a:noFill/>
        </p:spPr>
        <p:txBody>
          <a:bodyPr wrap="square" rtlCol="0">
            <a:spAutoFit/>
          </a:bodyPr>
          <a:lstStyle/>
          <a:p>
            <a:pPr algn="ctr"/>
            <a:r>
              <a:rPr lang="en-US" sz="2400" b="1" dirty="0">
                <a:solidFill>
                  <a:schemeClr val="bg1"/>
                </a:solidFill>
              </a:rPr>
              <a:t>In John 4:23, Jesus said this: “Yet a time is coming and has now come when the true worshipers will worship the Father in spirit and truth, for they are the kind of worshipers the Father seeks.”</a:t>
            </a:r>
          </a:p>
          <a:p>
            <a:endParaRPr lang="en-US" dirty="0"/>
          </a:p>
        </p:txBody>
      </p:sp>
      <p:sp>
        <p:nvSpPr>
          <p:cNvPr id="5" name="TextBox 4">
            <a:extLst>
              <a:ext uri="{FF2B5EF4-FFF2-40B4-BE49-F238E27FC236}">
                <a16:creationId xmlns:a16="http://schemas.microsoft.com/office/drawing/2014/main" id="{6F211FD5-A23B-4BDF-AF28-59C9550FBF06}"/>
              </a:ext>
            </a:extLst>
          </p:cNvPr>
          <p:cNvSpPr txBox="1"/>
          <p:nvPr/>
        </p:nvSpPr>
        <p:spPr>
          <a:xfrm>
            <a:off x="940037" y="3201766"/>
            <a:ext cx="10314775"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The reality that God the Father is seeking worshipers who worship </a:t>
            </a:r>
            <a:r>
              <a:rPr lang="en-US" sz="2400" u="sng" dirty="0">
                <a:solidFill>
                  <a:schemeClr val="bg1"/>
                </a:solidFill>
              </a:rPr>
              <a:t>in spirit and truth</a:t>
            </a:r>
            <a:r>
              <a:rPr lang="en-US" sz="2400" dirty="0">
                <a:solidFill>
                  <a:schemeClr val="bg1"/>
                </a:solidFill>
              </a:rPr>
              <a:t>, implies that there is both a wrong and right way to worship God.</a:t>
            </a:r>
          </a:p>
          <a:p>
            <a:pPr marL="285750" indent="-285750">
              <a:buFont typeface="Arial" panose="020B0604020202020204" pitchFamily="34" charset="0"/>
              <a:buChar char="•"/>
            </a:pPr>
            <a:r>
              <a:rPr lang="en-US" sz="2400" dirty="0">
                <a:solidFill>
                  <a:schemeClr val="bg1"/>
                </a:solidFill>
              </a:rPr>
              <a:t>Some people say, “I didn’t get anything out of the service”. </a:t>
            </a:r>
          </a:p>
          <a:p>
            <a:pPr marL="285750" indent="-285750">
              <a:buFont typeface="Arial" panose="020B0604020202020204" pitchFamily="34" charset="0"/>
              <a:buChar char="•"/>
            </a:pPr>
            <a:r>
              <a:rPr lang="en-US" sz="2400" dirty="0">
                <a:solidFill>
                  <a:schemeClr val="bg1"/>
                </a:solidFill>
              </a:rPr>
              <a:t>They say, “I was not fed the Word.”</a:t>
            </a:r>
          </a:p>
          <a:p>
            <a:pPr marL="285750" indent="-285750">
              <a:buFont typeface="Arial" panose="020B0604020202020204" pitchFamily="34" charset="0"/>
              <a:buChar char="•"/>
            </a:pPr>
            <a:r>
              <a:rPr lang="en-US" sz="2400" dirty="0">
                <a:solidFill>
                  <a:schemeClr val="bg1"/>
                </a:solidFill>
              </a:rPr>
              <a:t>Maybe, it’s because all you did was fall out of bed to come to church!!! </a:t>
            </a:r>
          </a:p>
          <a:p>
            <a:pPr marL="285750" indent="-285750">
              <a:buFont typeface="Arial" panose="020B0604020202020204" pitchFamily="34" charset="0"/>
              <a:buChar char="•"/>
            </a:pPr>
            <a:r>
              <a:rPr lang="en-US" sz="2400" dirty="0">
                <a:solidFill>
                  <a:schemeClr val="bg1"/>
                </a:solidFill>
              </a:rPr>
              <a:t>There was no preparation to receive the Word of God! </a:t>
            </a:r>
          </a:p>
          <a:p>
            <a:pPr marL="285750" indent="-285750">
              <a:buFont typeface="Arial" panose="020B0604020202020204" pitchFamily="34" charset="0"/>
              <a:buChar char="•"/>
            </a:pPr>
            <a:r>
              <a:rPr lang="en-US" sz="2400" b="1" u="sng" dirty="0">
                <a:solidFill>
                  <a:schemeClr val="bg1"/>
                </a:solidFill>
              </a:rPr>
              <a:t>TRUE WORSHIP </a:t>
            </a:r>
            <a:r>
              <a:rPr lang="en-US" sz="2400" dirty="0">
                <a:solidFill>
                  <a:schemeClr val="bg1"/>
                </a:solidFill>
              </a:rPr>
              <a:t>is coming before the most powerful being in the Universe!!!  </a:t>
            </a:r>
          </a:p>
          <a:p>
            <a:endParaRPr lang="en-US" dirty="0"/>
          </a:p>
        </p:txBody>
      </p:sp>
    </p:spTree>
    <p:extLst>
      <p:ext uri="{BB962C8B-B14F-4D97-AF65-F5344CB8AC3E}">
        <p14:creationId xmlns:p14="http://schemas.microsoft.com/office/powerpoint/2010/main" val="304657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late with a fork and knife crossed&#10;&#10;Description automatically generated">
            <a:extLst>
              <a:ext uri="{FF2B5EF4-FFF2-40B4-BE49-F238E27FC236}">
                <a16:creationId xmlns:a16="http://schemas.microsoft.com/office/drawing/2014/main" id="{5FD4A4D6-A1E1-90D9-C8F6-43007775A03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464" r="22832" b="2"/>
          <a:stretch/>
        </p:blipFill>
        <p:spPr>
          <a:xfrm>
            <a:off x="321734" y="557189"/>
            <a:ext cx="4276956" cy="5743616"/>
          </a:xfrm>
          <a:prstGeom prst="rect">
            <a:avLst/>
          </a:prstGeom>
        </p:spPr>
      </p:pic>
      <p:pic>
        <p:nvPicPr>
          <p:cNvPr id="3" name="Picture 2" descr="A green background with white text&#10;&#10;Description automatically generated">
            <a:extLst>
              <a:ext uri="{FF2B5EF4-FFF2-40B4-BE49-F238E27FC236}">
                <a16:creationId xmlns:a16="http://schemas.microsoft.com/office/drawing/2014/main" id="{94702280-621E-EA6B-274B-4FA08F3EF13C}"/>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8653" r="21834" b="-1"/>
          <a:stretch/>
        </p:blipFill>
        <p:spPr>
          <a:xfrm>
            <a:off x="4772525" y="557189"/>
            <a:ext cx="7097742" cy="5743616"/>
          </a:xfrm>
          <a:prstGeom prst="rect">
            <a:avLst/>
          </a:prstGeom>
        </p:spPr>
      </p:pic>
      <p:sp>
        <p:nvSpPr>
          <p:cNvPr id="6" name="TextBox 5">
            <a:extLst>
              <a:ext uri="{FF2B5EF4-FFF2-40B4-BE49-F238E27FC236}">
                <a16:creationId xmlns:a16="http://schemas.microsoft.com/office/drawing/2014/main" id="{46F2EE26-7826-3519-3D95-E996C00692F6}"/>
              </a:ext>
            </a:extLst>
          </p:cNvPr>
          <p:cNvSpPr txBox="1"/>
          <p:nvPr/>
        </p:nvSpPr>
        <p:spPr>
          <a:xfrm>
            <a:off x="4993887" y="3023223"/>
            <a:ext cx="6655018" cy="1446550"/>
          </a:xfrm>
          <a:prstGeom prst="rect">
            <a:avLst/>
          </a:prstGeom>
          <a:noFill/>
        </p:spPr>
        <p:txBody>
          <a:bodyPr wrap="square" rtlCol="0">
            <a:spAutoFit/>
          </a:bodyPr>
          <a:lstStyle/>
          <a:p>
            <a:pPr algn="ctr"/>
            <a:r>
              <a:rPr lang="en-US" sz="4400" dirty="0">
                <a:solidFill>
                  <a:schemeClr val="bg1"/>
                </a:solidFill>
              </a:rPr>
              <a:t>PREPARE FOR WORSHIP </a:t>
            </a:r>
          </a:p>
          <a:p>
            <a:pPr algn="ctr"/>
            <a:r>
              <a:rPr lang="en-US" sz="4400" dirty="0">
                <a:solidFill>
                  <a:schemeClr val="bg1"/>
                </a:solidFill>
              </a:rPr>
              <a:t>BY FASTING!</a:t>
            </a:r>
          </a:p>
        </p:txBody>
      </p:sp>
    </p:spTree>
    <p:extLst>
      <p:ext uri="{BB962C8B-B14F-4D97-AF65-F5344CB8AC3E}">
        <p14:creationId xmlns:p14="http://schemas.microsoft.com/office/powerpoint/2010/main" val="232821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book with white text&#10;&#10;Description automatically generated">
            <a:extLst>
              <a:ext uri="{FF2B5EF4-FFF2-40B4-BE49-F238E27FC236}">
                <a16:creationId xmlns:a16="http://schemas.microsoft.com/office/drawing/2014/main" id="{BDA93700-1251-657C-FA01-1EDDEB70A8D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A206766-0159-73AE-5605-C41C76E49D28}"/>
              </a:ext>
            </a:extLst>
          </p:cNvPr>
          <p:cNvSpPr txBox="1"/>
          <p:nvPr/>
        </p:nvSpPr>
        <p:spPr>
          <a:xfrm>
            <a:off x="2573048" y="713064"/>
            <a:ext cx="7045903" cy="646331"/>
          </a:xfrm>
          <a:prstGeom prst="rect">
            <a:avLst/>
          </a:prstGeom>
          <a:noFill/>
        </p:spPr>
        <p:txBody>
          <a:bodyPr wrap="none" rtlCol="0">
            <a:spAutoFit/>
          </a:bodyPr>
          <a:lstStyle/>
          <a:p>
            <a:r>
              <a:rPr lang="en-US" sz="3600" u="sng" dirty="0">
                <a:solidFill>
                  <a:schemeClr val="bg1"/>
                </a:solidFill>
              </a:rPr>
              <a:t>PREPARE FOR WORSHIP BY FASTING!</a:t>
            </a:r>
          </a:p>
        </p:txBody>
      </p:sp>
      <p:sp>
        <p:nvSpPr>
          <p:cNvPr id="5" name="TextBox 4">
            <a:extLst>
              <a:ext uri="{FF2B5EF4-FFF2-40B4-BE49-F238E27FC236}">
                <a16:creationId xmlns:a16="http://schemas.microsoft.com/office/drawing/2014/main" id="{404976CB-F5CD-C002-50A1-6FF2F5C96105}"/>
              </a:ext>
            </a:extLst>
          </p:cNvPr>
          <p:cNvSpPr txBox="1"/>
          <p:nvPr/>
        </p:nvSpPr>
        <p:spPr>
          <a:xfrm>
            <a:off x="327172" y="2072459"/>
            <a:ext cx="11677474" cy="1107996"/>
          </a:xfrm>
          <a:prstGeom prst="rect">
            <a:avLst/>
          </a:prstGeom>
          <a:noFill/>
        </p:spPr>
        <p:txBody>
          <a:bodyPr wrap="square" rtlCol="0">
            <a:spAutoFit/>
          </a:bodyPr>
          <a:lstStyle/>
          <a:p>
            <a:pPr algn="ctr"/>
            <a:r>
              <a:rPr lang="en-US" sz="2400" b="1" dirty="0">
                <a:solidFill>
                  <a:schemeClr val="bg1"/>
                </a:solidFill>
              </a:rPr>
              <a:t>Nehemiah 9:1 Now in the twenty and fourth day of this month the children of Israel were assembled with fasting, and with </a:t>
            </a:r>
            <a:r>
              <a:rPr lang="en-US" sz="2400" b="1" dirty="0" err="1">
                <a:solidFill>
                  <a:schemeClr val="bg1"/>
                </a:solidFill>
              </a:rPr>
              <a:t>sackclothes</a:t>
            </a:r>
            <a:r>
              <a:rPr lang="en-US" sz="2400" b="1" dirty="0">
                <a:solidFill>
                  <a:schemeClr val="bg1"/>
                </a:solidFill>
              </a:rPr>
              <a:t>, and earth upon them.</a:t>
            </a:r>
          </a:p>
          <a:p>
            <a:endParaRPr lang="en-US" dirty="0">
              <a:solidFill>
                <a:schemeClr val="bg1"/>
              </a:solidFill>
            </a:endParaRPr>
          </a:p>
        </p:txBody>
      </p:sp>
      <p:sp>
        <p:nvSpPr>
          <p:cNvPr id="6" name="TextBox 5">
            <a:extLst>
              <a:ext uri="{FF2B5EF4-FFF2-40B4-BE49-F238E27FC236}">
                <a16:creationId xmlns:a16="http://schemas.microsoft.com/office/drawing/2014/main" id="{9DA94E8B-6831-134C-A2DC-4793F48B7765}"/>
              </a:ext>
            </a:extLst>
          </p:cNvPr>
          <p:cNvSpPr txBox="1"/>
          <p:nvPr/>
        </p:nvSpPr>
        <p:spPr>
          <a:xfrm>
            <a:off x="327172" y="3590920"/>
            <a:ext cx="11971089" cy="3323987"/>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Fasting is typically the sacrifice of abstaining from food for a period before coming to worship. </a:t>
            </a:r>
          </a:p>
          <a:p>
            <a:pPr marL="285750" indent="-285750">
              <a:buFont typeface="Arial" panose="020B0604020202020204" pitchFamily="34" charset="0"/>
              <a:buChar char="•"/>
            </a:pPr>
            <a:r>
              <a:rPr lang="en-US" sz="3200" dirty="0">
                <a:solidFill>
                  <a:schemeClr val="bg1"/>
                </a:solidFill>
              </a:rPr>
              <a:t>God expects each of us to fast in some form or another.  </a:t>
            </a:r>
          </a:p>
          <a:p>
            <a:pPr marL="285750" indent="-285750">
              <a:buFont typeface="Arial" panose="020B0604020202020204" pitchFamily="34" charset="0"/>
              <a:buChar char="•"/>
            </a:pPr>
            <a:r>
              <a:rPr lang="en-US" sz="3200" dirty="0">
                <a:solidFill>
                  <a:schemeClr val="bg1"/>
                </a:solidFill>
              </a:rPr>
              <a:t>Fasting is not limited to food; it can be anything that demands a tremendous amount of our time, focus, or energy. (Internet, Facebook, TV, hobbies, etc.)</a:t>
            </a:r>
          </a:p>
          <a:p>
            <a:endParaRPr lang="en-US" dirty="0"/>
          </a:p>
        </p:txBody>
      </p:sp>
    </p:spTree>
    <p:extLst>
      <p:ext uri="{BB962C8B-B14F-4D97-AF65-F5344CB8AC3E}">
        <p14:creationId xmlns:p14="http://schemas.microsoft.com/office/powerpoint/2010/main" val="48583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background with white dots&#10;&#10;Description automatically generated">
            <a:extLst>
              <a:ext uri="{FF2B5EF4-FFF2-40B4-BE49-F238E27FC236}">
                <a16:creationId xmlns:a16="http://schemas.microsoft.com/office/drawing/2014/main" id="{66C4CEBD-D986-1D0F-FCD6-34F7C4E1B57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47E1A380-179A-D0BE-1B4A-7818D68A66CE}"/>
              </a:ext>
            </a:extLst>
          </p:cNvPr>
          <p:cNvSpPr>
            <a:spLocks noGrp="1"/>
          </p:cNvSpPr>
          <p:nvPr>
            <p:ph type="ctrTitle"/>
          </p:nvPr>
        </p:nvSpPr>
        <p:spPr>
          <a:xfrm>
            <a:off x="1558954" y="270079"/>
            <a:ext cx="9012573" cy="1202990"/>
          </a:xfrm>
        </p:spPr>
        <p:txBody>
          <a:bodyPr>
            <a:normAutofit fontScale="90000"/>
          </a:bodyPr>
          <a:lstStyle/>
          <a:p>
            <a:r>
              <a:rPr lang="en-US" sz="4800" dirty="0">
                <a:solidFill>
                  <a:schemeClr val="bg1"/>
                </a:solidFill>
              </a:rPr>
              <a:t>PREPARE FOR WORSHIP</a:t>
            </a:r>
            <a:br>
              <a:rPr lang="en-US" sz="4800" dirty="0">
                <a:solidFill>
                  <a:schemeClr val="bg1"/>
                </a:solidFill>
              </a:rPr>
            </a:br>
            <a:r>
              <a:rPr lang="en-US" sz="4800" dirty="0">
                <a:solidFill>
                  <a:schemeClr val="bg1"/>
                </a:solidFill>
              </a:rPr>
              <a:t> BY MOURNING</a:t>
            </a:r>
          </a:p>
        </p:txBody>
      </p:sp>
      <p:sp>
        <p:nvSpPr>
          <p:cNvPr id="5" name="Subtitle 4">
            <a:extLst>
              <a:ext uri="{FF2B5EF4-FFF2-40B4-BE49-F238E27FC236}">
                <a16:creationId xmlns:a16="http://schemas.microsoft.com/office/drawing/2014/main" id="{840310EA-85A1-6D21-C17B-B65D7C4FC210}"/>
              </a:ext>
            </a:extLst>
          </p:cNvPr>
          <p:cNvSpPr>
            <a:spLocks noGrp="1"/>
          </p:cNvSpPr>
          <p:nvPr>
            <p:ph type="subTitle" idx="1"/>
          </p:nvPr>
        </p:nvSpPr>
        <p:spPr>
          <a:xfrm>
            <a:off x="453007" y="2946138"/>
            <a:ext cx="11224468" cy="3706331"/>
          </a:xfrm>
        </p:spPr>
        <p:txBody>
          <a:bodyPr>
            <a:normAutofit fontScale="92500" lnSpcReduction="10000"/>
          </a:bodyPr>
          <a:lstStyle/>
          <a:p>
            <a:pPr marL="0" indent="0">
              <a:buNone/>
            </a:pPr>
            <a:r>
              <a:rPr lang="en-US" sz="3500" b="1" u="sng" dirty="0">
                <a:solidFill>
                  <a:schemeClr val="bg1"/>
                </a:solidFill>
              </a:rPr>
              <a:t>Nehemiah 9:1 </a:t>
            </a:r>
            <a:r>
              <a:rPr lang="en-US" sz="3500" b="1" dirty="0">
                <a:solidFill>
                  <a:schemeClr val="bg1"/>
                </a:solidFill>
              </a:rPr>
              <a:t>and with </a:t>
            </a:r>
            <a:r>
              <a:rPr lang="en-US" sz="3500" b="1" dirty="0" err="1">
                <a:solidFill>
                  <a:schemeClr val="bg1"/>
                </a:solidFill>
              </a:rPr>
              <a:t>sackclothes</a:t>
            </a:r>
            <a:r>
              <a:rPr lang="en-US" sz="3500" b="1" dirty="0">
                <a:solidFill>
                  <a:schemeClr val="bg1"/>
                </a:solidFill>
              </a:rPr>
              <a:t>, and earth upon them.</a:t>
            </a:r>
          </a:p>
          <a:p>
            <a:pPr marL="0" indent="0">
              <a:buNone/>
            </a:pPr>
            <a:endParaRPr lang="en-US" sz="3800" b="1" dirty="0">
              <a:solidFill>
                <a:schemeClr val="bg1"/>
              </a:solidFill>
            </a:endParaRPr>
          </a:p>
          <a:p>
            <a:pPr marL="571500" indent="-571500">
              <a:buFont typeface="Arial" panose="020B0604020202020204" pitchFamily="34" charset="0"/>
              <a:buChar char="•"/>
            </a:pPr>
            <a:r>
              <a:rPr lang="en-US" sz="3800" dirty="0">
                <a:solidFill>
                  <a:schemeClr val="bg1"/>
                </a:solidFill>
              </a:rPr>
              <a:t>The sackcloth and dust was meant to be a picture of their hearts before God. </a:t>
            </a:r>
          </a:p>
          <a:p>
            <a:pPr marL="571500" indent="-571500">
              <a:buFont typeface="Arial" panose="020B0604020202020204" pitchFamily="34" charset="0"/>
              <a:buChar char="•"/>
            </a:pPr>
            <a:r>
              <a:rPr lang="en-US" sz="3800" dirty="0">
                <a:solidFill>
                  <a:schemeClr val="bg1"/>
                </a:solidFill>
              </a:rPr>
              <a:t>This practice was associated with mourning and would typically be done at funerals. In this case, the Israelites were mourning over their sins and neglect of the law.</a:t>
            </a:r>
          </a:p>
          <a:p>
            <a:endParaRPr lang="en-US" dirty="0">
              <a:solidFill>
                <a:schemeClr val="bg1"/>
              </a:solidFill>
            </a:endParaRPr>
          </a:p>
        </p:txBody>
      </p:sp>
    </p:spTree>
    <p:extLst>
      <p:ext uri="{BB962C8B-B14F-4D97-AF65-F5344CB8AC3E}">
        <p14:creationId xmlns:p14="http://schemas.microsoft.com/office/powerpoint/2010/main" val="2234727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1064</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Abadi Extra Light</vt:lpstr>
      <vt:lpstr>Alasassy Caps</vt:lpstr>
      <vt:lpstr>Amasis MT Pro Black</vt:lpstr>
      <vt:lpstr>Aparajita</vt:lpstr>
      <vt:lpstr>Arial</vt:lpstr>
      <vt:lpstr>Calibri</vt:lpstr>
      <vt:lpstr>Calibri Light</vt:lpstr>
      <vt:lpstr>Wingdings</vt:lpstr>
      <vt:lpstr>Office Theme</vt:lpstr>
      <vt:lpstr>PowerPoint Presentation</vt:lpstr>
      <vt:lpstr>PowerPoint Presentation</vt:lpstr>
      <vt:lpstr>WHAT DOES PREPARATION MEAN IN THE BIBLE?</vt:lpstr>
      <vt:lpstr>THE BENEFITS OF PREPARATION FOR WORSHIP!</vt:lpstr>
      <vt:lpstr>PowerPoint Presentation</vt:lpstr>
      <vt:lpstr>PowerPoint Presentation</vt:lpstr>
      <vt:lpstr>PowerPoint Presentation</vt:lpstr>
      <vt:lpstr>PowerPoint Presentation</vt:lpstr>
      <vt:lpstr>PREPARE FOR WORSHIP  BY MOURNING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Coleman</dc:creator>
  <cp:lastModifiedBy>Preston Jacob</cp:lastModifiedBy>
  <cp:revision>3</cp:revision>
  <dcterms:created xsi:type="dcterms:W3CDTF">2023-10-25T17:23:10Z</dcterms:created>
  <dcterms:modified xsi:type="dcterms:W3CDTF">2023-11-08T18:16:06Z</dcterms:modified>
</cp:coreProperties>
</file>