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8" r:id="rId4"/>
    <p:sldId id="279" r:id="rId5"/>
    <p:sldId id="276" r:id="rId6"/>
    <p:sldId id="277" r:id="rId7"/>
    <p:sldId id="274" r:id="rId8"/>
    <p:sldId id="269" r:id="rId9"/>
    <p:sldId id="271" r:id="rId10"/>
    <p:sldId id="270" r:id="rId11"/>
    <p:sldId id="272" r:id="rId12"/>
    <p:sldId id="259"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3DDCF4-0658-4184-A79E-64E061A5C7D6}" v="18" dt="2023-12-13T19:19:40.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FBD7-03DE-2F24-EE23-AE4FE150A8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D7C549-5F3C-A903-0271-C395572A7C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42B09-D02B-8FE5-832E-F685A320A184}"/>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361B21C9-1E52-D0F3-145D-BBA849F9C3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AE0EE1-6725-804C-6A62-6B27A5F57377}"/>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6363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C40C-5172-C60D-9E1C-4C69733445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9461AD-8AE2-0AF0-273C-123C843969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B8F9E-0F9E-3E41-CDC7-C8F08FD6847E}"/>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4EF06122-6FD2-3A9B-6A84-BEB8DDC5E0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6795D-7B37-EE29-B59C-A26FE3403AAB}"/>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45277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A131A-06F9-F3F2-D92A-27CF3BBE9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E1C3A6-3DAB-0CAF-8598-C1E904E4F8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D2B9-885A-2119-42A5-8D47A7CEB804}"/>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EBFEFA46-3516-2FEE-7C04-9C9E03DFF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229BF-B062-98C8-0940-3A79E126521F}"/>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20978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4E8D-A9E1-7DED-D8A4-2F64D2B8C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7114F-0E6D-F15C-CE92-AC3FE2B50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091E4-2897-8225-8F61-81280A917CCE}"/>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78AD4006-4A2C-D996-1B32-3144F1B8E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356D8-C35D-C423-34B7-E8EFB32EBE4D}"/>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202949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A8F8-D645-211E-A9C7-0B4D7C42C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B67E18-FA28-2B4E-5CBA-309E3C417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88564-1C16-91E2-C22F-C172928C64AE}"/>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6CC35F8C-2CE8-B0D2-9BB4-A0B37785D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7D319-AE36-5C57-23A1-B2DE78258488}"/>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4772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B3D8-AF3B-76B0-D1A8-C5558AD70C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310B39-6201-314F-296A-16A7F77D8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A9ADF9-60C6-BEEE-8EA3-7BFD5D6318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E58778-C0A3-0073-7072-C76934177FFE}"/>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6" name="Footer Placeholder 5">
            <a:extLst>
              <a:ext uri="{FF2B5EF4-FFF2-40B4-BE49-F238E27FC236}">
                <a16:creationId xmlns:a16="http://schemas.microsoft.com/office/drawing/2014/main" id="{B5AB6D09-8800-BCE2-6593-5283011B8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B3829-D675-0FD7-2176-E93CB533DFD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13225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30CF0-BC01-4CE3-1163-317480C42F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CE0855-5711-2DC9-19ED-40799A7404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FE11D4-FA96-B87D-0618-8E251817E4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31C6AD-4A3D-BFDB-9232-5B50DF4742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6A0B33-004A-7432-8D6D-BBD5286B04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A18251-16CC-F47B-40E3-E9CA3CF3115B}"/>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8" name="Footer Placeholder 7">
            <a:extLst>
              <a:ext uri="{FF2B5EF4-FFF2-40B4-BE49-F238E27FC236}">
                <a16:creationId xmlns:a16="http://schemas.microsoft.com/office/drawing/2014/main" id="{A75CB31A-9AFC-BD86-D8D6-A7878CAE9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CBBF63-E646-872C-C613-FEA249FF5C5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3098832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C7D7-902E-30AD-14F8-4088CC57A0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740F55-22D3-E2C7-7CD7-D4F69FDB89F8}"/>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4" name="Footer Placeholder 3">
            <a:extLst>
              <a:ext uri="{FF2B5EF4-FFF2-40B4-BE49-F238E27FC236}">
                <a16:creationId xmlns:a16="http://schemas.microsoft.com/office/drawing/2014/main" id="{12C6EC13-FAAE-D774-D125-0799E2AAF3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158B3B-C011-757E-2855-5FC2C682DD26}"/>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979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5C8996-1C0C-E97E-4E46-48CBF561B2C1}"/>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3" name="Footer Placeholder 2">
            <a:extLst>
              <a:ext uri="{FF2B5EF4-FFF2-40B4-BE49-F238E27FC236}">
                <a16:creationId xmlns:a16="http://schemas.microsoft.com/office/drawing/2014/main" id="{4001283B-041E-E9E3-CCEE-EEC8BFEE97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B0AB6-23BD-45C8-7B51-9632ADF4C053}"/>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18776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BD28-C8E8-B2FE-37B3-A85BEC76F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83762-518D-8726-4D1F-537B6E2EA9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DDC506-936C-60CA-8D89-7A3D7E4BE7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74558-0B13-D603-29D6-7886A9AC2F6F}"/>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6" name="Footer Placeholder 5">
            <a:extLst>
              <a:ext uri="{FF2B5EF4-FFF2-40B4-BE49-F238E27FC236}">
                <a16:creationId xmlns:a16="http://schemas.microsoft.com/office/drawing/2014/main" id="{6557FEF9-8964-2C0D-17F2-70DD23B68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CF5EF-8A0C-2E5B-17C9-0819A18000C2}"/>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29314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E307-453D-9E07-D673-0319C15E15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FB5F5-6D06-34AC-38D3-E7A319988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16708-254D-302A-4E9D-E042A714A6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88CBB-C096-E1A3-A303-4F13D0F240BC}"/>
              </a:ext>
            </a:extLst>
          </p:cNvPr>
          <p:cNvSpPr>
            <a:spLocks noGrp="1"/>
          </p:cNvSpPr>
          <p:nvPr>
            <p:ph type="dt" sz="half" idx="10"/>
          </p:nvPr>
        </p:nvSpPr>
        <p:spPr/>
        <p:txBody>
          <a:bodyPr/>
          <a:lstStyle/>
          <a:p>
            <a:fld id="{A29757AC-A3A5-49E1-A33C-042AF53999E4}" type="datetimeFigureOut">
              <a:rPr lang="en-US" smtClean="0"/>
              <a:t>12/13/2023</a:t>
            </a:fld>
            <a:endParaRPr lang="en-US"/>
          </a:p>
        </p:txBody>
      </p:sp>
      <p:sp>
        <p:nvSpPr>
          <p:cNvPr id="6" name="Footer Placeholder 5">
            <a:extLst>
              <a:ext uri="{FF2B5EF4-FFF2-40B4-BE49-F238E27FC236}">
                <a16:creationId xmlns:a16="http://schemas.microsoft.com/office/drawing/2014/main" id="{D1CEDF74-8029-26AA-E1A9-8A753A4B1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A739DF-BF2A-D1E8-4881-601F663E21E1}"/>
              </a:ext>
            </a:extLst>
          </p:cNvPr>
          <p:cNvSpPr>
            <a:spLocks noGrp="1"/>
          </p:cNvSpPr>
          <p:nvPr>
            <p:ph type="sldNum" sz="quarter" idx="12"/>
          </p:nvPr>
        </p:nvSpPr>
        <p:spPr/>
        <p:txBody>
          <a:bodyPr/>
          <a:lstStyle/>
          <a:p>
            <a:fld id="{94BCB784-1D4F-4C4D-BB52-08C5C19A1433}" type="slidenum">
              <a:rPr lang="en-US" smtClean="0"/>
              <a:t>‹#›</a:t>
            </a:fld>
            <a:endParaRPr lang="en-US"/>
          </a:p>
        </p:txBody>
      </p:sp>
    </p:spTree>
    <p:extLst>
      <p:ext uri="{BB962C8B-B14F-4D97-AF65-F5344CB8AC3E}">
        <p14:creationId xmlns:p14="http://schemas.microsoft.com/office/powerpoint/2010/main" val="17036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DE45D-BF41-2FAB-86A6-8196E72FBD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308C4-57E0-9378-81C0-A6C4BFA1F2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2FDF1-591D-432A-0547-1937BCBEDB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757AC-A3A5-49E1-A33C-042AF53999E4}" type="datetimeFigureOut">
              <a:rPr lang="en-US" smtClean="0"/>
              <a:t>12/13/2023</a:t>
            </a:fld>
            <a:endParaRPr lang="en-US"/>
          </a:p>
        </p:txBody>
      </p:sp>
      <p:sp>
        <p:nvSpPr>
          <p:cNvPr id="5" name="Footer Placeholder 4">
            <a:extLst>
              <a:ext uri="{FF2B5EF4-FFF2-40B4-BE49-F238E27FC236}">
                <a16:creationId xmlns:a16="http://schemas.microsoft.com/office/drawing/2014/main" id="{4941EDB3-CE40-D1F8-6B2E-01C1BF527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E273E-0543-FBB1-F10B-D15CE065C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CB784-1D4F-4C4D-BB52-08C5C19A1433}" type="slidenum">
              <a:rPr lang="en-US" smtClean="0"/>
              <a:t>‹#›</a:t>
            </a:fld>
            <a:endParaRPr lang="en-US"/>
          </a:p>
        </p:txBody>
      </p:sp>
    </p:spTree>
    <p:extLst>
      <p:ext uri="{BB962C8B-B14F-4D97-AF65-F5344CB8AC3E}">
        <p14:creationId xmlns:p14="http://schemas.microsoft.com/office/powerpoint/2010/main" val="122836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flickr.com/photos/bods/453118399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www.wallpaperflare.com/search?wallpaper=praying+hand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322505&amp;picture=cross" TargetMode="External"/><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een background with white text&#10;&#10;Description automatically generated">
            <a:extLst>
              <a:ext uri="{FF2B5EF4-FFF2-40B4-BE49-F238E27FC236}">
                <a16:creationId xmlns:a16="http://schemas.microsoft.com/office/drawing/2014/main" id="{7319EA21-5098-3959-30A3-1C392F3C4DA1}"/>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2712"/>
          <a:stretch/>
        </p:blipFill>
        <p:spPr>
          <a:xfrm>
            <a:off x="307775" y="261437"/>
            <a:ext cx="11576450" cy="6335126"/>
          </a:xfrm>
          <a:prstGeom prst="rect">
            <a:avLst/>
          </a:prstGeom>
        </p:spPr>
      </p:pic>
      <p:sp>
        <p:nvSpPr>
          <p:cNvPr id="2" name="TextBox 1">
            <a:extLst>
              <a:ext uri="{FF2B5EF4-FFF2-40B4-BE49-F238E27FC236}">
                <a16:creationId xmlns:a16="http://schemas.microsoft.com/office/drawing/2014/main" id="{07447453-B14A-95AE-D971-F0A09360397F}"/>
              </a:ext>
            </a:extLst>
          </p:cNvPr>
          <p:cNvSpPr txBox="1"/>
          <p:nvPr/>
        </p:nvSpPr>
        <p:spPr>
          <a:xfrm>
            <a:off x="1057013" y="2852256"/>
            <a:ext cx="9655728" cy="2400657"/>
          </a:xfrm>
          <a:prstGeom prst="rect">
            <a:avLst/>
          </a:prstGeom>
          <a:noFill/>
        </p:spPr>
        <p:txBody>
          <a:bodyPr wrap="square" rtlCol="0">
            <a:spAutoFit/>
          </a:bodyPr>
          <a:lstStyle/>
          <a:p>
            <a:pPr algn="ctr"/>
            <a:r>
              <a:rPr lang="en-US" sz="5000" dirty="0">
                <a:solidFill>
                  <a:schemeClr val="bg1"/>
                </a:solidFill>
                <a:latin typeface="Amasis MT Pro Black" panose="02040A04050005020304" pitchFamily="18" charset="0"/>
              </a:rPr>
              <a:t>FINISHING HIGHER IN GOD:</a:t>
            </a:r>
          </a:p>
          <a:p>
            <a:pPr algn="ctr"/>
            <a:r>
              <a:rPr lang="en-US" sz="5000" dirty="0">
                <a:solidFill>
                  <a:schemeClr val="bg1"/>
                </a:solidFill>
                <a:latin typeface="Amasis MT Pro Black" panose="02040A04050005020304" pitchFamily="18" charset="0"/>
              </a:rPr>
              <a:t>BE STRONG </a:t>
            </a:r>
            <a:r>
              <a:rPr lang="en-US" sz="5000">
                <a:solidFill>
                  <a:schemeClr val="bg1"/>
                </a:solidFill>
                <a:latin typeface="Amasis MT Pro Black" panose="02040A04050005020304" pitchFamily="18" charset="0"/>
              </a:rPr>
              <a:t>WHILE FINISHING </a:t>
            </a:r>
            <a:r>
              <a:rPr lang="en-US" sz="5000" dirty="0">
                <a:solidFill>
                  <a:schemeClr val="bg1"/>
                </a:solidFill>
                <a:latin typeface="Amasis MT Pro Black" panose="02040A04050005020304" pitchFamily="18" charset="0"/>
              </a:rPr>
              <a:t>STRONG!</a:t>
            </a:r>
          </a:p>
        </p:txBody>
      </p:sp>
    </p:spTree>
    <p:extLst>
      <p:ext uri="{BB962C8B-B14F-4D97-AF65-F5344CB8AC3E}">
        <p14:creationId xmlns:p14="http://schemas.microsoft.com/office/powerpoint/2010/main" val="129018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EC27C62A-4A2A-AB38-CBC8-FB1E5ACDA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6" descr="https://pciprdprodfmssa.blob.core.windows.net/fms/1c42292f-c552-44c2-afd7-d83021ea5632/giving_header.png">
            <a:extLst>
              <a:ext uri="{FF2B5EF4-FFF2-40B4-BE49-F238E27FC236}">
                <a16:creationId xmlns:a16="http://schemas.microsoft.com/office/drawing/2014/main" id="{61C88538-18C4-18B0-94CC-386FEE9B6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933267"/>
            <a:ext cx="9525000" cy="535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65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B91AE59D-DB7F-5075-3190-3BF8F3974FE7}"/>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Freeform: Shape 14">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sign on a road&#10;&#10;Description automatically generated">
            <a:extLst>
              <a:ext uri="{FF2B5EF4-FFF2-40B4-BE49-F238E27FC236}">
                <a16:creationId xmlns:a16="http://schemas.microsoft.com/office/drawing/2014/main" id="{026CE8A9-668E-BA88-1568-72E10CE200A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986"/>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spTree>
    <p:extLst>
      <p:ext uri="{BB962C8B-B14F-4D97-AF65-F5344CB8AC3E}">
        <p14:creationId xmlns:p14="http://schemas.microsoft.com/office/powerpoint/2010/main" val="164340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D322C38A-9F43-E962-712C-8E76AB3DEA8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486" b="2226"/>
          <a:stretch/>
        </p:blipFill>
        <p:spPr>
          <a:xfrm>
            <a:off x="307775" y="261437"/>
            <a:ext cx="11576450" cy="6335126"/>
          </a:xfrm>
          <a:prstGeom prst="rect">
            <a:avLst/>
          </a:prstGeom>
        </p:spPr>
      </p:pic>
    </p:spTree>
    <p:extLst>
      <p:ext uri="{BB962C8B-B14F-4D97-AF65-F5344CB8AC3E}">
        <p14:creationId xmlns:p14="http://schemas.microsoft.com/office/powerpoint/2010/main" val="53822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book with white text&#10;&#10;Description automatically generated">
            <a:extLst>
              <a:ext uri="{FF2B5EF4-FFF2-40B4-BE49-F238E27FC236}">
                <a16:creationId xmlns:a16="http://schemas.microsoft.com/office/drawing/2014/main" id="{C475F615-4250-051F-069F-3A52782A16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896CA95-582E-5F6C-CEB9-2EF4C83F4E5C}"/>
              </a:ext>
            </a:extLst>
          </p:cNvPr>
          <p:cNvSpPr txBox="1"/>
          <p:nvPr/>
        </p:nvSpPr>
        <p:spPr>
          <a:xfrm>
            <a:off x="2837751" y="490440"/>
            <a:ext cx="6241196" cy="923330"/>
          </a:xfrm>
          <a:prstGeom prst="rect">
            <a:avLst/>
          </a:prstGeom>
          <a:noFill/>
        </p:spPr>
        <p:txBody>
          <a:bodyPr wrap="none" rtlCol="0">
            <a:spAutoFit/>
          </a:bodyPr>
          <a:lstStyle/>
          <a:p>
            <a:pPr algn="ctr"/>
            <a:r>
              <a:rPr lang="en-US" sz="5400" b="1" u="sng" dirty="0">
                <a:solidFill>
                  <a:schemeClr val="bg1"/>
                </a:solidFill>
              </a:rPr>
              <a:t>COURSE OBJECTIVES</a:t>
            </a:r>
            <a:r>
              <a:rPr lang="en-US" sz="5400" b="1" dirty="0">
                <a:solidFill>
                  <a:schemeClr val="bg1"/>
                </a:solidFill>
              </a:rPr>
              <a:t>:</a:t>
            </a:r>
          </a:p>
        </p:txBody>
      </p:sp>
      <p:sp>
        <p:nvSpPr>
          <p:cNvPr id="5" name="TextBox 4">
            <a:extLst>
              <a:ext uri="{FF2B5EF4-FFF2-40B4-BE49-F238E27FC236}">
                <a16:creationId xmlns:a16="http://schemas.microsoft.com/office/drawing/2014/main" id="{7E92BDAA-6838-EAF9-1562-E1374F16D58A}"/>
              </a:ext>
            </a:extLst>
          </p:cNvPr>
          <p:cNvSpPr txBox="1"/>
          <p:nvPr/>
        </p:nvSpPr>
        <p:spPr>
          <a:xfrm>
            <a:off x="766915" y="2123768"/>
            <a:ext cx="10466439" cy="4524315"/>
          </a:xfrm>
          <a:prstGeom prst="rect">
            <a:avLst/>
          </a:prstGeom>
          <a:noFill/>
        </p:spPr>
        <p:txBody>
          <a:bodyPr wrap="square" rtlCol="0">
            <a:spAutoFit/>
          </a:bodyPr>
          <a:lstStyle/>
          <a:p>
            <a:pPr algn="ctr"/>
            <a:r>
              <a:rPr lang="en-US" sz="3600" dirty="0">
                <a:solidFill>
                  <a:schemeClr val="bg1"/>
                </a:solidFill>
              </a:rPr>
              <a:t>I. Prayer</a:t>
            </a:r>
          </a:p>
          <a:p>
            <a:pPr algn="ctr"/>
            <a:r>
              <a:rPr lang="en-US" sz="3600" dirty="0">
                <a:solidFill>
                  <a:schemeClr val="bg1"/>
                </a:solidFill>
              </a:rPr>
              <a:t>II. Holy Scriptures: 2 Timothy 4:6-8</a:t>
            </a:r>
          </a:p>
          <a:p>
            <a:pPr algn="ctr"/>
            <a:r>
              <a:rPr lang="en-US" sz="3600" dirty="0">
                <a:solidFill>
                  <a:schemeClr val="bg1"/>
                </a:solidFill>
              </a:rPr>
              <a:t>III. Advent and Christian Life</a:t>
            </a:r>
          </a:p>
          <a:p>
            <a:pPr algn="ctr"/>
            <a:r>
              <a:rPr lang="en-US" sz="3600" dirty="0">
                <a:solidFill>
                  <a:schemeClr val="bg1"/>
                </a:solidFill>
              </a:rPr>
              <a:t>IV. Be Strong While Finishing Strong</a:t>
            </a:r>
          </a:p>
          <a:p>
            <a:pPr algn="ctr"/>
            <a:r>
              <a:rPr lang="en-US" sz="3600" dirty="0">
                <a:solidFill>
                  <a:schemeClr val="bg1"/>
                </a:solidFill>
              </a:rPr>
              <a:t>V. Focus on Joy for Advent</a:t>
            </a:r>
          </a:p>
          <a:p>
            <a:pPr algn="ctr"/>
            <a:r>
              <a:rPr lang="en-US" sz="3600" dirty="0">
                <a:solidFill>
                  <a:schemeClr val="bg1"/>
                </a:solidFill>
              </a:rPr>
              <a:t>VI. Prayer at the Altar</a:t>
            </a:r>
          </a:p>
          <a:p>
            <a:pPr algn="ctr"/>
            <a:r>
              <a:rPr lang="en-US" sz="3600" dirty="0">
                <a:solidFill>
                  <a:schemeClr val="bg1"/>
                </a:solidFill>
              </a:rPr>
              <a:t>VII. Salvation and Offering</a:t>
            </a:r>
          </a:p>
          <a:p>
            <a:pPr algn="ctr"/>
            <a:r>
              <a:rPr lang="en-US" sz="3600" dirty="0">
                <a:solidFill>
                  <a:schemeClr val="bg1"/>
                </a:solidFill>
              </a:rPr>
              <a:t>VIII. THANK YOU!</a:t>
            </a:r>
          </a:p>
        </p:txBody>
      </p:sp>
    </p:spTree>
    <p:extLst>
      <p:ext uri="{BB962C8B-B14F-4D97-AF65-F5344CB8AC3E}">
        <p14:creationId xmlns:p14="http://schemas.microsoft.com/office/powerpoint/2010/main" val="391749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667C06E-BF73-8328-76DE-E18913507521}"/>
              </a:ext>
            </a:extLst>
          </p:cNvPr>
          <p:cNvPicPr>
            <a:picLocks noGrp="1" noRot="1" noChangeAspect="1" noMove="1" noResize="1" noEditPoints="1" noAdjustHandles="1" noChangeArrowheads="1" noChangeShapeType="1" noCrop="1"/>
          </p:cNvPicPr>
          <p:nvPr/>
        </p:nvPicPr>
        <p:blipFill rotWithShape="1">
          <a:blip r:embed="rId2">
            <a:alphaModFix amt="40000"/>
          </a:blip>
          <a:srcRect l="7684" r="10066" b="-1"/>
          <a:stretch/>
        </p:blipFill>
        <p:spPr>
          <a:xfrm>
            <a:off x="3048" y="10"/>
            <a:ext cx="8450317" cy="6857990"/>
          </a:xfrm>
          <a:prstGeom prst="rect">
            <a:avLst/>
          </a:prstGeom>
        </p:spPr>
      </p:pic>
      <p:sp>
        <p:nvSpPr>
          <p:cNvPr id="4" name="TextBox 3">
            <a:extLst>
              <a:ext uri="{FF2B5EF4-FFF2-40B4-BE49-F238E27FC236}">
                <a16:creationId xmlns:a16="http://schemas.microsoft.com/office/drawing/2014/main" id="{A8BE37D9-FDDB-9EAB-BA9A-44B146771267}"/>
              </a:ext>
            </a:extLst>
          </p:cNvPr>
          <p:cNvSpPr txBox="1"/>
          <p:nvPr/>
        </p:nvSpPr>
        <p:spPr>
          <a:xfrm>
            <a:off x="-467578" y="-538723"/>
            <a:ext cx="7295463" cy="13592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u="sng" kern="1200" dirty="0">
                <a:solidFill>
                  <a:srgbClr val="FFFFFF"/>
                </a:solidFill>
                <a:latin typeface="+mj-lt"/>
                <a:ea typeface="+mj-ea"/>
                <a:cs typeface="+mj-cs"/>
              </a:rPr>
              <a:t>The Holy Word For Advent</a:t>
            </a:r>
          </a:p>
        </p:txBody>
      </p:sp>
      <p:pic>
        <p:nvPicPr>
          <p:cNvPr id="3" name="Picture 2" descr="A green background with white dots">
            <a:extLst>
              <a:ext uri="{FF2B5EF4-FFF2-40B4-BE49-F238E27FC236}">
                <a16:creationId xmlns:a16="http://schemas.microsoft.com/office/drawing/2014/main" id="{C8C466CB-0BC8-B62D-9A18-6B84BA653597}"/>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23387" r="27705"/>
          <a:stretch/>
        </p:blipFill>
        <p:spPr>
          <a:xfrm>
            <a:off x="6229215" y="4906"/>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90713F9E-59E6-A828-9680-00C73E3FD5AE}"/>
              </a:ext>
            </a:extLst>
          </p:cNvPr>
          <p:cNvSpPr txBox="1"/>
          <p:nvPr/>
        </p:nvSpPr>
        <p:spPr>
          <a:xfrm>
            <a:off x="7782232" y="151179"/>
            <a:ext cx="4311445" cy="6555641"/>
          </a:xfrm>
          <a:prstGeom prst="rect">
            <a:avLst/>
          </a:prstGeom>
          <a:noFill/>
        </p:spPr>
        <p:txBody>
          <a:bodyPr wrap="square" rtlCol="0">
            <a:spAutoFit/>
          </a:bodyPr>
          <a:lstStyle/>
          <a:p>
            <a:pPr marL="0" indent="0" algn="ctr">
              <a:buNone/>
            </a:pPr>
            <a:r>
              <a:rPr lang="en-US" sz="2800" b="1" u="sng" dirty="0">
                <a:solidFill>
                  <a:schemeClr val="bg1"/>
                </a:solidFill>
              </a:rPr>
              <a:t>2 Timothy 4:6 </a:t>
            </a:r>
            <a:r>
              <a:rPr lang="en-US" sz="2800" dirty="0">
                <a:solidFill>
                  <a:schemeClr val="bg1"/>
                </a:solidFill>
              </a:rPr>
              <a:t> - For I am now ready to be offered, and the time of my departure is at hand.</a:t>
            </a:r>
          </a:p>
          <a:p>
            <a:pPr marL="0" indent="0" algn="ctr">
              <a:buNone/>
            </a:pPr>
            <a:r>
              <a:rPr lang="en-US" sz="2800" b="1" u="sng" dirty="0">
                <a:solidFill>
                  <a:schemeClr val="bg1"/>
                </a:solidFill>
              </a:rPr>
              <a:t>7</a:t>
            </a:r>
            <a:r>
              <a:rPr lang="en-US" sz="2800" dirty="0">
                <a:solidFill>
                  <a:schemeClr val="bg1"/>
                </a:solidFill>
              </a:rPr>
              <a:t> I have fought a good fight, I have finished my course, I have kept the faith:</a:t>
            </a:r>
          </a:p>
          <a:p>
            <a:pPr marL="0" indent="0" algn="ctr">
              <a:buNone/>
            </a:pPr>
            <a:r>
              <a:rPr lang="en-US" sz="2800" b="1" u="sng" dirty="0">
                <a:solidFill>
                  <a:schemeClr val="bg1"/>
                </a:solidFill>
              </a:rPr>
              <a:t>8 </a:t>
            </a:r>
            <a:r>
              <a:rPr lang="en-US" sz="2800" dirty="0">
                <a:solidFill>
                  <a:schemeClr val="bg1"/>
                </a:solidFill>
              </a:rPr>
              <a:t>Henceforth there is laid up for me a crown of righteousness, which the Lord, the righteous judge, shall give me at that day: and not to me only, but unto all them also that love his appearing.</a:t>
            </a:r>
          </a:p>
        </p:txBody>
      </p:sp>
    </p:spTree>
    <p:extLst>
      <p:ext uri="{BB962C8B-B14F-4D97-AF65-F5344CB8AC3E}">
        <p14:creationId xmlns:p14="http://schemas.microsoft.com/office/powerpoint/2010/main" val="3860261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
            <a:extLst>
              <a:ext uri="{FF2B5EF4-FFF2-40B4-BE49-F238E27FC236}">
                <a16:creationId xmlns:a16="http://schemas.microsoft.com/office/drawing/2014/main" id="{BB670C0A-8B15-78D5-2DAB-EFA20CD67E8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3992" r="11086"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4" name="Picture 3" descr="A candle holder with lit candles&#10;&#10;Description automatically generated">
            <a:extLst>
              <a:ext uri="{FF2B5EF4-FFF2-40B4-BE49-F238E27FC236}">
                <a16:creationId xmlns:a16="http://schemas.microsoft.com/office/drawing/2014/main" id="{EF586C1B-72B0-F38B-A831-860D6027AADB}"/>
              </a:ext>
            </a:extLst>
          </p:cNvPr>
          <p:cNvPicPr>
            <a:picLocks noGrp="1" noRot="1" noChangeAspect="1" noMove="1" noResize="1" noEditPoints="1" noAdjustHandles="1" noChangeArrowheads="1" noChangeShapeType="1" noCrop="1"/>
          </p:cNvPicPr>
          <p:nvPr/>
        </p:nvPicPr>
        <p:blipFill rotWithShape="1">
          <a:blip r:embed="rId3"/>
          <a:srcRect l="9875" r="13060" b="2"/>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2" name="TextBox 1">
            <a:extLst>
              <a:ext uri="{FF2B5EF4-FFF2-40B4-BE49-F238E27FC236}">
                <a16:creationId xmlns:a16="http://schemas.microsoft.com/office/drawing/2014/main" id="{38BF1DE9-A9DA-29E1-7356-7E473B171C23}"/>
              </a:ext>
            </a:extLst>
          </p:cNvPr>
          <p:cNvSpPr txBox="1"/>
          <p:nvPr/>
        </p:nvSpPr>
        <p:spPr>
          <a:xfrm>
            <a:off x="260556" y="717754"/>
            <a:ext cx="5795176" cy="646331"/>
          </a:xfrm>
          <a:prstGeom prst="rect">
            <a:avLst/>
          </a:prstGeom>
          <a:noFill/>
        </p:spPr>
        <p:txBody>
          <a:bodyPr wrap="none" rtlCol="0">
            <a:spAutoFit/>
          </a:bodyPr>
          <a:lstStyle/>
          <a:p>
            <a:r>
              <a:rPr lang="en-US" sz="3600" b="1" u="sng" dirty="0">
                <a:solidFill>
                  <a:schemeClr val="bg1"/>
                </a:solidFill>
              </a:rPr>
              <a:t>ADVENT AND CHRISTIAN LIFE</a:t>
            </a:r>
          </a:p>
        </p:txBody>
      </p:sp>
      <p:sp>
        <p:nvSpPr>
          <p:cNvPr id="5" name="TextBox 4">
            <a:extLst>
              <a:ext uri="{FF2B5EF4-FFF2-40B4-BE49-F238E27FC236}">
                <a16:creationId xmlns:a16="http://schemas.microsoft.com/office/drawing/2014/main" id="{D5BA8BCE-EF90-74FE-AF80-1997C1C894D8}"/>
              </a:ext>
            </a:extLst>
          </p:cNvPr>
          <p:cNvSpPr txBox="1"/>
          <p:nvPr/>
        </p:nvSpPr>
        <p:spPr>
          <a:xfrm>
            <a:off x="-40453" y="1917290"/>
            <a:ext cx="7138217" cy="4832092"/>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Advent symbolizes the church's present situation in these “last days” (Acts 2:17, Hebrews 1:2) as God’s people wait for the return of Christ in glory to consummate His eternal Kingdom. </a:t>
            </a:r>
          </a:p>
          <a:p>
            <a:pPr marL="285750" indent="-285750">
              <a:buFont typeface="Arial" panose="020B0604020202020204" pitchFamily="34" charset="0"/>
              <a:buChar char="•"/>
            </a:pPr>
            <a:r>
              <a:rPr lang="en-US" sz="2200" dirty="0">
                <a:solidFill>
                  <a:schemeClr val="bg1"/>
                </a:solidFill>
              </a:rPr>
              <a:t>The Church is in a similar situation to Israel at the end of the Old Testament: in exile, waiting and hoping in prayerful expectation for the coming of the Messiah. Israel looked back to God’s past gracious actions on their behalf in leading them out of Egypt in the Exodus, and on this basis, they called for God once again to act for them. </a:t>
            </a:r>
          </a:p>
          <a:p>
            <a:pPr marL="285750" indent="-285750">
              <a:buFont typeface="Arial" panose="020B0604020202020204" pitchFamily="34" charset="0"/>
              <a:buChar char="•"/>
            </a:pPr>
            <a:r>
              <a:rPr lang="en-US" sz="2200" dirty="0">
                <a:solidFill>
                  <a:schemeClr val="bg1"/>
                </a:solidFill>
              </a:rPr>
              <a:t>In the same way, the church, during Advent, looks back upon Christ’s coming in celebration while at the same time looking forward in eager anticipation to the coming of Christ’s kingdom when he returns for his people. </a:t>
            </a:r>
          </a:p>
        </p:txBody>
      </p:sp>
    </p:spTree>
    <p:extLst>
      <p:ext uri="{BB962C8B-B14F-4D97-AF65-F5344CB8AC3E}">
        <p14:creationId xmlns:p14="http://schemas.microsoft.com/office/powerpoint/2010/main" val="224495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een book with white text">
            <a:extLst>
              <a:ext uri="{FF2B5EF4-FFF2-40B4-BE49-F238E27FC236}">
                <a16:creationId xmlns:a16="http://schemas.microsoft.com/office/drawing/2014/main" id="{BB670C0A-8B15-78D5-2DAB-EFA20CD67E8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3992" r="11086"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4" name="Picture 3" descr="A candle holder with lit candles&#10;&#10;Description automatically generated">
            <a:extLst>
              <a:ext uri="{FF2B5EF4-FFF2-40B4-BE49-F238E27FC236}">
                <a16:creationId xmlns:a16="http://schemas.microsoft.com/office/drawing/2014/main" id="{EF586C1B-72B0-F38B-A831-860D6027AADB}"/>
              </a:ext>
            </a:extLst>
          </p:cNvPr>
          <p:cNvPicPr>
            <a:picLocks noGrp="1" noRot="1" noChangeAspect="1" noMove="1" noResize="1" noEditPoints="1" noAdjustHandles="1" noChangeArrowheads="1" noChangeShapeType="1" noCrop="1"/>
          </p:cNvPicPr>
          <p:nvPr/>
        </p:nvPicPr>
        <p:blipFill rotWithShape="1">
          <a:blip r:embed="rId3"/>
          <a:srcRect l="9875" r="13060" b="2"/>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9" name="TextBox 8">
            <a:extLst>
              <a:ext uri="{FF2B5EF4-FFF2-40B4-BE49-F238E27FC236}">
                <a16:creationId xmlns:a16="http://schemas.microsoft.com/office/drawing/2014/main" id="{127B2327-9A96-10DE-3662-9E0813DF35B6}"/>
              </a:ext>
            </a:extLst>
          </p:cNvPr>
          <p:cNvSpPr txBox="1"/>
          <p:nvPr/>
        </p:nvSpPr>
        <p:spPr>
          <a:xfrm>
            <a:off x="304799" y="761689"/>
            <a:ext cx="6105832" cy="646331"/>
          </a:xfrm>
          <a:prstGeom prst="rect">
            <a:avLst/>
          </a:prstGeom>
          <a:noFill/>
        </p:spPr>
        <p:txBody>
          <a:bodyPr wrap="square">
            <a:spAutoFit/>
          </a:bodyPr>
          <a:lstStyle/>
          <a:p>
            <a:r>
              <a:rPr lang="en-US" sz="3600" b="1" u="sng" dirty="0">
                <a:solidFill>
                  <a:schemeClr val="bg1"/>
                </a:solidFill>
              </a:rPr>
              <a:t>ADVENT AND CHRISTIAN LIFE</a:t>
            </a:r>
          </a:p>
        </p:txBody>
      </p:sp>
      <p:sp>
        <p:nvSpPr>
          <p:cNvPr id="11" name="TextBox 10">
            <a:extLst>
              <a:ext uri="{FF2B5EF4-FFF2-40B4-BE49-F238E27FC236}">
                <a16:creationId xmlns:a16="http://schemas.microsoft.com/office/drawing/2014/main" id="{44734AC3-4F94-4F1E-72D1-B3F970AE1662}"/>
              </a:ext>
            </a:extLst>
          </p:cNvPr>
          <p:cNvSpPr txBox="1"/>
          <p:nvPr/>
        </p:nvSpPr>
        <p:spPr>
          <a:xfrm>
            <a:off x="-83574" y="1682348"/>
            <a:ext cx="7300452" cy="5170646"/>
          </a:xfrm>
          <a:prstGeom prst="rect">
            <a:avLst/>
          </a:prstGeom>
          <a:noFill/>
        </p:spPr>
        <p:txBody>
          <a:bodyPr wrap="square" rtlCol="0">
            <a:spAutoFit/>
          </a:bodyPr>
          <a:lstStyle/>
          <a:p>
            <a:pPr marL="342900" indent="-342900">
              <a:buFont typeface="Arial" panose="020B0604020202020204" pitchFamily="34" charset="0"/>
              <a:buChar char="•"/>
            </a:pPr>
            <a:r>
              <a:rPr lang="en-US" sz="2200" dirty="0">
                <a:solidFill>
                  <a:schemeClr val="bg1"/>
                </a:solidFill>
              </a:rPr>
              <a:t>It is between the fulfilled promise of Christ’s first coming and the yet-to-be-fulfilled promise of his second coming that Karl Barth penned these words: “Unfulfilled and fulfilled promise are related to each other, as are dawn and sunrise. Both promise and in fact the same promise. </a:t>
            </a:r>
          </a:p>
          <a:p>
            <a:pPr marL="342900" indent="-342900">
              <a:buFont typeface="Arial" panose="020B0604020202020204" pitchFamily="34" charset="0"/>
              <a:buChar char="•"/>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If anywhere at all, then it is precisely in the light of the coming of Christ that faith has become Advent faith, the expectation of future revelation. But faith knows for whom and for what it is waiting. It is fulfilled faith because it lays hold on the fulfilled promise.” </a:t>
            </a:r>
          </a:p>
          <a:p>
            <a:pPr marL="0" indent="0">
              <a:buNone/>
            </a:pPr>
            <a:endParaRPr lang="en-US" sz="2200" dirty="0">
              <a:solidFill>
                <a:schemeClr val="bg1"/>
              </a:solidFill>
            </a:endParaRPr>
          </a:p>
          <a:p>
            <a:pPr marL="342900" indent="-342900">
              <a:buFont typeface="Arial" panose="020B0604020202020204" pitchFamily="34" charset="0"/>
              <a:buChar char="•"/>
            </a:pPr>
            <a:r>
              <a:rPr lang="en-US" sz="2200" dirty="0">
                <a:solidFill>
                  <a:schemeClr val="bg1"/>
                </a:solidFill>
              </a:rPr>
              <a:t>The promise for Israel and the church is Jesus Christ; The Lord has come to earth and will arrive again. This is the essence of Advent.</a:t>
            </a:r>
          </a:p>
        </p:txBody>
      </p:sp>
    </p:spTree>
    <p:extLst>
      <p:ext uri="{BB962C8B-B14F-4D97-AF65-F5344CB8AC3E}">
        <p14:creationId xmlns:p14="http://schemas.microsoft.com/office/powerpoint/2010/main" val="2362859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dots">
            <a:extLst>
              <a:ext uri="{FF2B5EF4-FFF2-40B4-BE49-F238E27FC236}">
                <a16:creationId xmlns:a16="http://schemas.microsoft.com/office/drawing/2014/main" id="{A2F2B317-5A30-8335-B801-F9E3FF570D89}"/>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1944" r="26261" b="-1"/>
          <a:stretch/>
        </p:blipFill>
        <p:spPr>
          <a:xfrm>
            <a:off x="6421035" y="643467"/>
            <a:ext cx="5129784" cy="5571066"/>
          </a:xfrm>
          <a:prstGeom prst="rect">
            <a:avLst/>
          </a:prstGeom>
        </p:spPr>
      </p:pic>
      <p:sp>
        <p:nvSpPr>
          <p:cNvPr id="17" name="Rectangle 16">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ilhouette of a person with their arms up in the air&#10;&#10;Description automatically generated">
            <a:extLst>
              <a:ext uri="{FF2B5EF4-FFF2-40B4-BE49-F238E27FC236}">
                <a16:creationId xmlns:a16="http://schemas.microsoft.com/office/drawing/2014/main" id="{C4D89BC7-3977-9CD5-B5E1-799DE1EDB344}"/>
              </a:ext>
            </a:extLst>
          </p:cNvPr>
          <p:cNvPicPr>
            <a:picLocks noChangeAspect="1"/>
          </p:cNvPicPr>
          <p:nvPr/>
        </p:nvPicPr>
        <p:blipFill rotWithShape="1">
          <a:blip r:embed="rId3"/>
          <a:srcRect l="4845" r="3078" b="2"/>
          <a:stretch/>
        </p:blipFill>
        <p:spPr>
          <a:xfrm>
            <a:off x="641180" y="643467"/>
            <a:ext cx="5129784" cy="5571066"/>
          </a:xfrm>
          <a:prstGeom prst="rect">
            <a:avLst/>
          </a:prstGeom>
        </p:spPr>
      </p:pic>
      <p:sp>
        <p:nvSpPr>
          <p:cNvPr id="6" name="TextBox 5">
            <a:extLst>
              <a:ext uri="{FF2B5EF4-FFF2-40B4-BE49-F238E27FC236}">
                <a16:creationId xmlns:a16="http://schemas.microsoft.com/office/drawing/2014/main" id="{9237CB2A-9839-9BA2-AC17-52D318196C6E}"/>
              </a:ext>
            </a:extLst>
          </p:cNvPr>
          <p:cNvSpPr txBox="1"/>
          <p:nvPr/>
        </p:nvSpPr>
        <p:spPr>
          <a:xfrm>
            <a:off x="6625305" y="2472813"/>
            <a:ext cx="5171767" cy="3693319"/>
          </a:xfrm>
          <a:prstGeom prst="rect">
            <a:avLst/>
          </a:prstGeom>
          <a:noFill/>
        </p:spPr>
        <p:txBody>
          <a:bodyPr wrap="square">
            <a:spAutoFit/>
          </a:bodyPr>
          <a:lstStyle/>
          <a:p>
            <a:pPr marL="457200" indent="-457200">
              <a:buFont typeface="+mj-lt"/>
              <a:buAutoNum type="arabicPeriod"/>
            </a:pPr>
            <a:r>
              <a:rPr lang="en-US" sz="2400" b="1" u="sng" dirty="0">
                <a:solidFill>
                  <a:schemeClr val="bg1"/>
                </a:solidFill>
              </a:rPr>
              <a:t>Set Clear Goals</a:t>
            </a:r>
            <a:r>
              <a:rPr lang="en-US" sz="2400" dirty="0">
                <a:solidFill>
                  <a:schemeClr val="bg1"/>
                </a:solidFill>
              </a:rPr>
              <a:t>:  </a:t>
            </a:r>
            <a:r>
              <a:rPr lang="en-US" dirty="0">
                <a:solidFill>
                  <a:schemeClr val="bg1"/>
                </a:solidFill>
              </a:rPr>
              <a:t>Habakkuk 2:2 </a:t>
            </a:r>
          </a:p>
          <a:p>
            <a:pPr marL="457200" indent="-457200">
              <a:buFont typeface="+mj-lt"/>
              <a:buAutoNum type="arabicPeriod"/>
            </a:pPr>
            <a:r>
              <a:rPr lang="en-US" sz="2400" b="1" u="sng" dirty="0">
                <a:solidFill>
                  <a:schemeClr val="bg1"/>
                </a:solidFill>
              </a:rPr>
              <a:t>Create a Timeline</a:t>
            </a:r>
            <a:r>
              <a:rPr lang="en-US" sz="2400" dirty="0">
                <a:solidFill>
                  <a:schemeClr val="bg1"/>
                </a:solidFill>
              </a:rPr>
              <a:t>: </a:t>
            </a:r>
            <a:r>
              <a:rPr lang="en-US" dirty="0">
                <a:solidFill>
                  <a:schemeClr val="bg1"/>
                </a:solidFill>
              </a:rPr>
              <a:t>Proverbs 16:3 </a:t>
            </a:r>
          </a:p>
          <a:p>
            <a:pPr marL="457200" indent="-457200">
              <a:buFont typeface="+mj-lt"/>
              <a:buAutoNum type="arabicPeriod"/>
            </a:pPr>
            <a:r>
              <a:rPr lang="en-US" sz="2400" b="1" u="sng" dirty="0">
                <a:solidFill>
                  <a:schemeClr val="bg1"/>
                </a:solidFill>
              </a:rPr>
              <a:t>Eliminate Distractions</a:t>
            </a:r>
            <a:r>
              <a:rPr lang="en-US" sz="2400" dirty="0">
                <a:solidFill>
                  <a:schemeClr val="bg1"/>
                </a:solidFill>
              </a:rPr>
              <a:t>:  </a:t>
            </a:r>
            <a:r>
              <a:rPr lang="en-US" dirty="0">
                <a:solidFill>
                  <a:schemeClr val="bg1"/>
                </a:solidFill>
              </a:rPr>
              <a:t>1 Peter 5:8 </a:t>
            </a:r>
          </a:p>
          <a:p>
            <a:pPr marL="457200" indent="-457200">
              <a:buFont typeface="+mj-lt"/>
              <a:buAutoNum type="arabicPeriod"/>
            </a:pPr>
            <a:r>
              <a:rPr lang="en-US" sz="2400" b="1" u="sng" dirty="0">
                <a:solidFill>
                  <a:schemeClr val="bg1"/>
                </a:solidFill>
              </a:rPr>
              <a:t>Stay Organized</a:t>
            </a:r>
            <a:r>
              <a:rPr lang="en-US" sz="2400" dirty="0">
                <a:solidFill>
                  <a:schemeClr val="bg1"/>
                </a:solidFill>
              </a:rPr>
              <a:t>: </a:t>
            </a:r>
            <a:r>
              <a:rPr lang="en-US" dirty="0">
                <a:solidFill>
                  <a:schemeClr val="bg1"/>
                </a:solidFill>
              </a:rPr>
              <a:t>Ecclesiastes 3</a:t>
            </a:r>
          </a:p>
          <a:p>
            <a:pPr marL="457200" indent="-457200">
              <a:buFont typeface="+mj-lt"/>
              <a:buAutoNum type="arabicPeriod"/>
            </a:pPr>
            <a:r>
              <a:rPr lang="en-US" sz="2400" b="1" u="sng" dirty="0">
                <a:solidFill>
                  <a:schemeClr val="bg1"/>
                </a:solidFill>
              </a:rPr>
              <a:t>Communicate Often</a:t>
            </a:r>
            <a:r>
              <a:rPr lang="en-US" sz="2400" dirty="0">
                <a:solidFill>
                  <a:schemeClr val="bg1"/>
                </a:solidFill>
              </a:rPr>
              <a:t>: </a:t>
            </a:r>
            <a:r>
              <a:rPr lang="en-US" dirty="0">
                <a:solidFill>
                  <a:schemeClr val="bg1"/>
                </a:solidFill>
              </a:rPr>
              <a:t>Ephesians 4:29</a:t>
            </a:r>
          </a:p>
          <a:p>
            <a:pPr marL="457200" indent="-457200">
              <a:buFont typeface="+mj-lt"/>
              <a:buAutoNum type="arabicPeriod"/>
            </a:pPr>
            <a:r>
              <a:rPr lang="en-US" sz="2400" b="1" u="sng" dirty="0">
                <a:solidFill>
                  <a:schemeClr val="bg1"/>
                </a:solidFill>
              </a:rPr>
              <a:t>Stay Positive and Resilient</a:t>
            </a:r>
            <a:r>
              <a:rPr lang="en-US" sz="2400" dirty="0">
                <a:solidFill>
                  <a:schemeClr val="bg1"/>
                </a:solidFill>
              </a:rPr>
              <a:t>: </a:t>
            </a:r>
          </a:p>
          <a:p>
            <a:pPr marL="457200" indent="-457200">
              <a:buFont typeface="+mj-lt"/>
              <a:buAutoNum type="arabicPeriod"/>
            </a:pPr>
            <a:r>
              <a:rPr lang="en-US" dirty="0">
                <a:solidFill>
                  <a:schemeClr val="bg1"/>
                </a:solidFill>
              </a:rPr>
              <a:t>Philippians 4:6–7 </a:t>
            </a:r>
          </a:p>
          <a:p>
            <a:pPr marL="457200" indent="-457200">
              <a:buFont typeface="+mj-lt"/>
              <a:buAutoNum type="arabicPeriod"/>
            </a:pPr>
            <a:r>
              <a:rPr lang="en-US" sz="2400" b="1" u="sng" dirty="0">
                <a:solidFill>
                  <a:schemeClr val="bg1"/>
                </a:solidFill>
              </a:rPr>
              <a:t>Finish Strong</a:t>
            </a:r>
            <a:r>
              <a:rPr lang="en-US" sz="2400" dirty="0">
                <a:solidFill>
                  <a:schemeClr val="bg1"/>
                </a:solidFill>
              </a:rPr>
              <a:t>: </a:t>
            </a:r>
            <a:r>
              <a:rPr lang="en-US" dirty="0">
                <a:solidFill>
                  <a:schemeClr val="bg1"/>
                </a:solidFill>
              </a:rPr>
              <a:t>Galatians 6:9 </a:t>
            </a:r>
          </a:p>
          <a:p>
            <a:pPr marL="457200" indent="-457200">
              <a:buFont typeface="+mj-lt"/>
              <a:buAutoNum type="arabicPeriod"/>
            </a:pPr>
            <a:r>
              <a:rPr lang="en-US" sz="2400" b="1" u="sng" dirty="0">
                <a:solidFill>
                  <a:schemeClr val="bg1"/>
                </a:solidFill>
              </a:rPr>
              <a:t>Praise God For Finishing Strong</a:t>
            </a:r>
            <a:r>
              <a:rPr lang="en-US" sz="2400" b="1" dirty="0">
                <a:solidFill>
                  <a:schemeClr val="bg1"/>
                </a:solidFill>
              </a:rPr>
              <a:t>: </a:t>
            </a:r>
            <a:r>
              <a:rPr lang="en-US" dirty="0">
                <a:solidFill>
                  <a:schemeClr val="bg1"/>
                </a:solidFill>
              </a:rPr>
              <a:t>Hebrews 10:35</a:t>
            </a:r>
          </a:p>
        </p:txBody>
      </p:sp>
      <p:sp>
        <p:nvSpPr>
          <p:cNvPr id="7" name="TextBox 6">
            <a:extLst>
              <a:ext uri="{FF2B5EF4-FFF2-40B4-BE49-F238E27FC236}">
                <a16:creationId xmlns:a16="http://schemas.microsoft.com/office/drawing/2014/main" id="{3C9EF886-2907-E4F7-E9D0-8E73AE45FE70}"/>
              </a:ext>
            </a:extLst>
          </p:cNvPr>
          <p:cNvSpPr txBox="1"/>
          <p:nvPr/>
        </p:nvSpPr>
        <p:spPr>
          <a:xfrm>
            <a:off x="6481033" y="661825"/>
            <a:ext cx="5069786" cy="1200329"/>
          </a:xfrm>
          <a:prstGeom prst="rect">
            <a:avLst/>
          </a:prstGeom>
          <a:noFill/>
        </p:spPr>
        <p:txBody>
          <a:bodyPr wrap="none" rtlCol="0">
            <a:spAutoFit/>
          </a:bodyPr>
          <a:lstStyle/>
          <a:p>
            <a:pPr algn="ctr"/>
            <a:r>
              <a:rPr lang="en-US" sz="3600" b="1" u="sng" dirty="0">
                <a:solidFill>
                  <a:schemeClr val="bg1"/>
                </a:solidFill>
              </a:rPr>
              <a:t>Be Strong While Finishing</a:t>
            </a:r>
          </a:p>
          <a:p>
            <a:pPr algn="ctr"/>
            <a:r>
              <a:rPr lang="en-US" sz="3600" b="1" u="sng" dirty="0">
                <a:solidFill>
                  <a:schemeClr val="bg1"/>
                </a:solidFill>
              </a:rPr>
              <a:t> Strong in Advent</a:t>
            </a:r>
          </a:p>
        </p:txBody>
      </p:sp>
    </p:spTree>
    <p:extLst>
      <p:ext uri="{BB962C8B-B14F-4D97-AF65-F5344CB8AC3E}">
        <p14:creationId xmlns:p14="http://schemas.microsoft.com/office/powerpoint/2010/main" val="4262073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screen shot of a book&#10;&#10;Description automatically generated">
            <a:extLst>
              <a:ext uri="{FF2B5EF4-FFF2-40B4-BE49-F238E27FC236}">
                <a16:creationId xmlns:a16="http://schemas.microsoft.com/office/drawing/2014/main" id="{D9A04F23-5E50-6DEB-7AF1-5074F5A4BD5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D6BE4A3-1C9B-730D-1E2F-BECD915BBBAC}"/>
              </a:ext>
            </a:extLst>
          </p:cNvPr>
          <p:cNvPicPr>
            <a:picLocks noGrp="1" noRot="1" noChangeAspect="1" noMove="1" noResize="1" noEditPoints="1" noAdjustHandles="1" noChangeArrowheads="1" noChangeShapeType="1" noCrop="1"/>
          </p:cNvPicPr>
          <p:nvPr/>
        </p:nvPicPr>
        <p:blipFill rotWithShape="1">
          <a:blip r:embed="rId3"/>
          <a:srcRect l="21871" r="16191" b="-1"/>
          <a:stretch/>
        </p:blipFill>
        <p:spPr>
          <a:xfrm>
            <a:off x="5311702" y="8636"/>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58E0B611-2526-C7E0-8C7B-415541144CC2}"/>
              </a:ext>
            </a:extLst>
          </p:cNvPr>
          <p:cNvSpPr txBox="1"/>
          <p:nvPr/>
        </p:nvSpPr>
        <p:spPr>
          <a:xfrm>
            <a:off x="0" y="176668"/>
            <a:ext cx="6115664" cy="1200329"/>
          </a:xfrm>
          <a:prstGeom prst="rect">
            <a:avLst/>
          </a:prstGeom>
          <a:noFill/>
        </p:spPr>
        <p:txBody>
          <a:bodyPr wrap="square">
            <a:spAutoFit/>
          </a:bodyPr>
          <a:lstStyle/>
          <a:p>
            <a:pPr algn="ctr"/>
            <a:r>
              <a:rPr lang="en-US" sz="3600" b="1" dirty="0">
                <a:solidFill>
                  <a:schemeClr val="bg1"/>
                </a:solidFill>
                <a:latin typeface="Abadi Extra Light" panose="020B0204020104020204" pitchFamily="34" charset="0"/>
              </a:rPr>
              <a:t>Focus on Hope, Peace, Joy, and Love for Advent</a:t>
            </a:r>
          </a:p>
        </p:txBody>
      </p:sp>
      <p:sp>
        <p:nvSpPr>
          <p:cNvPr id="8" name="TextBox 7">
            <a:extLst>
              <a:ext uri="{FF2B5EF4-FFF2-40B4-BE49-F238E27FC236}">
                <a16:creationId xmlns:a16="http://schemas.microsoft.com/office/drawing/2014/main" id="{4DC08DD6-3F87-4968-42B3-0E7B9AAD026B}"/>
              </a:ext>
            </a:extLst>
          </p:cNvPr>
          <p:cNvSpPr txBox="1"/>
          <p:nvPr/>
        </p:nvSpPr>
        <p:spPr>
          <a:xfrm>
            <a:off x="170368" y="2040006"/>
            <a:ext cx="4970966" cy="4524315"/>
          </a:xfrm>
          <a:prstGeom prst="rect">
            <a:avLst/>
          </a:prstGeom>
          <a:noFill/>
        </p:spPr>
        <p:txBody>
          <a:bodyPr wrap="square">
            <a:spAutoFit/>
          </a:bodyPr>
          <a:lstStyle/>
          <a:p>
            <a:pPr marL="0" indent="0" algn="ctr">
              <a:buNone/>
            </a:pPr>
            <a:r>
              <a:rPr lang="en-US" sz="2400" dirty="0">
                <a:solidFill>
                  <a:schemeClr val="bg1"/>
                </a:solidFill>
                <a:latin typeface="+mj-lt"/>
              </a:rPr>
              <a:t>The four candles on the wreath are three purple candles and one rose-colored candle. </a:t>
            </a:r>
          </a:p>
          <a:p>
            <a:pPr marL="0" indent="0" algn="ctr">
              <a:buNone/>
            </a:pPr>
            <a:endParaRPr lang="en-US" sz="2400" dirty="0">
              <a:solidFill>
                <a:schemeClr val="bg1"/>
              </a:solidFill>
              <a:latin typeface="+mj-lt"/>
            </a:endParaRPr>
          </a:p>
          <a:p>
            <a:pPr marL="0" indent="0">
              <a:buNone/>
            </a:pPr>
            <a:r>
              <a:rPr lang="en-US" sz="2400" b="1" u="sng" dirty="0">
                <a:solidFill>
                  <a:schemeClr val="bg1"/>
                </a:solidFill>
                <a:latin typeface="+mj-lt"/>
              </a:rPr>
              <a:t>Week 1</a:t>
            </a:r>
            <a:r>
              <a:rPr lang="en-US" sz="2400" dirty="0">
                <a:solidFill>
                  <a:schemeClr val="bg1"/>
                </a:solidFill>
                <a:latin typeface="+mj-lt"/>
              </a:rPr>
              <a:t>: Represents the </a:t>
            </a:r>
            <a:r>
              <a:rPr lang="en-US" sz="2400" b="1" dirty="0">
                <a:solidFill>
                  <a:schemeClr val="bg1"/>
                </a:solidFill>
                <a:latin typeface="+mj-lt"/>
              </a:rPr>
              <a:t>HOPE</a:t>
            </a:r>
            <a:r>
              <a:rPr lang="en-US" sz="2400" dirty="0">
                <a:solidFill>
                  <a:schemeClr val="bg1"/>
                </a:solidFill>
                <a:latin typeface="+mj-lt"/>
              </a:rPr>
              <a:t> in Jesus. John 1:5</a:t>
            </a:r>
          </a:p>
          <a:p>
            <a:pPr marL="0" indent="0">
              <a:buNone/>
            </a:pPr>
            <a:r>
              <a:rPr lang="en-US" sz="2400" b="1" u="sng" dirty="0">
                <a:solidFill>
                  <a:schemeClr val="bg1"/>
                </a:solidFill>
                <a:latin typeface="+mj-lt"/>
              </a:rPr>
              <a:t>Week 2</a:t>
            </a:r>
            <a:r>
              <a:rPr lang="en-US" sz="2400" dirty="0">
                <a:solidFill>
                  <a:schemeClr val="bg1"/>
                </a:solidFill>
                <a:latin typeface="+mj-lt"/>
              </a:rPr>
              <a:t>: Represents the </a:t>
            </a:r>
            <a:r>
              <a:rPr lang="en-US" sz="2400" b="1" dirty="0">
                <a:solidFill>
                  <a:schemeClr val="bg1"/>
                </a:solidFill>
                <a:latin typeface="+mj-lt"/>
              </a:rPr>
              <a:t>PEACE</a:t>
            </a:r>
            <a:r>
              <a:rPr lang="en-US" sz="2400" dirty="0">
                <a:solidFill>
                  <a:schemeClr val="bg1"/>
                </a:solidFill>
                <a:latin typeface="+mj-lt"/>
              </a:rPr>
              <a:t> found in Jesus. John 14:27</a:t>
            </a:r>
          </a:p>
          <a:p>
            <a:pPr marL="0" indent="0">
              <a:buNone/>
            </a:pPr>
            <a:r>
              <a:rPr lang="en-US" sz="2400" b="1" u="sng" dirty="0">
                <a:solidFill>
                  <a:schemeClr val="bg1"/>
                </a:solidFill>
                <a:latin typeface="+mj-lt"/>
              </a:rPr>
              <a:t>Week 3</a:t>
            </a:r>
            <a:r>
              <a:rPr lang="en-US" sz="2400" dirty="0">
                <a:solidFill>
                  <a:schemeClr val="bg1"/>
                </a:solidFill>
                <a:latin typeface="+mj-lt"/>
              </a:rPr>
              <a:t>: Represents the </a:t>
            </a:r>
            <a:r>
              <a:rPr lang="en-US" sz="2400" b="1" dirty="0">
                <a:solidFill>
                  <a:schemeClr val="bg1"/>
                </a:solidFill>
                <a:latin typeface="+mj-lt"/>
              </a:rPr>
              <a:t>JOY</a:t>
            </a:r>
            <a:r>
              <a:rPr lang="en-US" sz="2400" dirty="0">
                <a:solidFill>
                  <a:schemeClr val="bg1"/>
                </a:solidFill>
                <a:latin typeface="+mj-lt"/>
              </a:rPr>
              <a:t> in Jesus. John 15:11</a:t>
            </a:r>
          </a:p>
          <a:p>
            <a:pPr marL="0" indent="0">
              <a:buNone/>
            </a:pPr>
            <a:r>
              <a:rPr lang="en-US" sz="2400" b="1" u="sng" dirty="0">
                <a:solidFill>
                  <a:schemeClr val="bg1"/>
                </a:solidFill>
                <a:latin typeface="+mj-lt"/>
              </a:rPr>
              <a:t>Week 4</a:t>
            </a:r>
            <a:r>
              <a:rPr lang="en-US" sz="2400" dirty="0">
                <a:solidFill>
                  <a:schemeClr val="bg1"/>
                </a:solidFill>
                <a:latin typeface="+mj-lt"/>
              </a:rPr>
              <a:t>: represents the </a:t>
            </a:r>
            <a:r>
              <a:rPr lang="en-US" sz="2400" b="1" dirty="0">
                <a:solidFill>
                  <a:schemeClr val="bg1"/>
                </a:solidFill>
                <a:latin typeface="+mj-lt"/>
              </a:rPr>
              <a:t>LOVE</a:t>
            </a:r>
            <a:r>
              <a:rPr lang="en-US" sz="2400" dirty="0">
                <a:solidFill>
                  <a:schemeClr val="bg1"/>
                </a:solidFill>
                <a:latin typeface="+mj-lt"/>
              </a:rPr>
              <a:t> in Jesus. John 15:12-13</a:t>
            </a:r>
          </a:p>
        </p:txBody>
      </p:sp>
    </p:spTree>
    <p:extLst>
      <p:ext uri="{BB962C8B-B14F-4D97-AF65-F5344CB8AC3E}">
        <p14:creationId xmlns:p14="http://schemas.microsoft.com/office/powerpoint/2010/main" val="329313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background with white text&#10;&#10;Description automatically generated">
            <a:extLst>
              <a:ext uri="{FF2B5EF4-FFF2-40B4-BE49-F238E27FC236}">
                <a16:creationId xmlns:a16="http://schemas.microsoft.com/office/drawing/2014/main" id="{6C024C4F-E688-FB7E-5A94-046285770C25}"/>
              </a:ext>
            </a:extLst>
          </p:cNvPr>
          <p:cNvPicPr>
            <a:picLocks noGrp="1" noRot="1" noChangeAspect="1" noMove="1" noResize="1" noEditPoints="1" noAdjustHandles="1" noChangeArrowheads="1" noChangeShapeType="1" noCrop="1"/>
          </p:cNvPicPr>
          <p:nvPr/>
        </p:nvPicPr>
        <p:blipFill rotWithShape="1">
          <a:blip r:embed="rId2">
            <a:alphaModFix amt="40000"/>
            <a:extLst>
              <a:ext uri="{28A0092B-C50C-407E-A947-70E740481C1C}">
                <a14:useLocalDpi xmlns:a14="http://schemas.microsoft.com/office/drawing/2010/main" val="0"/>
              </a:ext>
            </a:extLst>
          </a:blip>
          <a:srcRect l="8754" r="21936"/>
          <a:stretch/>
        </p:blipFill>
        <p:spPr>
          <a:xfrm>
            <a:off x="-1434688" y="-4916"/>
            <a:ext cx="8450317" cy="6857990"/>
          </a:xfrm>
          <a:prstGeom prst="rect">
            <a:avLst/>
          </a:prstGeom>
        </p:spPr>
      </p:pic>
      <p:sp>
        <p:nvSpPr>
          <p:cNvPr id="4" name="TextBox 3">
            <a:extLst>
              <a:ext uri="{FF2B5EF4-FFF2-40B4-BE49-F238E27FC236}">
                <a16:creationId xmlns:a16="http://schemas.microsoft.com/office/drawing/2014/main" id="{3F9E0ECC-A4CE-2C62-56B1-A4C9E28EA341}"/>
              </a:ext>
            </a:extLst>
          </p:cNvPr>
          <p:cNvSpPr txBox="1"/>
          <p:nvPr/>
        </p:nvSpPr>
        <p:spPr>
          <a:xfrm>
            <a:off x="350132" y="2632105"/>
            <a:ext cx="5745867" cy="1790605"/>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7200" b="1" kern="1200" dirty="0">
                <a:solidFill>
                  <a:srgbClr val="FFFFFF"/>
                </a:solidFill>
                <a:latin typeface="Aparajita" panose="02020603050405020304" pitchFamily="18" charset="0"/>
                <a:ea typeface="+mj-ea"/>
                <a:cs typeface="Aparajita" panose="02020603050405020304" pitchFamily="18" charset="0"/>
              </a:rPr>
              <a:t>LET’S PRAY!!</a:t>
            </a:r>
          </a:p>
        </p:txBody>
      </p:sp>
      <p:pic>
        <p:nvPicPr>
          <p:cNvPr id="13" name="Picture 12" descr="Close-up of a person's hands with a ring on their fingers&#10;&#10;Description automatically generated">
            <a:extLst>
              <a:ext uri="{FF2B5EF4-FFF2-40B4-BE49-F238E27FC236}">
                <a16:creationId xmlns:a16="http://schemas.microsoft.com/office/drawing/2014/main" id="{24333487-6712-93D7-809E-B47BF25E2A7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92" r="22170" b="-2"/>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5" name="TextBox 14">
            <a:extLst>
              <a:ext uri="{FF2B5EF4-FFF2-40B4-BE49-F238E27FC236}">
                <a16:creationId xmlns:a16="http://schemas.microsoft.com/office/drawing/2014/main" id="{15B5B3AC-08E2-F524-C332-9E839DBF2D19}"/>
              </a:ext>
            </a:extLst>
          </p:cNvPr>
          <p:cNvSpPr txBox="1"/>
          <p:nvPr/>
        </p:nvSpPr>
        <p:spPr>
          <a:xfrm>
            <a:off x="903776" y="5528955"/>
            <a:ext cx="4638578" cy="369332"/>
          </a:xfrm>
          <a:prstGeom prst="rect">
            <a:avLst/>
          </a:prstGeom>
          <a:noFill/>
        </p:spPr>
        <p:txBody>
          <a:bodyPr wrap="none" rtlCol="0">
            <a:spAutoFit/>
          </a:bodyPr>
          <a:lstStyle/>
          <a:p>
            <a:r>
              <a:rPr lang="en-US" dirty="0">
                <a:solidFill>
                  <a:schemeClr val="bg1"/>
                </a:solidFill>
              </a:rPr>
              <a:t>Come to the altar to pray and confess your sins.</a:t>
            </a:r>
            <a:endParaRPr lang="en-US" dirty="0"/>
          </a:p>
        </p:txBody>
      </p:sp>
    </p:spTree>
    <p:extLst>
      <p:ext uri="{BB962C8B-B14F-4D97-AF65-F5344CB8AC3E}">
        <p14:creationId xmlns:p14="http://schemas.microsoft.com/office/powerpoint/2010/main" val="254689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ross on a hill with light shining through the sky&#10;&#10;Description automatically generated">
            <a:extLst>
              <a:ext uri="{FF2B5EF4-FFF2-40B4-BE49-F238E27FC236}">
                <a16:creationId xmlns:a16="http://schemas.microsoft.com/office/drawing/2014/main" id="{5CF11C4A-6CE0-BBF4-630E-ABB245DB1EF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5078"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3" name="Picture 2" descr="A green background with white dots&#10;&#10;Description automatically generated">
            <a:extLst>
              <a:ext uri="{FF2B5EF4-FFF2-40B4-BE49-F238E27FC236}">
                <a16:creationId xmlns:a16="http://schemas.microsoft.com/office/drawing/2014/main" id="{96425452-19AA-57F3-B580-8149F72BEB43}"/>
              </a:ext>
            </a:extLst>
          </p:cNvPr>
          <p:cNvPicPr>
            <a:picLocks noChangeAspect="1"/>
          </p:cNvPicPr>
          <p:nvPr/>
        </p:nvPicPr>
        <p:blipFill rotWithShape="1">
          <a:blip r:embed="rId4">
            <a:extLst>
              <a:ext uri="{28A0092B-C50C-407E-A947-70E740481C1C}">
                <a14:useLocalDpi xmlns:a14="http://schemas.microsoft.com/office/drawing/2010/main" val="0"/>
              </a:ext>
            </a:extLst>
          </a:blip>
          <a:srcRect l="21568" r="25887" b="1"/>
          <a:stretch/>
        </p:blipFill>
        <p:spPr>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sp>
        <p:nvSpPr>
          <p:cNvPr id="6" name="TextBox 5">
            <a:extLst>
              <a:ext uri="{FF2B5EF4-FFF2-40B4-BE49-F238E27FC236}">
                <a16:creationId xmlns:a16="http://schemas.microsoft.com/office/drawing/2014/main" id="{F54AEE1C-4A7C-A43B-6A86-8A433EC04478}"/>
              </a:ext>
            </a:extLst>
          </p:cNvPr>
          <p:cNvSpPr txBox="1"/>
          <p:nvPr/>
        </p:nvSpPr>
        <p:spPr>
          <a:xfrm>
            <a:off x="8384026" y="2204815"/>
            <a:ext cx="3477536" cy="2308324"/>
          </a:xfrm>
          <a:prstGeom prst="rect">
            <a:avLst/>
          </a:prstGeom>
          <a:noFill/>
        </p:spPr>
        <p:txBody>
          <a:bodyPr wrap="square" rtlCol="0">
            <a:spAutoFit/>
          </a:bodyPr>
          <a:lstStyle/>
          <a:p>
            <a:pPr algn="ctr"/>
            <a:r>
              <a:rPr lang="en-US" sz="3600" b="1" dirty="0">
                <a:solidFill>
                  <a:schemeClr val="bg1"/>
                </a:solidFill>
              </a:rPr>
              <a:t>Doors of the church are open: </a:t>
            </a:r>
          </a:p>
          <a:p>
            <a:pPr algn="ctr"/>
            <a:r>
              <a:rPr lang="en-US" sz="3600" b="1" dirty="0">
                <a:solidFill>
                  <a:schemeClr val="bg1"/>
                </a:solidFill>
              </a:rPr>
              <a:t>“REID TEMPLE CARES”</a:t>
            </a:r>
          </a:p>
        </p:txBody>
      </p:sp>
    </p:spTree>
    <p:extLst>
      <p:ext uri="{BB962C8B-B14F-4D97-AF65-F5344CB8AC3E}">
        <p14:creationId xmlns:p14="http://schemas.microsoft.com/office/powerpoint/2010/main" val="899880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597</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Abadi Extra Light</vt:lpstr>
      <vt:lpstr>Amasis MT Pro Black</vt:lpstr>
      <vt:lpstr>Aparajita</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Coleman</dc:creator>
  <cp:lastModifiedBy>Preston Jacob</cp:lastModifiedBy>
  <cp:revision>2</cp:revision>
  <cp:lastPrinted>2023-12-13T23:04:16Z</cp:lastPrinted>
  <dcterms:created xsi:type="dcterms:W3CDTF">2023-10-25T17:23:10Z</dcterms:created>
  <dcterms:modified xsi:type="dcterms:W3CDTF">2023-12-13T23:41:54Z</dcterms:modified>
</cp:coreProperties>
</file>