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3.xml" ContentType="application/inkml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6"/>
  </p:notesMasterIdLst>
  <p:sldIdLst>
    <p:sldId id="259" r:id="rId2"/>
    <p:sldId id="359" r:id="rId3"/>
    <p:sldId id="257" r:id="rId4"/>
    <p:sldId id="380" r:id="rId5"/>
    <p:sldId id="367" r:id="rId6"/>
    <p:sldId id="390" r:id="rId7"/>
    <p:sldId id="389" r:id="rId8"/>
    <p:sldId id="391" r:id="rId9"/>
    <p:sldId id="381" r:id="rId10"/>
    <p:sldId id="385" r:id="rId11"/>
    <p:sldId id="392" r:id="rId12"/>
    <p:sldId id="379" r:id="rId13"/>
    <p:sldId id="369" r:id="rId14"/>
    <p:sldId id="366" r:id="rId15"/>
  </p:sldIdLst>
  <p:sldSz cx="12192000" cy="6858000"/>
  <p:notesSz cx="7086600" cy="93726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2781"/>
    <a:srgbClr val="2B13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A47933-1286-4F56-AD26-3824AC80B584}" v="98" dt="2023-08-16T22:15:34.3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8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141D0A-1973-451F-8C76-7361080B46E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79EE2D-BFE2-4D16-9E6D-777F939267D7}">
      <dgm:prSet/>
      <dgm:spPr/>
      <dgm:t>
        <a:bodyPr/>
        <a:lstStyle/>
        <a:p>
          <a:r>
            <a:rPr lang="en-US" b="1" dirty="0"/>
            <a:t>Special Suggestions for a Meaningful Study</a:t>
          </a:r>
          <a:endParaRPr lang="en-US" dirty="0"/>
        </a:p>
      </dgm:t>
    </dgm:pt>
    <dgm:pt modelId="{FA3BF0F8-D73B-40A2-B26B-7716F19D9FA5}" type="parTrans" cxnId="{0E9D74E1-5688-467C-AB3C-A096D4BA3355}">
      <dgm:prSet/>
      <dgm:spPr/>
      <dgm:t>
        <a:bodyPr/>
        <a:lstStyle/>
        <a:p>
          <a:endParaRPr lang="en-US"/>
        </a:p>
      </dgm:t>
    </dgm:pt>
    <dgm:pt modelId="{60A66460-4D9D-4A75-8F29-BCFAE9885B1B}" type="sibTrans" cxnId="{0E9D74E1-5688-467C-AB3C-A096D4BA3355}">
      <dgm:prSet/>
      <dgm:spPr/>
      <dgm:t>
        <a:bodyPr/>
        <a:lstStyle/>
        <a:p>
          <a:endParaRPr lang="en-US"/>
        </a:p>
      </dgm:t>
    </dgm:pt>
    <dgm:pt modelId="{3F9CF5CB-CC24-4F28-96E1-12AF82D87D54}">
      <dgm:prSet/>
      <dgm:spPr/>
      <dgm:t>
        <a:bodyPr/>
        <a:lstStyle/>
        <a:p>
          <a:r>
            <a:rPr lang="en-US" sz="2400" b="1"/>
            <a:t>Access to Bible and Bible Study tools (Print and Online)</a:t>
          </a:r>
          <a:endParaRPr lang="en-US" sz="2400"/>
        </a:p>
      </dgm:t>
    </dgm:pt>
    <dgm:pt modelId="{B6297A1D-8206-443C-81BC-311A6112BAA5}" type="parTrans" cxnId="{BF2B5F35-4BFC-44AC-8949-851ED5105CA8}">
      <dgm:prSet/>
      <dgm:spPr/>
      <dgm:t>
        <a:bodyPr/>
        <a:lstStyle/>
        <a:p>
          <a:endParaRPr lang="en-US"/>
        </a:p>
      </dgm:t>
    </dgm:pt>
    <dgm:pt modelId="{14139461-34D8-4901-893D-AE01EE7C51E8}" type="sibTrans" cxnId="{BF2B5F35-4BFC-44AC-8949-851ED5105CA8}">
      <dgm:prSet/>
      <dgm:spPr/>
      <dgm:t>
        <a:bodyPr/>
        <a:lstStyle/>
        <a:p>
          <a:endParaRPr lang="en-US"/>
        </a:p>
      </dgm:t>
    </dgm:pt>
    <dgm:pt modelId="{EC2D8B0E-60EB-4AAC-9965-8FD5FBA83D99}">
      <dgm:prSet/>
      <dgm:spPr/>
      <dgm:t>
        <a:bodyPr/>
        <a:lstStyle/>
        <a:p>
          <a:r>
            <a:rPr lang="en-US" sz="2400" b="1"/>
            <a:t>Notebook</a:t>
          </a:r>
          <a:endParaRPr lang="en-US" sz="2400"/>
        </a:p>
      </dgm:t>
    </dgm:pt>
    <dgm:pt modelId="{A7BD42CB-37C0-469A-8524-6CC28D9A4573}" type="parTrans" cxnId="{DBD97F26-92D1-4383-9743-881573D8AA83}">
      <dgm:prSet/>
      <dgm:spPr/>
      <dgm:t>
        <a:bodyPr/>
        <a:lstStyle/>
        <a:p>
          <a:endParaRPr lang="en-US"/>
        </a:p>
      </dgm:t>
    </dgm:pt>
    <dgm:pt modelId="{340A0C40-9B03-4271-A41D-5E813F4548E6}" type="sibTrans" cxnId="{DBD97F26-92D1-4383-9743-881573D8AA83}">
      <dgm:prSet/>
      <dgm:spPr/>
      <dgm:t>
        <a:bodyPr/>
        <a:lstStyle/>
        <a:p>
          <a:endParaRPr lang="en-US"/>
        </a:p>
      </dgm:t>
    </dgm:pt>
    <dgm:pt modelId="{4C2E79CF-ADC4-40B6-810F-E1EA7E000696}">
      <dgm:prSet/>
      <dgm:spPr/>
      <dgm:t>
        <a:bodyPr/>
        <a:lstStyle/>
        <a:p>
          <a:r>
            <a:rPr lang="en-US" sz="2400" b="1" dirty="0"/>
            <a:t>Journal </a:t>
          </a:r>
          <a:endParaRPr lang="en-US" sz="2400" dirty="0"/>
        </a:p>
      </dgm:t>
    </dgm:pt>
    <dgm:pt modelId="{71D556A3-3CA4-49A2-911C-7FC3A5773E39}" type="parTrans" cxnId="{8EB5557C-F5CC-41DE-8923-8977C2D277E0}">
      <dgm:prSet/>
      <dgm:spPr/>
      <dgm:t>
        <a:bodyPr/>
        <a:lstStyle/>
        <a:p>
          <a:endParaRPr lang="en-US"/>
        </a:p>
      </dgm:t>
    </dgm:pt>
    <dgm:pt modelId="{88B69C57-DD5C-4094-91D8-EF88FDC410A6}" type="sibTrans" cxnId="{8EB5557C-F5CC-41DE-8923-8977C2D277E0}">
      <dgm:prSet/>
      <dgm:spPr/>
      <dgm:t>
        <a:bodyPr/>
        <a:lstStyle/>
        <a:p>
          <a:endParaRPr lang="en-US"/>
        </a:p>
      </dgm:t>
    </dgm:pt>
    <dgm:pt modelId="{F9D17E73-7745-48D5-8A49-A388726A5DD2}">
      <dgm:prSet/>
      <dgm:spPr/>
      <dgm:t>
        <a:bodyPr/>
        <a:lstStyle/>
        <a:p>
          <a:r>
            <a:rPr lang="en-US" sz="2400" b="1" dirty="0"/>
            <a:t>An open, willing, committed and determined mindset to go Higher in the things of God,</a:t>
          </a:r>
          <a:endParaRPr lang="en-US" sz="2400" dirty="0"/>
        </a:p>
      </dgm:t>
    </dgm:pt>
    <dgm:pt modelId="{E2993AD7-C243-41B3-ADDE-C12855F6C73C}" type="parTrans" cxnId="{CD28557B-373D-4843-B486-09BCAEA98E5D}">
      <dgm:prSet/>
      <dgm:spPr/>
      <dgm:t>
        <a:bodyPr/>
        <a:lstStyle/>
        <a:p>
          <a:endParaRPr lang="en-US"/>
        </a:p>
      </dgm:t>
    </dgm:pt>
    <dgm:pt modelId="{A42D512C-ABFE-4405-8836-F4482C5A1E8D}" type="sibTrans" cxnId="{CD28557B-373D-4843-B486-09BCAEA98E5D}">
      <dgm:prSet/>
      <dgm:spPr/>
      <dgm:t>
        <a:bodyPr/>
        <a:lstStyle/>
        <a:p>
          <a:endParaRPr lang="en-US"/>
        </a:p>
      </dgm:t>
    </dgm:pt>
    <dgm:pt modelId="{66327979-9593-45CE-B862-A3F849509664}">
      <dgm:prSet/>
      <dgm:spPr/>
      <dgm:t>
        <a:bodyPr/>
        <a:lstStyle/>
        <a:p>
          <a:r>
            <a:rPr lang="en-US" sz="2400" b="1" dirty="0"/>
            <a:t>A co-learner, prayer partner or someone to ride “shot gun” with you on your journey</a:t>
          </a:r>
          <a:endParaRPr lang="en-US" sz="2400" dirty="0"/>
        </a:p>
      </dgm:t>
    </dgm:pt>
    <dgm:pt modelId="{B5675BD2-DE95-40D3-8B51-1007968AEFB0}" type="parTrans" cxnId="{1F246584-ADDF-4E61-A11F-0B5A67003DED}">
      <dgm:prSet/>
      <dgm:spPr/>
      <dgm:t>
        <a:bodyPr/>
        <a:lstStyle/>
        <a:p>
          <a:endParaRPr lang="en-US"/>
        </a:p>
      </dgm:t>
    </dgm:pt>
    <dgm:pt modelId="{9ACBC046-3535-4F1C-9351-B726D4A60AE9}" type="sibTrans" cxnId="{1F246584-ADDF-4E61-A11F-0B5A67003DED}">
      <dgm:prSet/>
      <dgm:spPr/>
      <dgm:t>
        <a:bodyPr/>
        <a:lstStyle/>
        <a:p>
          <a:endParaRPr lang="en-US"/>
        </a:p>
      </dgm:t>
    </dgm:pt>
    <dgm:pt modelId="{971CE492-98A1-43E0-B891-32624BF8133C}">
      <dgm:prSet custT="1"/>
      <dgm:spPr/>
      <dgm:t>
        <a:bodyPr/>
        <a:lstStyle/>
        <a:p>
          <a:r>
            <a:rPr lang="en-US" sz="3200" dirty="0">
              <a:solidFill>
                <a:srgbClr val="FF0000"/>
              </a:solidFill>
              <a:latin typeface="Arial Black" panose="020B0A04020102020204" pitchFamily="34" charset="0"/>
            </a:rPr>
            <a:t>ASSIGNMENT-Responses</a:t>
          </a:r>
        </a:p>
      </dgm:t>
    </dgm:pt>
    <dgm:pt modelId="{40714FF4-6FD4-42DF-B261-F8F242216B56}" type="parTrans" cxnId="{FB59F7FF-DE0A-4162-9463-59C86D97BEC0}">
      <dgm:prSet/>
      <dgm:spPr/>
    </dgm:pt>
    <dgm:pt modelId="{E5843DF8-C403-4553-BE0A-1642582E4427}" type="sibTrans" cxnId="{FB59F7FF-DE0A-4162-9463-59C86D97BEC0}">
      <dgm:prSet/>
      <dgm:spPr/>
    </dgm:pt>
    <dgm:pt modelId="{2D28F2F6-AB1B-4CD0-9624-C2C918C494A1}" type="pres">
      <dgm:prSet presAssocID="{8E141D0A-1973-451F-8C76-7361080B46EC}" presName="Name0" presStyleCnt="0">
        <dgm:presLayoutVars>
          <dgm:dir/>
          <dgm:animLvl val="lvl"/>
          <dgm:resizeHandles val="exact"/>
        </dgm:presLayoutVars>
      </dgm:prSet>
      <dgm:spPr/>
    </dgm:pt>
    <dgm:pt modelId="{133D7FA4-A774-4E70-9FFC-A9F039696A8C}" type="pres">
      <dgm:prSet presAssocID="{4C79EE2D-BFE2-4D16-9E6D-777F939267D7}" presName="linNode" presStyleCnt="0"/>
      <dgm:spPr/>
    </dgm:pt>
    <dgm:pt modelId="{16358799-E887-4778-989C-BA24DB2F3859}" type="pres">
      <dgm:prSet presAssocID="{4C79EE2D-BFE2-4D16-9E6D-777F939267D7}" presName="parentText" presStyleLbl="node1" presStyleIdx="0" presStyleCnt="1" custLinFactNeighborX="237" custLinFactNeighborY="-3518">
        <dgm:presLayoutVars>
          <dgm:chMax val="1"/>
          <dgm:bulletEnabled val="1"/>
        </dgm:presLayoutVars>
      </dgm:prSet>
      <dgm:spPr/>
    </dgm:pt>
    <dgm:pt modelId="{E3196B69-ACF3-41A1-ACD5-A2CC79BD2363}" type="pres">
      <dgm:prSet presAssocID="{4C79EE2D-BFE2-4D16-9E6D-777F939267D7}" presName="descendantText" presStyleLbl="alignAccFollowNode1" presStyleIdx="0" presStyleCnt="1" custScaleX="142203" custScaleY="125000" custLinFactNeighborX="-293" custLinFactNeighborY="-7687">
        <dgm:presLayoutVars>
          <dgm:bulletEnabled val="1"/>
        </dgm:presLayoutVars>
      </dgm:prSet>
      <dgm:spPr/>
    </dgm:pt>
  </dgm:ptLst>
  <dgm:cxnLst>
    <dgm:cxn modelId="{AC908514-773D-4808-A3F6-F31CADBE6B30}" type="presOf" srcId="{EC2D8B0E-60EB-4AAC-9965-8FD5FBA83D99}" destId="{E3196B69-ACF3-41A1-ACD5-A2CC79BD2363}" srcOrd="0" destOrd="1" presId="urn:microsoft.com/office/officeart/2005/8/layout/vList5"/>
    <dgm:cxn modelId="{10BCF216-6AAC-40F0-9072-E268C6EDD1BC}" type="presOf" srcId="{8E141D0A-1973-451F-8C76-7361080B46EC}" destId="{2D28F2F6-AB1B-4CD0-9624-C2C918C494A1}" srcOrd="0" destOrd="0" presId="urn:microsoft.com/office/officeart/2005/8/layout/vList5"/>
    <dgm:cxn modelId="{DBD97F26-92D1-4383-9743-881573D8AA83}" srcId="{4C79EE2D-BFE2-4D16-9E6D-777F939267D7}" destId="{EC2D8B0E-60EB-4AAC-9965-8FD5FBA83D99}" srcOrd="1" destOrd="0" parTransId="{A7BD42CB-37C0-469A-8524-6CC28D9A4573}" sibTransId="{340A0C40-9B03-4271-A41D-5E813F4548E6}"/>
    <dgm:cxn modelId="{FC1D752D-47B6-4DDE-9D5C-DD0F66E63CF7}" type="presOf" srcId="{4C79EE2D-BFE2-4D16-9E6D-777F939267D7}" destId="{16358799-E887-4778-989C-BA24DB2F3859}" srcOrd="0" destOrd="0" presId="urn:microsoft.com/office/officeart/2005/8/layout/vList5"/>
    <dgm:cxn modelId="{BF2B5F35-4BFC-44AC-8949-851ED5105CA8}" srcId="{4C79EE2D-BFE2-4D16-9E6D-777F939267D7}" destId="{3F9CF5CB-CC24-4F28-96E1-12AF82D87D54}" srcOrd="0" destOrd="0" parTransId="{B6297A1D-8206-443C-81BC-311A6112BAA5}" sibTransId="{14139461-34D8-4901-893D-AE01EE7C51E8}"/>
    <dgm:cxn modelId="{0876BA37-3E96-42BA-84E4-43AD64DF4E84}" type="presOf" srcId="{971CE492-98A1-43E0-B891-32624BF8133C}" destId="{E3196B69-ACF3-41A1-ACD5-A2CC79BD2363}" srcOrd="0" destOrd="5" presId="urn:microsoft.com/office/officeart/2005/8/layout/vList5"/>
    <dgm:cxn modelId="{07942177-66D3-4D44-A60D-2DC3AEC67CC5}" type="presOf" srcId="{66327979-9593-45CE-B862-A3F849509664}" destId="{E3196B69-ACF3-41A1-ACD5-A2CC79BD2363}" srcOrd="0" destOrd="4" presId="urn:microsoft.com/office/officeart/2005/8/layout/vList5"/>
    <dgm:cxn modelId="{CD28557B-373D-4843-B486-09BCAEA98E5D}" srcId="{4C79EE2D-BFE2-4D16-9E6D-777F939267D7}" destId="{F9D17E73-7745-48D5-8A49-A388726A5DD2}" srcOrd="3" destOrd="0" parTransId="{E2993AD7-C243-41B3-ADDE-C12855F6C73C}" sibTransId="{A42D512C-ABFE-4405-8836-F4482C5A1E8D}"/>
    <dgm:cxn modelId="{8EB5557C-F5CC-41DE-8923-8977C2D277E0}" srcId="{4C79EE2D-BFE2-4D16-9E6D-777F939267D7}" destId="{4C2E79CF-ADC4-40B6-810F-E1EA7E000696}" srcOrd="2" destOrd="0" parTransId="{71D556A3-3CA4-49A2-911C-7FC3A5773E39}" sibTransId="{88B69C57-DD5C-4094-91D8-EF88FDC410A6}"/>
    <dgm:cxn modelId="{A903BD83-57DB-41A0-8682-C45B22B72746}" type="presOf" srcId="{3F9CF5CB-CC24-4F28-96E1-12AF82D87D54}" destId="{E3196B69-ACF3-41A1-ACD5-A2CC79BD2363}" srcOrd="0" destOrd="0" presId="urn:microsoft.com/office/officeart/2005/8/layout/vList5"/>
    <dgm:cxn modelId="{1F246584-ADDF-4E61-A11F-0B5A67003DED}" srcId="{4C79EE2D-BFE2-4D16-9E6D-777F939267D7}" destId="{66327979-9593-45CE-B862-A3F849509664}" srcOrd="4" destOrd="0" parTransId="{B5675BD2-DE95-40D3-8B51-1007968AEFB0}" sibTransId="{9ACBC046-3535-4F1C-9351-B726D4A60AE9}"/>
    <dgm:cxn modelId="{1EDF7F8B-FB43-432E-B1BA-2A379183ED08}" type="presOf" srcId="{4C2E79CF-ADC4-40B6-810F-E1EA7E000696}" destId="{E3196B69-ACF3-41A1-ACD5-A2CC79BD2363}" srcOrd="0" destOrd="2" presId="urn:microsoft.com/office/officeart/2005/8/layout/vList5"/>
    <dgm:cxn modelId="{7FB4479E-5314-443F-8BA8-134AD78D9EE8}" type="presOf" srcId="{F9D17E73-7745-48D5-8A49-A388726A5DD2}" destId="{E3196B69-ACF3-41A1-ACD5-A2CC79BD2363}" srcOrd="0" destOrd="3" presId="urn:microsoft.com/office/officeart/2005/8/layout/vList5"/>
    <dgm:cxn modelId="{0E9D74E1-5688-467C-AB3C-A096D4BA3355}" srcId="{8E141D0A-1973-451F-8C76-7361080B46EC}" destId="{4C79EE2D-BFE2-4D16-9E6D-777F939267D7}" srcOrd="0" destOrd="0" parTransId="{FA3BF0F8-D73B-40A2-B26B-7716F19D9FA5}" sibTransId="{60A66460-4D9D-4A75-8F29-BCFAE9885B1B}"/>
    <dgm:cxn modelId="{FB59F7FF-DE0A-4162-9463-59C86D97BEC0}" srcId="{4C79EE2D-BFE2-4D16-9E6D-777F939267D7}" destId="{971CE492-98A1-43E0-B891-32624BF8133C}" srcOrd="5" destOrd="0" parTransId="{40714FF4-6FD4-42DF-B261-F8F242216B56}" sibTransId="{E5843DF8-C403-4553-BE0A-1642582E4427}"/>
    <dgm:cxn modelId="{3D58AAC3-F439-4F78-8046-CBBFE291A80A}" type="presParOf" srcId="{2D28F2F6-AB1B-4CD0-9624-C2C918C494A1}" destId="{133D7FA4-A774-4E70-9FFC-A9F039696A8C}" srcOrd="0" destOrd="0" presId="urn:microsoft.com/office/officeart/2005/8/layout/vList5"/>
    <dgm:cxn modelId="{CB8CE1FB-0DAC-42CE-A563-020A5B96BFBF}" type="presParOf" srcId="{133D7FA4-A774-4E70-9FFC-A9F039696A8C}" destId="{16358799-E887-4778-989C-BA24DB2F3859}" srcOrd="0" destOrd="0" presId="urn:microsoft.com/office/officeart/2005/8/layout/vList5"/>
    <dgm:cxn modelId="{71AC2B7F-FE87-4B54-BFAA-A558A83CCD89}" type="presParOf" srcId="{133D7FA4-A774-4E70-9FFC-A9F039696A8C}" destId="{E3196B69-ACF3-41A1-ACD5-A2CC79BD236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196B69-ACF3-41A1-ACD5-A2CC79BD2363}">
      <dsp:nvSpPr>
        <dsp:cNvPr id="0" name=""/>
        <dsp:cNvSpPr/>
      </dsp:nvSpPr>
      <dsp:spPr>
        <a:xfrm rot="5400000">
          <a:off x="4231733" y="-1377624"/>
          <a:ext cx="4477542" cy="72327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/>
            <a:t>Access to Bible and Bible Study tools (Print and Online)</a:t>
          </a:r>
          <a:endParaRPr lang="en-US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/>
            <a:t>Notebook</a:t>
          </a:r>
          <a:endParaRPr lang="en-US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/>
            <a:t>Journal 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/>
            <a:t>An open, willing, committed and determined mindset to go Higher in the things of God,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/>
            <a:t>A co-learner, prayer partner or someone to ride “shot gun” with you on your journey</a:t>
          </a:r>
          <a:endParaRPr lang="en-US" sz="24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>
              <a:solidFill>
                <a:srgbClr val="FF0000"/>
              </a:solidFill>
              <a:latin typeface="Arial Black" panose="020B0A04020102020204" pitchFamily="34" charset="0"/>
            </a:rPr>
            <a:t>ASSIGNMENT-Responses</a:t>
          </a:r>
        </a:p>
      </dsp:txBody>
      <dsp:txXfrm rot="-5400000">
        <a:off x="2854108" y="218577"/>
        <a:ext cx="7014216" cy="4040390"/>
      </dsp:txXfrm>
    </dsp:sp>
    <dsp:sp modelId="{16358799-E887-4778-989C-BA24DB2F3859}">
      <dsp:nvSpPr>
        <dsp:cNvPr id="0" name=""/>
        <dsp:cNvSpPr/>
      </dsp:nvSpPr>
      <dsp:spPr>
        <a:xfrm>
          <a:off x="13533" y="0"/>
          <a:ext cx="2861012" cy="44775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/>
            <a:t>Special Suggestions for a Meaningful Study</a:t>
          </a:r>
          <a:endParaRPr lang="en-US" sz="3300" kern="1200" dirty="0"/>
        </a:p>
      </dsp:txBody>
      <dsp:txXfrm>
        <a:off x="153196" y="139663"/>
        <a:ext cx="2581686" cy="41982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09T17:59:29.35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09T17:59:32.76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0,'5'0,"32"0,34 0,21 0,9 0,-7 0,-10 0,-13 0,-10 0,-4 0,-3 0,-5 5,-6 2,0 5,3-1,-2-1,2-2,-2-3,-3-3,-4 5,-3 5,-3 0,-1 5,-5 3,-3 3,6-1,2-1,2 2,0-3,5-5,-4 0,-8 2,-3-1,0 1,1-2,2-3,1-5,2-2,1-3,0-1,1-2,0 1,0-1,0 0,-1 1,1-1,0 1,-1 0,-9 0,-14 0,-13 0,-10 0,-7 0,-5 0,-7 0,-7 0,-12 0,-2 0,4 0,6 0,1 0,4 0,-2 0,-3 0,-4 0,-2 0,1 0,6 0,14-5,19-7,16-1,18 2,10 2,5-2,2 1,-1-3,3 0,0 4,-2 2,-2 2,-2 3,2 1,1 1,0 1,-3-1,-1 1,-2-1,4 1,7 4,0 7,-11 1,-17 3,-15 0,-12-4,-10-4,-5-3,-8-2,-4-2,1-1,2 0,-3-1,0-5,-3-1,-4 1,1 0,3 3,9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09T17:59:29.35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0860" cy="470257"/>
          </a:xfrm>
          <a:prstGeom prst="rect">
            <a:avLst/>
          </a:prstGeom>
        </p:spPr>
        <p:txBody>
          <a:bodyPr vert="horz" lIns="94041" tIns="47021" rIns="94041" bIns="4702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100" y="1"/>
            <a:ext cx="3070860" cy="470257"/>
          </a:xfrm>
          <a:prstGeom prst="rect">
            <a:avLst/>
          </a:prstGeom>
        </p:spPr>
        <p:txBody>
          <a:bodyPr vert="horz" lIns="94041" tIns="47021" rIns="94041" bIns="47021" rtlCol="0"/>
          <a:lstStyle>
            <a:lvl1pPr algn="r">
              <a:defRPr sz="1300"/>
            </a:lvl1pPr>
          </a:lstStyle>
          <a:p>
            <a:fld id="{D68DD830-B5D4-484B-BA79-338FCA23F021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71575"/>
            <a:ext cx="5619750" cy="3162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41" tIns="47021" rIns="94041" bIns="4702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660" y="4510564"/>
            <a:ext cx="5669280" cy="3690462"/>
          </a:xfrm>
          <a:prstGeom prst="rect">
            <a:avLst/>
          </a:prstGeom>
        </p:spPr>
        <p:txBody>
          <a:bodyPr vert="horz" lIns="94041" tIns="47021" rIns="94041" bIns="4702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344"/>
            <a:ext cx="3070860" cy="470256"/>
          </a:xfrm>
          <a:prstGeom prst="rect">
            <a:avLst/>
          </a:prstGeom>
        </p:spPr>
        <p:txBody>
          <a:bodyPr vert="horz" lIns="94041" tIns="47021" rIns="94041" bIns="4702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100" y="8902344"/>
            <a:ext cx="3070860" cy="470256"/>
          </a:xfrm>
          <a:prstGeom prst="rect">
            <a:avLst/>
          </a:prstGeom>
        </p:spPr>
        <p:txBody>
          <a:bodyPr vert="horz" lIns="94041" tIns="47021" rIns="94041" bIns="47021" rtlCol="0" anchor="b"/>
          <a:lstStyle>
            <a:lvl1pPr algn="r">
              <a:defRPr sz="1300"/>
            </a:lvl1pPr>
          </a:lstStyle>
          <a:p>
            <a:fld id="{6F5F4FB1-FEF2-4257-BBBB-2729CAD32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33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1. https://semo.edu/faculty-senate/_pdfs/burnout-vs-compassion-fatigue-handout.pdf</a:t>
            </a:r>
          </a:p>
          <a:p>
            <a:r>
              <a:rPr lang="en-US" dirty="0"/>
              <a:t>2</a:t>
            </a:r>
            <a:r>
              <a:rPr lang="en-US" b="0" i="0" dirty="0">
                <a:solidFill>
                  <a:srgbClr val="130049"/>
                </a:solidFill>
                <a:effectLst/>
                <a:latin typeface="Open Sans" panose="020B0606030504020204" pitchFamily="34" charset="0"/>
              </a:rPr>
              <a:t>. https://www.griefworkcenter.com/compassion-fatigue-vs-burnout/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5F4FB1-FEF2-4257-BBBB-2729CAD32D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312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2E4FBC0-DB5B-488F-BEF1-4D7417D94D33}" type="datetime1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r>
              <a:rPr lang="en-US"/>
              <a:t>©Debyii L. Sababu-Thomas, Ph.D.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1A6E37D-5799-4CB6-BB0C-10E733CC2EF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163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91774-2373-4374-B0F1-3448D6EC2D8B}" type="datetime1">
              <a:rPr lang="en-US" smtClean="0"/>
              <a:t>8/16/2023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©Debyii L. Sababu-Thomas, Ph.D.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6E37D-5799-4CB6-BB0C-10E733CC2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661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167A-DDAA-4314-A39A-01530A0535B2}" type="datetime1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©Debyii L. Sababu-Thomas, Ph.D.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6E37D-5799-4CB6-BB0C-10E733CC2EF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127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DF5AA-F309-4B6A-BA41-8A5E1EA2D279}" type="datetime1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©Debyii L. Sababu-Thomas, Ph.D.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6E37D-5799-4CB6-BB0C-10E733CC2EF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561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6AE2A-CFEC-4ACB-815F-E9E953AB7F2A}" type="datetime1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©Debyii L. Sababu-Thomas, Ph.D.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6E37D-5799-4CB6-BB0C-10E733CC2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874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CE200-704E-4220-BF5A-C5C3CCE31F5F}" type="datetime1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©Debyii L. Sababu-Thomas, Ph.D.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6E37D-5799-4CB6-BB0C-10E733CC2EF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97920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3D996-985B-447E-9054-E989AA2137CF}" type="datetime1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©Debyii L. Sababu-Thomas, Ph.D.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6E37D-5799-4CB6-BB0C-10E733CC2EF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432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FE4E-D628-4546-B808-CB688D2A0282}" type="datetime1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©Debyii L. Sababu-Thomas, Ph.D.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6E37D-5799-4CB6-BB0C-10E733CC2EF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4172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E671-2AE2-422B-9C9E-16B2DBBD9416}" type="datetime1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©Debyii L. Sababu-Thomas, Ph.D.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6E37D-5799-4CB6-BB0C-10E733CC2EF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2740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3156-137F-419D-ADC8-250F7E434896}" type="datetime1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©Debyii L. Sababu-Thomas, Ph.D.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6E37D-5799-4CB6-BB0C-10E733CC2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462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EA809-EBED-4008-9A3F-99BBEE5B9784}" type="datetime1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©Debyii L. Sababu-Thomas, Ph.D.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6E37D-5799-4CB6-BB0C-10E733CC2EF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8714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19903-5092-45C2-9B6B-EC8D7729CE01}" type="datetime1">
              <a:rPr lang="en-US" smtClean="0"/>
              <a:t>8/16/2023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©Debyii L. Sababu-Thomas, Ph.D.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6E37D-5799-4CB6-BB0C-10E733CC2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33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A509B-5421-4CB6-BFBA-D2441E59319A}" type="datetime1">
              <a:rPr lang="en-US" smtClean="0"/>
              <a:t>8/16/2023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©Debyii L. Sababu-Thomas, Ph.D.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6E37D-5799-4CB6-BB0C-10E733CC2EF8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9741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92524-F9CE-45B0-9E37-1093C2BE025A}" type="datetime1">
              <a:rPr lang="en-US" smtClean="0"/>
              <a:t>8/16/2023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©Debyii L. Sababu-Thomas, Ph.D.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6E37D-5799-4CB6-BB0C-10E733CC2EF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5533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DEF8A-324F-4019-B045-FA5AED5A09D6}" type="datetime1">
              <a:rPr lang="en-US" smtClean="0"/>
              <a:t>8/16/2023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©Debyii L. Sababu-Thomas, Ph.D.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6E37D-5799-4CB6-BB0C-10E733CC2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569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9FB1F-AE19-4630-B5FD-0CFC971575DD}" type="datetime1">
              <a:rPr lang="en-US" smtClean="0"/>
              <a:t>8/16/2023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©Debyii L. Sababu-Thomas, Ph.D.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6E37D-5799-4CB6-BB0C-10E733CC2EF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8596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21B3-E547-47A7-BE58-08DD693CEFB2}" type="datetime1">
              <a:rPr lang="en-US" smtClean="0"/>
              <a:t>8/16/2023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©Debyii L. Sababu-Thomas, Ph.D.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6E37D-5799-4CB6-BB0C-10E733CC2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642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5673C0-596F-4B37-9E05-4509DA48D25C}" type="datetime1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/>
              <a:t>©Debyii L. Sababu-Thomas, Ph.D.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1A6E37D-5799-4CB6-BB0C-10E733CC2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188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egateway.com/passage/?search=Ephesians%203&amp;version=NKJV#fen-NKJV-29266f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tquestions.org/who-is-God.html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otquestions.org/attributes-God.html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RevDebyii@reidtemple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13.png"/><Relationship Id="rId4" Type="http://schemas.openxmlformats.org/officeDocument/2006/relationships/customXml" Target="../ink/ink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1.xml"/><Relationship Id="rId7" Type="http://schemas.openxmlformats.org/officeDocument/2006/relationships/customXml" Target="../ink/ink3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085B4-95F0-BBAC-D2D4-BAC447A2D5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2021" y="1562703"/>
            <a:ext cx="7887956" cy="1515533"/>
          </a:xfrm>
        </p:spPr>
        <p:txBody>
          <a:bodyPr/>
          <a:lstStyle/>
          <a:p>
            <a:br>
              <a:rPr lang="en-US" sz="4000" b="1" dirty="0">
                <a:latin typeface="+mn-lt"/>
              </a:rPr>
            </a:br>
            <a:br>
              <a:rPr lang="en-US" sz="4000" b="1" dirty="0">
                <a:latin typeface="+mn-lt"/>
              </a:rPr>
            </a:br>
            <a:r>
              <a:rPr lang="en-US" sz="2800" b="1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August Theme 2023</a:t>
            </a:r>
            <a:br>
              <a:rPr lang="en-US" sz="2800" b="1" i="1" dirty="0">
                <a:solidFill>
                  <a:srgbClr val="7030A0"/>
                </a:solidFill>
                <a:latin typeface="+mn-lt"/>
              </a:rPr>
            </a:br>
            <a:r>
              <a:rPr lang="en-US" sz="4000" b="1" i="1" dirty="0">
                <a:solidFill>
                  <a:srgbClr val="FF0000"/>
                </a:solidFill>
                <a:latin typeface="+mn-lt"/>
              </a:rPr>
              <a:t>”REFUELING to Go Higher in God”</a:t>
            </a:r>
            <a:endParaRPr lang="en-US" sz="40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6F7D8D-98BB-EEC3-D53D-08FE9D8196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7163" y="3661803"/>
            <a:ext cx="6837673" cy="1813964"/>
          </a:xfrm>
        </p:spPr>
        <p:txBody>
          <a:bodyPr>
            <a:normAutofit lnSpcReduction="10000"/>
          </a:bodyPr>
          <a:lstStyle/>
          <a:p>
            <a:r>
              <a:rPr lang="en-US" sz="2200" b="1" dirty="0">
                <a:latin typeface="+mj-lt"/>
              </a:rPr>
              <a:t>Reid Temple Wednesday Night Bible Study</a:t>
            </a:r>
          </a:p>
          <a:p>
            <a:r>
              <a:rPr lang="en-US" sz="2200" b="1" dirty="0">
                <a:latin typeface="+mj-lt"/>
              </a:rPr>
              <a:t>August 9, 16, 23 and 30, 2023</a:t>
            </a:r>
          </a:p>
          <a:p>
            <a:r>
              <a:rPr lang="en-US" sz="2200" b="1" dirty="0">
                <a:latin typeface="+mj-lt"/>
              </a:rPr>
              <a:t>Rev. Dr. Debyii L. Sababu-Thomas, Facilitator</a:t>
            </a:r>
          </a:p>
          <a:p>
            <a:r>
              <a:rPr lang="en-US" sz="2200" b="1" dirty="0">
                <a:latin typeface="+mj-lt"/>
              </a:rPr>
              <a:t>Rev. Dr. Mark E. Whitlock, Pastor</a:t>
            </a:r>
          </a:p>
          <a:p>
            <a:endParaRPr lang="en-US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4641A8-F35A-0D87-44CD-E876C03E27A6}"/>
              </a:ext>
            </a:extLst>
          </p:cNvPr>
          <p:cNvSpPr txBox="1"/>
          <p:nvPr/>
        </p:nvSpPr>
        <p:spPr>
          <a:xfrm>
            <a:off x="3990262" y="733206"/>
            <a:ext cx="421147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/>
              <a:t>Reid Temple  A.M.E. Church</a:t>
            </a:r>
          </a:p>
          <a:p>
            <a:endParaRPr lang="en-US" sz="2800" i="1" dirty="0"/>
          </a:p>
          <a:p>
            <a:endParaRPr lang="en-US" sz="2800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A70C53-1C39-F737-3A01-EF5742437085}"/>
              </a:ext>
            </a:extLst>
          </p:cNvPr>
          <p:cNvSpPr txBox="1"/>
          <p:nvPr/>
        </p:nvSpPr>
        <p:spPr>
          <a:xfrm>
            <a:off x="8739963" y="5847907"/>
            <a:ext cx="1502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WEEK 2</a:t>
            </a:r>
          </a:p>
        </p:txBody>
      </p:sp>
    </p:spTree>
    <p:extLst>
      <p:ext uri="{BB962C8B-B14F-4D97-AF65-F5344CB8AC3E}">
        <p14:creationId xmlns:p14="http://schemas.microsoft.com/office/powerpoint/2010/main" val="3266659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48562F-7C4D-A61C-0C7D-C27BCA75C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51A6E37D-5799-4CB6-BB0C-10E733CC2EF8}" type="slidenum">
              <a:rPr lang="en-US">
                <a:solidFill>
                  <a:srgbClr val="000000"/>
                </a:solidFill>
              </a:rPr>
              <a:pPr defTabSz="914400">
                <a:spcAft>
                  <a:spcPts val="600"/>
                </a:spcAft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6AD4940-02EE-11CB-0411-241B7CF8F67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57237" y="684028"/>
            <a:ext cx="10677525" cy="93186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000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SCRIPTURE</a:t>
            </a:r>
            <a:br>
              <a:rPr lang="en-US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BE FILLED with the FULLNESS of GOD </a:t>
            </a:r>
            <a:endParaRPr lang="en-US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8" name="Picture 7" descr="A group of people on a stage&#10;&#10;Description automatically generated">
            <a:extLst>
              <a:ext uri="{FF2B5EF4-FFF2-40B4-BE49-F238E27FC236}">
                <a16:creationId xmlns:a16="http://schemas.microsoft.com/office/drawing/2014/main" id="{11479C08-7B9A-9C34-5215-79F83373E5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590" y="1734493"/>
            <a:ext cx="2857500" cy="41159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866F793-A4BE-05DA-D13B-889EB8CF8A8E}"/>
              </a:ext>
            </a:extLst>
          </p:cNvPr>
          <p:cNvSpPr txBox="1"/>
          <p:nvPr/>
        </p:nvSpPr>
        <p:spPr>
          <a:xfrm>
            <a:off x="944800" y="1615891"/>
            <a:ext cx="735922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b="1" u="sng" dirty="0">
                <a:solidFill>
                  <a:schemeClr val="accent6">
                    <a:lumMod val="75000"/>
                  </a:schemeClr>
                </a:solidFill>
              </a:rPr>
              <a:t>Ephesians 3: 14 -19</a:t>
            </a:r>
          </a:p>
          <a:p>
            <a:r>
              <a:rPr lang="en-US" sz="2400" b="1" i="0" baseline="30000" dirty="0">
                <a:solidFill>
                  <a:srgbClr val="000000"/>
                </a:solidFill>
                <a:effectLst/>
                <a:latin typeface="system-ui"/>
              </a:rPr>
              <a:t>14 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system-ui"/>
              </a:rPr>
              <a:t>For this reason I bow my knees to the Father </a:t>
            </a:r>
            <a:r>
              <a:rPr lang="en-US" sz="2400" b="1" i="0" baseline="30000" dirty="0">
                <a:solidFill>
                  <a:srgbClr val="000000"/>
                </a:solidFill>
                <a:effectLst/>
                <a:latin typeface="system-ui"/>
              </a:rPr>
              <a:t>[</a:t>
            </a:r>
            <a:r>
              <a:rPr lang="en-US" sz="2400" b="1" i="0" baseline="30000" dirty="0">
                <a:solidFill>
                  <a:srgbClr val="4A4A4A"/>
                </a:solidFill>
                <a:effectLst/>
                <a:latin typeface="system-ui"/>
                <a:hlinkClick r:id="rId3" tooltip="See footnote f"/>
              </a:rPr>
              <a:t>f</a:t>
            </a:r>
            <a:r>
              <a:rPr lang="en-US" sz="2400" b="1" i="0" baseline="30000" dirty="0">
                <a:solidFill>
                  <a:srgbClr val="000000"/>
                </a:solidFill>
                <a:effectLst/>
                <a:latin typeface="system-ui"/>
              </a:rPr>
              <a:t>]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system-ui"/>
              </a:rPr>
              <a:t>of our Lord Jesus Christ, </a:t>
            </a:r>
            <a:r>
              <a:rPr lang="en-US" sz="2400" b="1" i="0" baseline="30000" dirty="0">
                <a:solidFill>
                  <a:srgbClr val="000000"/>
                </a:solidFill>
                <a:effectLst/>
                <a:latin typeface="system-ui"/>
              </a:rPr>
              <a:t>15 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system-ui"/>
              </a:rPr>
              <a:t>from whom the whole family in heaven and earth is named, </a:t>
            </a:r>
            <a:r>
              <a:rPr lang="en-US" sz="2400" b="1" i="0" baseline="30000" dirty="0">
                <a:solidFill>
                  <a:srgbClr val="000000"/>
                </a:solidFill>
                <a:effectLst/>
                <a:latin typeface="system-ui"/>
              </a:rPr>
              <a:t>16 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system-ui"/>
              </a:rPr>
              <a:t>that He would grant you, according to the riches of His glory, to be strengthened with might through His Spirit in the inner man, </a:t>
            </a:r>
            <a:r>
              <a:rPr lang="en-US" sz="2400" b="1" i="0" baseline="30000" dirty="0">
                <a:solidFill>
                  <a:srgbClr val="000000"/>
                </a:solidFill>
                <a:effectLst/>
                <a:latin typeface="system-ui"/>
              </a:rPr>
              <a:t>17 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system-ui"/>
              </a:rPr>
              <a:t>that Christ may dwell in your hearts through faith; that you, being rooted and grounded in love, </a:t>
            </a:r>
            <a:r>
              <a:rPr lang="en-US" sz="2400" b="1" i="0" baseline="30000" dirty="0">
                <a:solidFill>
                  <a:srgbClr val="000000"/>
                </a:solidFill>
                <a:effectLst/>
                <a:latin typeface="system-ui"/>
              </a:rPr>
              <a:t>18 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system-ui"/>
              </a:rPr>
              <a:t>may be able to comprehend with all the saints what 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system-ui"/>
              </a:rPr>
              <a:t>is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system-ui"/>
              </a:rPr>
              <a:t> the width and length and depth and height— </a:t>
            </a:r>
            <a:r>
              <a:rPr lang="en-US" sz="2400" b="1" i="0" baseline="300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ystem-ui"/>
              </a:rPr>
              <a:t>19 </a:t>
            </a: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ystem-ui"/>
              </a:rPr>
              <a:t>to know the love of Christ which passes knowledge; that you may be filled with all the fullness of God.</a:t>
            </a:r>
            <a:endParaRPr lang="en-US" sz="2400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49553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48562F-7C4D-A61C-0C7D-C27BCA75C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51A6E37D-5799-4CB6-BB0C-10E733CC2EF8}" type="slidenum">
              <a:rPr lang="en-US">
                <a:solidFill>
                  <a:srgbClr val="000000"/>
                </a:solidFill>
              </a:rPr>
              <a:pPr defTabSz="914400">
                <a:spcAft>
                  <a:spcPts val="600"/>
                </a:spcAft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6AD4940-02EE-11CB-0411-241B7CF8F67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57237" y="684028"/>
            <a:ext cx="10677525" cy="93186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en-US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DOES It Mean? </a:t>
            </a:r>
            <a:br>
              <a:rPr lang="en-US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TO BE FILLED WITH THE FULLNESS</a:t>
            </a:r>
            <a:endParaRPr lang="en-US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8" name="Picture 7" descr="A group of people on a stage&#10;&#10;Description automatically generated">
            <a:extLst>
              <a:ext uri="{FF2B5EF4-FFF2-40B4-BE49-F238E27FC236}">
                <a16:creationId xmlns:a16="http://schemas.microsoft.com/office/drawing/2014/main" id="{11479C08-7B9A-9C34-5215-79F83373E5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590" y="1734493"/>
            <a:ext cx="2857500" cy="41159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866F793-A4BE-05DA-D13B-889EB8CF8A8E}"/>
              </a:ext>
            </a:extLst>
          </p:cNvPr>
          <p:cNvSpPr txBox="1"/>
          <p:nvPr/>
        </p:nvSpPr>
        <p:spPr>
          <a:xfrm>
            <a:off x="842910" y="1734493"/>
            <a:ext cx="735922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i="0" dirty="0">
                <a:solidFill>
                  <a:srgbClr val="081C2A"/>
                </a:solidFill>
                <a:effectLst/>
                <a:latin typeface="system-ui"/>
              </a:rPr>
              <a:t>The fullness of </a:t>
            </a:r>
            <a:r>
              <a:rPr lang="en-US" sz="2800" b="1" i="0" dirty="0">
                <a:effectLst/>
                <a:latin typeface="system-ui"/>
                <a:hlinkClick r:id="rId3"/>
              </a:rPr>
              <a:t>God</a:t>
            </a:r>
            <a:r>
              <a:rPr lang="en-US" sz="2800" b="1" i="0" dirty="0">
                <a:solidFill>
                  <a:srgbClr val="081C2A"/>
                </a:solidFill>
                <a:effectLst/>
                <a:latin typeface="system-ui"/>
              </a:rPr>
              <a:t> is the totality of everything God is—His </a:t>
            </a:r>
            <a:r>
              <a:rPr lang="en-US" sz="2800" b="1" i="0" dirty="0">
                <a:effectLst/>
                <a:latin typeface="system-ui"/>
                <a:hlinkClick r:id="rId4"/>
              </a:rPr>
              <a:t>attributes</a:t>
            </a:r>
            <a:r>
              <a:rPr lang="en-US" sz="2800" b="1" i="0" dirty="0">
                <a:solidFill>
                  <a:srgbClr val="081C2A"/>
                </a:solidFill>
                <a:effectLst/>
                <a:latin typeface="system-ui"/>
              </a:rPr>
              <a:t>, His character, His perfection, His holiness, His power, His love, et cetera. The fullness of God is His complete nature; it is who He is. 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system-ui"/>
              </a:rPr>
              <a:t>God.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system-ui"/>
              </a:rPr>
              <a:t>To walk with the Holy Spirit and demonstrate the FRUIT (Ephesians 5:22-23) and the Gifts of the Holy Spirit.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system-ui"/>
              </a:rPr>
              <a:t>To fulfill the Ministry of Jesus Christ (Isaiah 61:1-4</a:t>
            </a:r>
          </a:p>
          <a:p>
            <a:endParaRPr lang="en-US" sz="2800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803033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48562F-7C4D-A61C-0C7D-C27BCA75C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51A6E37D-5799-4CB6-BB0C-10E733CC2EF8}" type="slidenum">
              <a:rPr lang="en-US">
                <a:solidFill>
                  <a:srgbClr val="000000"/>
                </a:solidFill>
              </a:rPr>
              <a:pPr defTabSz="914400">
                <a:spcAft>
                  <a:spcPts val="600"/>
                </a:spcAft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6AD4940-02EE-11CB-0411-241B7CF8F67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95400" y="238382"/>
            <a:ext cx="9601200" cy="130333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en-US" sz="3200" b="1" i="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i="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SIX Biblical Strategies for BEING REFUELED</a:t>
            </a:r>
            <a:br>
              <a:rPr lang="en-US" sz="3600" b="1" i="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i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11FAD6-E6F1-91EB-B8F4-BFC764C8662D}"/>
              </a:ext>
            </a:extLst>
          </p:cNvPr>
          <p:cNvSpPr txBox="1"/>
          <p:nvPr/>
        </p:nvSpPr>
        <p:spPr>
          <a:xfrm>
            <a:off x="1945758" y="2498651"/>
            <a:ext cx="1041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2C43EB-FF1D-D0B1-8E37-D3F4248DE5AD}"/>
              </a:ext>
            </a:extLst>
          </p:cNvPr>
          <p:cNvSpPr txBox="1"/>
          <p:nvPr/>
        </p:nvSpPr>
        <p:spPr>
          <a:xfrm>
            <a:off x="3113567" y="1290796"/>
            <a:ext cx="8530861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u="sng" dirty="0">
                <a:solidFill>
                  <a:schemeClr val="tx2">
                    <a:lumMod val="75000"/>
                  </a:schemeClr>
                </a:solidFill>
              </a:rPr>
              <a:t>ELIJAH’s Story </a:t>
            </a:r>
            <a:r>
              <a:rPr lang="en-US" sz="2800" i="1" u="sng" dirty="0">
                <a:solidFill>
                  <a:schemeClr val="tx2">
                    <a:lumMod val="75000"/>
                  </a:schemeClr>
                </a:solidFill>
              </a:rPr>
              <a:t>(Compassion Fatigue) I Kings 19:1-14</a:t>
            </a:r>
          </a:p>
          <a:p>
            <a:endParaRPr lang="en-US" sz="1000" i="1" u="sng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I Kings 19:4   	Acknowledge that you are in Need</a:t>
            </a:r>
          </a:p>
          <a:p>
            <a:pPr marL="342900" indent="-342900">
              <a:buAutoNum type="arabicPeriod"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I Kings 19:5   	Find somewhere to Rest</a:t>
            </a:r>
          </a:p>
          <a:p>
            <a:pPr marL="342900" indent="-342900">
              <a:buAutoNum type="arabicPeriod"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I Kings 19:6	Nourish Yourself (Eat)</a:t>
            </a:r>
          </a:p>
          <a:p>
            <a:pPr marL="342900" indent="-342900">
              <a:buAutoNum type="arabicPeriod"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I Kings 19:8	Seek the Lord ---anyway you can!</a:t>
            </a:r>
          </a:p>
          <a:p>
            <a:pPr marL="342900" indent="-342900">
              <a:buAutoNum type="arabicPeriod"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I Kings 19:14   Take a Walk and </a:t>
            </a:r>
          </a:p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								Spend time with God!</a:t>
            </a:r>
          </a:p>
          <a:p>
            <a:pPr marL="342900" indent="-342900">
              <a:buAutoNum type="arabicPeriod"/>
            </a:pP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800" b="1" i="1" u="sng" dirty="0"/>
              <a:t>ISAIAH’s WISDOM: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Isaiah 40:28-31   Trust and WAIT</a:t>
            </a:r>
          </a:p>
          <a:p>
            <a:pPr marL="342900" indent="-342900">
              <a:buAutoNum type="arabicPeriod" startAt="6"/>
            </a:pP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2" name="Picture 4" descr="God Restores Elijah's Confidence (1 Kings 19:11 – 19:18) – Devoted To You">
            <a:extLst>
              <a:ext uri="{FF2B5EF4-FFF2-40B4-BE49-F238E27FC236}">
                <a16:creationId xmlns:a16="http://schemas.microsoft.com/office/drawing/2014/main" id="{2BDFE6FA-D308-C6DA-CD67-E0478E554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74" y="1408516"/>
            <a:ext cx="2466975" cy="291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990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6AD4940-02EE-11CB-0411-241B7CF8F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746" y="2361558"/>
            <a:ext cx="9601196" cy="1303867"/>
          </a:xfrm>
        </p:spPr>
        <p:txBody>
          <a:bodyPr>
            <a:normAutofit/>
          </a:bodyPr>
          <a:lstStyle/>
          <a:p>
            <a:r>
              <a:rPr lang="en-US" b="0" i="0" dirty="0">
                <a:solidFill>
                  <a:srgbClr val="FF0000"/>
                </a:solidFill>
                <a:effectLst/>
                <a:latin typeface="Impact" panose="020B0806030902050204" pitchFamily="34" charset="0"/>
              </a:rPr>
              <a:t>ASSIGNMENT for NEXT WEEK: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48562F-7C4D-A61C-0C7D-C27BCA75C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6E37D-5799-4CB6-BB0C-10E733CC2EF8}" type="slidenum">
              <a:rPr lang="en-US" smtClean="0"/>
              <a:t>13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AC58FB-688A-75C3-7238-BA80830A6502}"/>
              </a:ext>
            </a:extLst>
          </p:cNvPr>
          <p:cNvSpPr txBox="1"/>
          <p:nvPr/>
        </p:nvSpPr>
        <p:spPr>
          <a:xfrm>
            <a:off x="2478664" y="3429000"/>
            <a:ext cx="688335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>
                <a:latin typeface="+mj-lt"/>
              </a:rPr>
              <a:t>Find Three (3 Scriptures) about being “refueled” 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+mj-lt"/>
              </a:rPr>
              <a:t>Reflect on how you have been refueled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+mj-lt"/>
              </a:rPr>
              <a:t>Write in your journal if you feel led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+mj-lt"/>
              </a:rPr>
              <a:t>Reflect on “The Times of Refreshing for next week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A35640-896D-073D-ED65-AA8FBE56F9B0}"/>
              </a:ext>
            </a:extLst>
          </p:cNvPr>
          <p:cNvSpPr txBox="1"/>
          <p:nvPr/>
        </p:nvSpPr>
        <p:spPr>
          <a:xfrm>
            <a:off x="2266786" y="1020725"/>
            <a:ext cx="73071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NEXT WEEK:   </a:t>
            </a:r>
          </a:p>
          <a:p>
            <a:pPr algn="ctr"/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A TIME of REFRESHING Anointing Service!!!</a:t>
            </a:r>
          </a:p>
        </p:txBody>
      </p:sp>
    </p:spTree>
    <p:extLst>
      <p:ext uri="{BB962C8B-B14F-4D97-AF65-F5344CB8AC3E}">
        <p14:creationId xmlns:p14="http://schemas.microsoft.com/office/powerpoint/2010/main" val="2178006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324A01-CB97-80C6-4394-5EC833543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CDE5-C1D8-4EDD-870F-A498BAFA520F}" type="slidenum">
              <a:rPr lang="en-US" noProof="0" smtClean="0"/>
              <a:t>14</a:t>
            </a:fld>
            <a:endParaRPr lang="en-US" noProof="0"/>
          </a:p>
        </p:txBody>
      </p:sp>
      <p:pic>
        <p:nvPicPr>
          <p:cNvPr id="14340" name="Picture 4" descr="For Your Time... Free Stay in Touch eCards, Greetings | 123 Greetings">
            <a:extLst>
              <a:ext uri="{FF2B5EF4-FFF2-40B4-BE49-F238E27FC236}">
                <a16:creationId xmlns:a16="http://schemas.microsoft.com/office/drawing/2014/main" id="{C61B7C6C-F5BE-524E-79A5-A1251B500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217" y="1230718"/>
            <a:ext cx="4400105" cy="3702787"/>
          </a:xfrm>
          <a:prstGeom prst="roundRect">
            <a:avLst>
              <a:gd name="adj" fmla="val 16667"/>
            </a:avLst>
          </a:prstGeom>
          <a:ln w="57150"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idea5 - Manlius Pebble Hill School">
            <a:extLst>
              <a:ext uri="{FF2B5EF4-FFF2-40B4-BE49-F238E27FC236}">
                <a16:creationId xmlns:a16="http://schemas.microsoft.com/office/drawing/2014/main" id="{9BABF97D-9996-411E-2600-CB59E2F29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678" y="1041675"/>
            <a:ext cx="4178594" cy="44895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AA4E86B-359D-AD13-25D1-7C55411FA93B}"/>
              </a:ext>
            </a:extLst>
          </p:cNvPr>
          <p:cNvSpPr txBox="1"/>
          <p:nvPr/>
        </p:nvSpPr>
        <p:spPr>
          <a:xfrm>
            <a:off x="7163276" y="5069608"/>
            <a:ext cx="35228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Rev Dr. Debyii L. Sababu-Thomas</a:t>
            </a:r>
          </a:p>
          <a:p>
            <a:r>
              <a:rPr lang="en-US" dirty="0"/>
              <a:t>Email: </a:t>
            </a:r>
            <a:r>
              <a:rPr lang="en-US" dirty="0">
                <a:hlinkClick r:id="rId4"/>
              </a:rPr>
              <a:t>RevDebyii@reidtemple.org</a:t>
            </a:r>
            <a:endParaRPr lang="en-US" dirty="0"/>
          </a:p>
          <a:p>
            <a:r>
              <a:rPr lang="en-US" dirty="0"/>
              <a:t>Phone: #01 352-1746</a:t>
            </a:r>
          </a:p>
        </p:txBody>
      </p:sp>
    </p:spTree>
    <p:extLst>
      <p:ext uri="{BB962C8B-B14F-4D97-AF65-F5344CB8AC3E}">
        <p14:creationId xmlns:p14="http://schemas.microsoft.com/office/powerpoint/2010/main" val="3349378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8BB233-27F2-FA63-3138-C769E0C73C74}"/>
              </a:ext>
            </a:extLst>
          </p:cNvPr>
          <p:cNvSpPr txBox="1"/>
          <p:nvPr/>
        </p:nvSpPr>
        <p:spPr>
          <a:xfrm>
            <a:off x="2166770" y="572848"/>
            <a:ext cx="7679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/>
              <a:t>First Things First: Reaffirming who we are as a Church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30A1DC1-BF11-46D4-CC5A-0DCACED18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6E37D-5799-4CB6-BB0C-10E733CC2EF8}" type="slidenum">
              <a:rPr lang="en-US" smtClean="0"/>
              <a:t>2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86C30E-A1D9-EAF6-6F43-A05FBA8B0D2A}"/>
              </a:ext>
            </a:extLst>
          </p:cNvPr>
          <p:cNvSpPr txBox="1"/>
          <p:nvPr/>
        </p:nvSpPr>
        <p:spPr>
          <a:xfrm>
            <a:off x="8939120" y="6417064"/>
            <a:ext cx="354299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©Debyii L. Sababu-Thomas, Ph.D.</a:t>
            </a:r>
            <a:r>
              <a:rPr lang="en-US" sz="140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396646-17D8-D99C-E64B-8CD707F253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85" t="17757" r="31977" b="23451"/>
          <a:stretch/>
        </p:blipFill>
        <p:spPr>
          <a:xfrm>
            <a:off x="1914437" y="4743465"/>
            <a:ext cx="3063040" cy="16735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1A10453-BC0D-7B28-E04C-6929A2EA3874}"/>
              </a:ext>
            </a:extLst>
          </p:cNvPr>
          <p:cNvSpPr txBox="1"/>
          <p:nvPr/>
        </p:nvSpPr>
        <p:spPr>
          <a:xfrm>
            <a:off x="849641" y="2365846"/>
            <a:ext cx="4827181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Reid Temple AME Church is a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Bible Believing,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Christ-centered,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Family-Integrated,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Multigenerational,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Culturally aware church,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Spreading the Gospel of Jesus Christ while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“Building the Beloved Community”. 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D837FD-724E-9F50-D8D5-ECA341D9138B}"/>
              </a:ext>
            </a:extLst>
          </p:cNvPr>
          <p:cNvSpPr txBox="1"/>
          <p:nvPr/>
        </p:nvSpPr>
        <p:spPr>
          <a:xfrm>
            <a:off x="917016" y="1555670"/>
            <a:ext cx="3637534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5A2781"/>
                </a:solidFill>
                <a:latin typeface="Arial Black" panose="020B0A04020102020204" pitchFamily="34" charset="0"/>
                <a:cs typeface="Forte Forward" pitchFamily="2" charset="0"/>
              </a:rPr>
              <a:t>OUR VISION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285EED-941C-BCEB-9465-1656C3036CE3}"/>
              </a:ext>
            </a:extLst>
          </p:cNvPr>
          <p:cNvSpPr txBox="1"/>
          <p:nvPr/>
        </p:nvSpPr>
        <p:spPr>
          <a:xfrm>
            <a:off x="5676822" y="1123166"/>
            <a:ext cx="4092787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5A2781"/>
                </a:solidFill>
                <a:latin typeface="Arial Black" panose="020B0A04020102020204" pitchFamily="34" charset="0"/>
                <a:cs typeface="Forte Forward" pitchFamily="2" charset="0"/>
              </a:rPr>
              <a:t>OUR MISSION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465933-662C-F2FD-38F0-F131DEA96EAD}"/>
              </a:ext>
            </a:extLst>
          </p:cNvPr>
          <p:cNvSpPr txBox="1"/>
          <p:nvPr/>
        </p:nvSpPr>
        <p:spPr>
          <a:xfrm>
            <a:off x="5578745" y="2015714"/>
            <a:ext cx="44759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Mission of Reid Temple AME Church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increase and grow our ministry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the spiritual, social, and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physical development of all people.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236E82-3D7E-9108-CFAF-DBA4CBD99753}"/>
              </a:ext>
            </a:extLst>
          </p:cNvPr>
          <p:cNvSpPr txBox="1"/>
          <p:nvPr/>
        </p:nvSpPr>
        <p:spPr>
          <a:xfrm>
            <a:off x="6245899" y="3556300"/>
            <a:ext cx="5096460" cy="6463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5A2781"/>
                </a:solidFill>
                <a:latin typeface="Arial Black" panose="020B0A04020102020204" pitchFamily="34" charset="0"/>
                <a:cs typeface="Forte Forward" pitchFamily="2" charset="0"/>
              </a:rPr>
              <a:t>OUR CORE VALUES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2F474A-3F25-C84D-09FA-8EA89BA38229}"/>
              </a:ext>
            </a:extLst>
          </p:cNvPr>
          <p:cNvSpPr txBox="1"/>
          <p:nvPr/>
        </p:nvSpPr>
        <p:spPr>
          <a:xfrm>
            <a:off x="7015780" y="4288462"/>
            <a:ext cx="431336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00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Faith in God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Integrity, Trust, and Ethical Behavior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Empowering People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Excellence and Innovation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Christ-centered Leadership</a:t>
            </a:r>
          </a:p>
        </p:txBody>
      </p:sp>
      <p:pic>
        <p:nvPicPr>
          <p:cNvPr id="13" name="Picture 4" descr="608c225501eb600475039a12_IMG_1983">
            <a:extLst>
              <a:ext uri="{FF2B5EF4-FFF2-40B4-BE49-F238E27FC236}">
                <a16:creationId xmlns:a16="http://schemas.microsoft.com/office/drawing/2014/main" id="{21E88ADA-40C1-571E-ADA4-8D2170FA2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572" y="1103945"/>
            <a:ext cx="1880052" cy="17856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809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91E3F-3D13-0122-8965-97F3EC6B1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647" y="1098046"/>
            <a:ext cx="10027912" cy="1303867"/>
          </a:xfrm>
        </p:spPr>
        <p:txBody>
          <a:bodyPr>
            <a:normAutofit fontScale="90000"/>
          </a:bodyPr>
          <a:lstStyle/>
          <a:p>
            <a:r>
              <a:rPr lang="en-US" sz="5300" b="1" i="1" dirty="0">
                <a:solidFill>
                  <a:srgbClr val="FF0000"/>
                </a:solidFill>
                <a:latin typeface="+mn-lt"/>
              </a:rPr>
              <a:t>“REFUELING to Go  Higher in God!!!</a:t>
            </a:r>
            <a:br>
              <a:rPr lang="en-US" sz="4800" b="1" dirty="0">
                <a:solidFill>
                  <a:srgbClr val="FF0000"/>
                </a:solidFill>
                <a:latin typeface="+mn-lt"/>
              </a:rPr>
            </a:br>
            <a:r>
              <a:rPr lang="en-US" sz="4800" b="1" dirty="0">
                <a:solidFill>
                  <a:srgbClr val="7030A0"/>
                </a:solidFill>
                <a:latin typeface="+mn-lt"/>
              </a:rPr>
              <a:t>Spiritual Foundations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A3AD0-0BA4-C4DA-E32D-B56856310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5647" y="2545541"/>
            <a:ext cx="9601196" cy="33189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>
                <a:latin typeface="+mj-lt"/>
              </a:rPr>
              <a:t>Bible Study Goals</a:t>
            </a:r>
          </a:p>
          <a:p>
            <a:pPr marL="571500" indent="-571500">
              <a:buFont typeface="Arial"/>
              <a:buAutoNum type="romanUcPeriod"/>
            </a:pPr>
            <a:r>
              <a:rPr lang="en-US" sz="2800" b="1" dirty="0">
                <a:latin typeface="+mj-lt"/>
              </a:rPr>
              <a:t>THE CASE for REFUELING: Key Texts</a:t>
            </a:r>
          </a:p>
          <a:p>
            <a:pPr marL="571500" indent="-571500">
              <a:buFont typeface="Arial"/>
              <a:buAutoNum type="romanUcPeriod"/>
            </a:pPr>
            <a:r>
              <a:rPr lang="en-US" sz="2800" b="1" cap="all" dirty="0">
                <a:latin typeface="+mj-lt"/>
              </a:rPr>
              <a:t>Challenges: </a:t>
            </a:r>
            <a:r>
              <a:rPr lang="en-US" sz="2800" b="1" dirty="0">
                <a:latin typeface="+mj-lt"/>
              </a:rPr>
              <a:t>External/Internal</a:t>
            </a:r>
          </a:p>
          <a:p>
            <a:pPr marL="571500" indent="-571500">
              <a:buAutoNum type="romanUcPeriod"/>
            </a:pPr>
            <a:r>
              <a:rPr lang="en-US" sz="2800" b="1" dirty="0">
                <a:latin typeface="+mj-lt"/>
              </a:rPr>
              <a:t>FINDING the RIGHT FUEL</a:t>
            </a:r>
          </a:p>
          <a:p>
            <a:pPr marL="0" indent="0">
              <a:buNone/>
            </a:pPr>
            <a:r>
              <a:rPr lang="en-US" sz="2800" b="1" dirty="0">
                <a:latin typeface="+mj-lt"/>
              </a:rPr>
              <a:t>Assignment for Next Week</a:t>
            </a:r>
          </a:p>
          <a:p>
            <a:pPr marL="0" indent="0">
              <a:buNone/>
            </a:pPr>
            <a:r>
              <a:rPr lang="en-US" sz="2800" b="1" dirty="0">
                <a:latin typeface="+mj-lt"/>
              </a:rPr>
              <a:t>Q&amp; A</a:t>
            </a:r>
          </a:p>
          <a:p>
            <a:pPr marL="571500" indent="-571500">
              <a:buAutoNum type="romanUcPeriod"/>
            </a:pPr>
            <a:endParaRPr lang="en-US" sz="2800" b="1" dirty="0">
              <a:latin typeface="+mj-lt"/>
            </a:endParaRPr>
          </a:p>
          <a:p>
            <a:pPr marL="571500" indent="-571500">
              <a:buAutoNum type="romanUcPeriod"/>
            </a:pPr>
            <a:endParaRPr lang="en-US" sz="2800" b="1" dirty="0">
              <a:latin typeface="+mj-lt"/>
            </a:endParaRPr>
          </a:p>
          <a:p>
            <a:pPr marL="571500" indent="-571500">
              <a:buAutoNum type="romanUcPeriod"/>
            </a:pPr>
            <a:endParaRPr lang="en-US" sz="2800" b="1" dirty="0">
              <a:latin typeface="+mj-lt"/>
            </a:endParaRPr>
          </a:p>
        </p:txBody>
      </p:sp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AAC6A214-CF81-4ADF-375A-E0207D853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2764" y="6457446"/>
            <a:ext cx="2532185" cy="279400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©Debyii L. Sababu-Thomas, Ph.D.</a:t>
            </a:r>
            <a:r>
              <a:rPr lang="en-US" dirty="0"/>
              <a:t>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4B2473-AA65-567A-AB6F-B6A2FE905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6E37D-5799-4CB6-BB0C-10E733CC2EF8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073B66-700E-461D-A483-D97542FD88D3}"/>
              </a:ext>
            </a:extLst>
          </p:cNvPr>
          <p:cNvSpPr txBox="1"/>
          <p:nvPr/>
        </p:nvSpPr>
        <p:spPr>
          <a:xfrm>
            <a:off x="3236036" y="6457446"/>
            <a:ext cx="51045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* All topics are s</a:t>
            </a:r>
            <a:r>
              <a:rPr lang="en-US" i="1" dirty="0">
                <a:highlight>
                  <a:srgbClr val="FFFF00"/>
                </a:highlight>
              </a:rPr>
              <a:t>ubject the leading of the Holy Spirit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5431B1A-F55C-A9BF-70F3-CB1E0E38AD42}"/>
                  </a:ext>
                </a:extLst>
              </p14:cNvPr>
              <p14:cNvContentPartPr/>
              <p14:nvPr/>
            </p14:nvContentPartPr>
            <p14:xfrm>
              <a:off x="10132803" y="5677769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5431B1A-F55C-A9BF-70F3-CB1E0E38AD4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14803" y="5569769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8933D97-964E-8BDF-0FAF-2E59B7A69B37}"/>
                  </a:ext>
                </a:extLst>
              </p14:cNvPr>
              <p14:cNvContentPartPr/>
              <p14:nvPr/>
            </p14:nvContentPartPr>
            <p14:xfrm>
              <a:off x="9867123" y="5688209"/>
              <a:ext cx="701280" cy="1292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8933D97-964E-8BDF-0FAF-2E59B7A69B3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49123" y="5580209"/>
                <a:ext cx="736920" cy="344880"/>
              </a:xfrm>
              <a:prstGeom prst="rect">
                <a:avLst/>
              </a:prstGeom>
            </p:spPr>
          </p:pic>
        </mc:Fallback>
      </mc:AlternateContent>
      <p:pic>
        <p:nvPicPr>
          <p:cNvPr id="1028" name="Picture 4" descr="Are you in need of a spiritual refuel in God? Is your faith in need of">
            <a:extLst>
              <a:ext uri="{FF2B5EF4-FFF2-40B4-BE49-F238E27FC236}">
                <a16:creationId xmlns:a16="http://schemas.microsoft.com/office/drawing/2014/main" id="{969CD026-5926-27B1-DC77-BC7079501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992" y="2525988"/>
            <a:ext cx="3140395" cy="331893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rgbClr val="FF0000"/>
            </a:solidFill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106EA00-1F40-E64B-35F6-9B570ED4C5E7}"/>
              </a:ext>
            </a:extLst>
          </p:cNvPr>
          <p:cNvSpPr txBox="1"/>
          <p:nvPr/>
        </p:nvSpPr>
        <p:spPr>
          <a:xfrm>
            <a:off x="727182" y="624191"/>
            <a:ext cx="3869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August 2023 – Church-wide Theme</a:t>
            </a:r>
          </a:p>
        </p:txBody>
      </p:sp>
    </p:spTree>
    <p:extLst>
      <p:ext uri="{BB962C8B-B14F-4D97-AF65-F5344CB8AC3E}">
        <p14:creationId xmlns:p14="http://schemas.microsoft.com/office/powerpoint/2010/main" val="1682018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91E3F-3D13-0122-8965-97F3EC6B1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728754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b="1" i="1" u="sng" dirty="0">
                <a:solidFill>
                  <a:srgbClr val="FF0000"/>
                </a:solidFill>
                <a:latin typeface="+mn-lt"/>
              </a:rPr>
              <a:t>“REFUELING to Go  Higher in God!!!</a:t>
            </a:r>
            <a:br>
              <a:rPr lang="en-US" sz="4800" b="1" u="sng" dirty="0">
                <a:solidFill>
                  <a:srgbClr val="FF0000"/>
                </a:solidFill>
                <a:latin typeface="+mn-lt"/>
              </a:rPr>
            </a:br>
            <a:endParaRPr lang="en-US" sz="4800" b="1" u="sng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1028" name="Content Placeholder 2">
            <a:extLst>
              <a:ext uri="{FF2B5EF4-FFF2-40B4-BE49-F238E27FC236}">
                <a16:creationId xmlns:a16="http://schemas.microsoft.com/office/drawing/2014/main" id="{312DDBA1-7A18-62E2-11ED-7961F43A07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8247655"/>
              </p:ext>
            </p:extLst>
          </p:nvPr>
        </p:nvGraphicFramePr>
        <p:xfrm>
          <a:off x="1205645" y="1626781"/>
          <a:ext cx="10096763" cy="4481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AAC6A214-CF81-4ADF-375A-E0207D853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2764" y="6457446"/>
            <a:ext cx="2532185" cy="279400"/>
          </a:xfrm>
        </p:spPr>
        <p:txBody>
          <a:bodyPr/>
          <a:lstStyle/>
          <a:p>
            <a:pPr algn="r"/>
            <a:r>
              <a:rPr lang="en-US">
                <a:solidFill>
                  <a:schemeClr val="bg1"/>
                </a:solidFill>
              </a:rPr>
              <a:t>©Debyii L. Sababu-Thomas, Ph.D.</a:t>
            </a:r>
            <a:r>
              <a:rPr lang="en-US"/>
              <a:t>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4B2473-AA65-567A-AB6F-B6A2FE905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6E37D-5799-4CB6-BB0C-10E733CC2EF8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073B66-700E-461D-A483-D97542FD88D3}"/>
              </a:ext>
            </a:extLst>
          </p:cNvPr>
          <p:cNvSpPr txBox="1"/>
          <p:nvPr/>
        </p:nvSpPr>
        <p:spPr>
          <a:xfrm>
            <a:off x="3236036" y="6457446"/>
            <a:ext cx="51045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* All topics are s</a:t>
            </a:r>
            <a:r>
              <a:rPr lang="en-US" i="1" dirty="0">
                <a:highlight>
                  <a:srgbClr val="FFFF00"/>
                </a:highlight>
              </a:rPr>
              <a:t>ubject the leading of the Holy Spirit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5431B1A-F55C-A9BF-70F3-CB1E0E38AD42}"/>
                  </a:ext>
                </a:extLst>
              </p14:cNvPr>
              <p14:cNvContentPartPr/>
              <p14:nvPr/>
            </p14:nvContentPartPr>
            <p14:xfrm>
              <a:off x="10132803" y="5677769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5431B1A-F55C-A9BF-70F3-CB1E0E38AD4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114803" y="5569769"/>
                <a:ext cx="36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38861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3F6D81C7-B083-478E-82FE-089A8CB72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398EDA2-4889-433D-AC01-5214D79764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099D46A-AF52-46FD-938B-D31189460A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933E919-C473-4F0E-9DBC-CC65FC9E92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BBF3BDD-5C99-4FDC-BBCB-E711359D93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6B54F2-CD11-4359-A7D6-DA7C76C09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7E61F402-3445-458A-9A2B-D28FD2883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673C096-95AE-4644-B76C-1DF1B667D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7A91835-418B-4867-87D7-1376A57F3F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5B511A1-E0EC-49FE-8068-9DA29CD00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4A61BC5F-ADA4-4DBA-9C6B-E17E0B82E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CE6F7D2-ACED-47D2-BEFD-FB26F7537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96AD4940-02EE-11CB-0411-241B7CF8F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672" y="556343"/>
            <a:ext cx="10677140" cy="132537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rgbClr val="FF0000"/>
                </a:solidFill>
                <a:latin typeface="Arial Black" panose="020B0A04020102020204" pitchFamily="34" charset="0"/>
              </a:rPr>
              <a:t>2023 THEME: GOING HIGHER IN GOD</a:t>
            </a:r>
            <a:br>
              <a:rPr lang="en-US" sz="36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en-US" sz="3600" u="sng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BE880E9-2B86-4CDB-B5B7-308745CDD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785DCF6-A39A-BF8C-47BC-0689594608A7}"/>
              </a:ext>
            </a:extLst>
          </p:cNvPr>
          <p:cNvSpPr txBox="1"/>
          <p:nvPr/>
        </p:nvSpPr>
        <p:spPr>
          <a:xfrm>
            <a:off x="6769338" y="2139702"/>
            <a:ext cx="4688865" cy="227647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rmAutofit lnSpcReduction="10000"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en-US" sz="3600" b="1" i="0" dirty="0">
                <a:solidFill>
                  <a:srgbClr val="262626"/>
                </a:solidFill>
                <a:latin typeface="+mj-lt"/>
              </a:rPr>
              <a:t>To Go Higher in God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en-US" sz="3600" b="1" dirty="0">
                <a:solidFill>
                  <a:srgbClr val="262626"/>
                </a:solidFill>
                <a:latin typeface="+mj-lt"/>
              </a:rPr>
              <a:t>To Grow Stronger in God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en-US" sz="3600" b="1" i="0" dirty="0">
                <a:solidFill>
                  <a:srgbClr val="262626"/>
                </a:solidFill>
                <a:latin typeface="+mj-lt"/>
              </a:rPr>
              <a:t>To Get Closer to God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48562F-7C4D-A61C-0C7D-C27BCA75C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51A6E37D-5799-4CB6-BB0C-10E733CC2EF8}" type="slidenum">
              <a:rPr lang="en-US" smtClean="0">
                <a:solidFill>
                  <a:srgbClr val="000000"/>
                </a:solidFill>
              </a:rPr>
              <a:pPr defTabSz="914400">
                <a:spcAft>
                  <a:spcPts val="600"/>
                </a:spcAft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8" name="Picture 4" descr="Reid Temple A.M.E. Church | Glenn Dale MD">
            <a:extLst>
              <a:ext uri="{FF2B5EF4-FFF2-40B4-BE49-F238E27FC236}">
                <a16:creationId xmlns:a16="http://schemas.microsoft.com/office/drawing/2014/main" id="{D9D7AF1B-6AAE-F545-F6D5-169F2F6BA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545" y="1827907"/>
            <a:ext cx="5614213" cy="4285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709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3F6D81C7-B083-478E-82FE-089A8CB72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398EDA2-4889-433D-AC01-5214D79764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099D46A-AF52-46FD-938B-D31189460A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933E919-C473-4F0E-9DBC-CC65FC9E92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BBF3BDD-5C99-4FDC-BBCB-E711359D93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6B54F2-CD11-4359-A7D6-DA7C76C09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7E61F402-3445-458A-9A2B-D28FD2883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673C096-95AE-4644-B76C-1DF1B667D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7A91835-418B-4867-87D7-1376A57F3F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5B511A1-E0EC-49FE-8068-9DA29CD00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4A61BC5F-ADA4-4DBA-9C6B-E17E0B82E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CE6F7D2-ACED-47D2-BEFD-FB26F7537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96AD4940-02EE-11CB-0411-241B7CF8F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672" y="556343"/>
            <a:ext cx="10677140" cy="132537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rgbClr val="FF0000"/>
                </a:solidFill>
                <a:latin typeface="Arial Black" panose="020B0A04020102020204" pitchFamily="34" charset="0"/>
              </a:rPr>
              <a:t>2023 THEME: GOING HIGHER IN GOD</a:t>
            </a:r>
            <a:br>
              <a:rPr lang="en-US" sz="36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en-US" sz="3600" u="sng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BE880E9-2B86-4CDB-B5B7-308745CDD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785DCF6-A39A-BF8C-47BC-0689594608A7}"/>
              </a:ext>
            </a:extLst>
          </p:cNvPr>
          <p:cNvSpPr txBox="1"/>
          <p:nvPr/>
        </p:nvSpPr>
        <p:spPr>
          <a:xfrm>
            <a:off x="1317649" y="5458442"/>
            <a:ext cx="9730562" cy="65025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en-US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 Grow Stronger in God  -  </a:t>
            </a:r>
            <a:r>
              <a:rPr lang="en-US" sz="3600" b="1" i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 Get Closer to God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48562F-7C4D-A61C-0C7D-C27BCA75C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51A6E37D-5799-4CB6-BB0C-10E733CC2EF8}" type="slidenum">
              <a:rPr lang="en-US" smtClean="0">
                <a:solidFill>
                  <a:srgbClr val="000000"/>
                </a:solidFill>
              </a:rPr>
              <a:pPr defTabSz="914400">
                <a:spcAft>
                  <a:spcPts val="600"/>
                </a:spcAft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FE34D2-4363-FCE7-0DC5-F8F94A6535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7649" y="1433892"/>
            <a:ext cx="9730562" cy="387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041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48562F-7C4D-A61C-0C7D-C27BCA75C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51A6E37D-5799-4CB6-BB0C-10E733CC2EF8}" type="slidenum">
              <a:rPr lang="en-US">
                <a:solidFill>
                  <a:srgbClr val="000000"/>
                </a:solidFill>
              </a:rPr>
              <a:pPr defTabSz="914400">
                <a:spcAft>
                  <a:spcPts val="600"/>
                </a:spcAft>
              </a:pPr>
              <a:t>7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4" name="Picture 2" descr="4 Things Fueling My Faith Right Now">
            <a:extLst>
              <a:ext uri="{FF2B5EF4-FFF2-40B4-BE49-F238E27FC236}">
                <a16:creationId xmlns:a16="http://schemas.microsoft.com/office/drawing/2014/main" id="{545E799F-A89B-FFDE-B989-468A4048E6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13"/>
          <a:stretch/>
        </p:blipFill>
        <p:spPr bwMode="auto">
          <a:xfrm>
            <a:off x="11854937" y="-711925"/>
            <a:ext cx="2836272" cy="417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062BDD-C9BA-AE80-1AA8-A461615204D7}"/>
              </a:ext>
            </a:extLst>
          </p:cNvPr>
          <p:cNvSpPr txBox="1"/>
          <p:nvPr/>
        </p:nvSpPr>
        <p:spPr>
          <a:xfrm>
            <a:off x="1458333" y="1648418"/>
            <a:ext cx="10015210" cy="45148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Satisfaction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&gt;Contentment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&gt;</a:t>
            </a:r>
            <a:r>
              <a:rPr lang="en-US" sz="24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Manageable</a:t>
            </a:r>
            <a:r>
              <a:rPr lang="en-US" sz="24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&gt;</a:t>
            </a:r>
            <a:r>
              <a:rPr lang="en-US" sz="24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Tolerable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</a:t>
            </a:r>
            <a:r>
              <a:rPr lang="en-US" sz="24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&gt;Draining</a:t>
            </a:r>
            <a:r>
              <a:rPr lang="en-US" sz="24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&gt;</a:t>
            </a:r>
            <a:r>
              <a:rPr lang="en-US" sz="24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Overwhelming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</a:t>
            </a:r>
            <a:r>
              <a:rPr lang="en-US" sz="24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&gt;Unbearable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BURNOUT    -     COMPASSION FATIQUE</a:t>
            </a:r>
            <a:endParaRPr lang="en-US" sz="2000" dirty="0">
              <a:solidFill>
                <a:srgbClr val="FF000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FEF542-DDE5-4F63-9712-142D49C1CAB3}"/>
              </a:ext>
            </a:extLst>
          </p:cNvPr>
          <p:cNvSpPr txBox="1"/>
          <p:nvPr/>
        </p:nvSpPr>
        <p:spPr>
          <a:xfrm>
            <a:off x="1458335" y="824234"/>
            <a:ext cx="7979580" cy="5909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en-US" sz="3600" b="1" i="1" u="sng" dirty="0">
                <a:solidFill>
                  <a:schemeClr val="accent1">
                    <a:lumMod val="75000"/>
                  </a:schemeClr>
                </a:solidFill>
                <a:effectLst/>
              </a:rPr>
              <a:t>The ENERGY/EXHAUSTION SPECTRUM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9DF2A841-A1F2-3B42-B727-673CF92B1B80}"/>
              </a:ext>
            </a:extLst>
          </p:cNvPr>
          <p:cNvSpPr/>
          <p:nvPr/>
        </p:nvSpPr>
        <p:spPr>
          <a:xfrm rot="3998332">
            <a:off x="5105403" y="476790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77C91F00-346A-D4D1-25AD-882253A3567E}"/>
              </a:ext>
            </a:extLst>
          </p:cNvPr>
          <p:cNvSpPr/>
          <p:nvPr/>
        </p:nvSpPr>
        <p:spPr>
          <a:xfrm rot="18110732">
            <a:off x="8262259" y="4815431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205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48562F-7C4D-A61C-0C7D-C27BCA75C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51A6E37D-5799-4CB6-BB0C-10E733CC2EF8}" type="slidenum">
              <a:rPr lang="en-US">
                <a:solidFill>
                  <a:srgbClr val="000000"/>
                </a:solidFill>
              </a:rPr>
              <a:pPr defTabSz="914400">
                <a:spcAft>
                  <a:spcPts val="600"/>
                </a:spcAft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4" name="Picture 2" descr="4 Things Fueling My Faith Right Now">
            <a:extLst>
              <a:ext uri="{FF2B5EF4-FFF2-40B4-BE49-F238E27FC236}">
                <a16:creationId xmlns:a16="http://schemas.microsoft.com/office/drawing/2014/main" id="{545E799F-A89B-FFDE-B989-468A4048E6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13"/>
          <a:stretch/>
        </p:blipFill>
        <p:spPr bwMode="auto">
          <a:xfrm>
            <a:off x="11854937" y="-711925"/>
            <a:ext cx="2836272" cy="417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062BDD-C9BA-AE80-1AA8-A461615204D7}"/>
              </a:ext>
            </a:extLst>
          </p:cNvPr>
          <p:cNvSpPr txBox="1"/>
          <p:nvPr/>
        </p:nvSpPr>
        <p:spPr>
          <a:xfrm>
            <a:off x="1458333" y="1648418"/>
            <a:ext cx="10015210" cy="45148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Satisfaction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&gt;Contentment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&gt;</a:t>
            </a:r>
            <a:r>
              <a:rPr lang="en-US" sz="24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Manageable</a:t>
            </a:r>
            <a:r>
              <a:rPr lang="en-US" sz="24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&gt;</a:t>
            </a:r>
            <a:r>
              <a:rPr lang="en-US" sz="24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Tolerable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</a:t>
            </a:r>
            <a:r>
              <a:rPr lang="en-US" sz="24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&gt;Draining</a:t>
            </a:r>
            <a:r>
              <a:rPr lang="en-US" sz="24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&gt;</a:t>
            </a:r>
            <a:r>
              <a:rPr lang="en-US" sz="24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Overwhelming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</a:t>
            </a:r>
            <a:r>
              <a:rPr lang="en-US" sz="24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&gt;Unbearable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BURNOUT    -     COMPASSION FATIQUE</a:t>
            </a:r>
            <a:endParaRPr lang="en-US" sz="2000" dirty="0">
              <a:solidFill>
                <a:srgbClr val="FF000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FEF542-DDE5-4F63-9712-142D49C1CAB3}"/>
              </a:ext>
            </a:extLst>
          </p:cNvPr>
          <p:cNvSpPr txBox="1"/>
          <p:nvPr/>
        </p:nvSpPr>
        <p:spPr>
          <a:xfrm>
            <a:off x="936171" y="863187"/>
            <a:ext cx="10657115" cy="5909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en-US" sz="3600" b="1" i="1" u="sng" dirty="0">
                <a:solidFill>
                  <a:srgbClr val="FF0000"/>
                </a:solidFill>
                <a:effectLst/>
              </a:rPr>
              <a:t>Challenges:   The ENERGY/EXHAUSTION SPECTRUM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9DF2A841-A1F2-3B42-B727-673CF92B1B80}"/>
              </a:ext>
            </a:extLst>
          </p:cNvPr>
          <p:cNvSpPr/>
          <p:nvPr/>
        </p:nvSpPr>
        <p:spPr>
          <a:xfrm rot="3998332">
            <a:off x="5105403" y="476790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77C91F00-346A-D4D1-25AD-882253A3567E}"/>
              </a:ext>
            </a:extLst>
          </p:cNvPr>
          <p:cNvSpPr/>
          <p:nvPr/>
        </p:nvSpPr>
        <p:spPr>
          <a:xfrm rot="18110732">
            <a:off x="8262259" y="4815431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085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6AD4940-02EE-11CB-0411-241B7CF8F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4650" y="609600"/>
            <a:ext cx="9601196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Burnout vs Compassion Fatigue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E1C37C-9288-5380-649F-8C4851DDDC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25511" y="1750928"/>
            <a:ext cx="4718304" cy="4380611"/>
          </a:xfrm>
          <a:solidFill>
            <a:schemeClr val="bg1"/>
          </a:solidFill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1200" b="0" i="0" u="sng" dirty="0">
                <a:solidFill>
                  <a:srgbClr val="444444"/>
                </a:solidFill>
                <a:effectLst/>
                <a:latin typeface="Arial Black" panose="020B0A04020102020204" pitchFamily="34" charset="0"/>
              </a:rPr>
              <a:t>Burnout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9600" dirty="0">
                <a:solidFill>
                  <a:srgbClr val="444444"/>
                </a:solidFill>
                <a:latin typeface="+mj-lt"/>
              </a:rPr>
              <a:t>S</a:t>
            </a:r>
            <a:r>
              <a:rPr lang="en-US" sz="9600" b="0" i="0" dirty="0">
                <a:solidFill>
                  <a:srgbClr val="444444"/>
                </a:solidFill>
                <a:effectLst/>
                <a:latin typeface="+mj-lt"/>
              </a:rPr>
              <a:t>tems from deep exhaustion and a lack of motivation due to overexertion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9600" b="0" i="0" dirty="0">
                <a:solidFill>
                  <a:srgbClr val="130049"/>
                </a:solidFill>
                <a:effectLst/>
                <a:latin typeface="+mj-lt"/>
              </a:rPr>
              <a:t> describes the impact of a stressful workplace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9600" dirty="0">
                <a:solidFill>
                  <a:srgbClr val="130049"/>
                </a:solidFill>
                <a:latin typeface="+mj-lt"/>
              </a:rPr>
              <a:t>Overload from external stimuli while functioning/achieving  in an organizational/work goals/tasks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9600" dirty="0">
                <a:solidFill>
                  <a:srgbClr val="130049"/>
                </a:solidFill>
                <a:latin typeface="+mj-lt"/>
              </a:rPr>
              <a:t>Ex. Excess assignments, limited resources, excessive overtime, etc.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35F7D18-0FF0-FC69-B070-21A9A86DFB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8418" y="1811179"/>
            <a:ext cx="4718304" cy="4422648"/>
          </a:xfrm>
          <a:solidFill>
            <a:schemeClr val="bg1"/>
          </a:solidFill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1200" b="0" i="0" u="sng" dirty="0">
                <a:solidFill>
                  <a:srgbClr val="444444"/>
                </a:solidFill>
                <a:effectLst/>
                <a:latin typeface="Arial Black" panose="020B0A04020102020204" pitchFamily="34" charset="0"/>
              </a:rPr>
              <a:t>Compassion fatigue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9600" b="0" i="0" dirty="0">
                <a:solidFill>
                  <a:srgbClr val="444444"/>
                </a:solidFill>
                <a:effectLst/>
                <a:latin typeface="+mj-lt"/>
              </a:rPr>
              <a:t>Comes from the fatigue caused by dealing with others’ trauma and sufferings, and it is common in any type of profession that focuses on helping others.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9600" b="0" i="0" dirty="0">
                <a:solidFill>
                  <a:srgbClr val="130049"/>
                </a:solidFill>
                <a:effectLst/>
                <a:latin typeface="+mj-lt"/>
              </a:rPr>
              <a:t>Describes the impact of helping others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9600" dirty="0">
                <a:solidFill>
                  <a:srgbClr val="130049"/>
                </a:solidFill>
                <a:latin typeface="+mj-lt"/>
              </a:rPr>
              <a:t>Overwhelmed by external responsibilities related to helping others in need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9600" dirty="0">
                <a:solidFill>
                  <a:srgbClr val="130049"/>
                </a:solidFill>
                <a:latin typeface="+mj-lt"/>
              </a:rPr>
              <a:t>Ex. Medical, Parental/Family </a:t>
            </a:r>
            <a:endParaRPr lang="en-US" sz="9600" dirty="0">
              <a:latin typeface="+mj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48562F-7C4D-A61C-0C7D-C27BCA75C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51A6E37D-5799-4CB6-BB0C-10E733CC2EF8}" type="slidenum">
              <a:rPr lang="en-US">
                <a:solidFill>
                  <a:srgbClr val="000000"/>
                </a:solidFill>
              </a:rPr>
              <a:pPr defTabSz="914400">
                <a:spcAft>
                  <a:spcPts val="600"/>
                </a:spcAft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7401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libri-Cambria">
      <a:majorFont>
        <a:latin typeface="Calibri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20036</TotalTime>
  <Words>962</Words>
  <Application>Microsoft Office PowerPoint</Application>
  <PresentationFormat>Widescreen</PresentationFormat>
  <Paragraphs>134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 Black</vt:lpstr>
      <vt:lpstr>Calibri</vt:lpstr>
      <vt:lpstr>Cambria</vt:lpstr>
      <vt:lpstr>Impact</vt:lpstr>
      <vt:lpstr>Open Sans</vt:lpstr>
      <vt:lpstr>system-ui</vt:lpstr>
      <vt:lpstr>Organic</vt:lpstr>
      <vt:lpstr>  August Theme 2023 ”REFUELING to Go Higher in God”</vt:lpstr>
      <vt:lpstr>PowerPoint Presentation</vt:lpstr>
      <vt:lpstr>“REFUELING to Go  Higher in God!!! Spiritual Foundations</vt:lpstr>
      <vt:lpstr>“REFUELING to Go  Higher in God!!! </vt:lpstr>
      <vt:lpstr>2023 THEME: GOING HIGHER IN GOD </vt:lpstr>
      <vt:lpstr>2023 THEME: GOING HIGHER IN GOD </vt:lpstr>
      <vt:lpstr>PowerPoint Presentation</vt:lpstr>
      <vt:lpstr>PowerPoint Presentation</vt:lpstr>
      <vt:lpstr>Burnout vs Compassion Fatigue</vt:lpstr>
      <vt:lpstr>KEY SCRIPTURE BE FILLED with the FULLNESS of GOD </vt:lpstr>
      <vt:lpstr> WHAT DOES It Mean?  TO BE FILLED WITH THE FULLNESS</vt:lpstr>
      <vt:lpstr> SIX Biblical Strategies for BEING REFUELED </vt:lpstr>
      <vt:lpstr>ASSIGNMENT for NEXT WEEK: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“The Weapons of our Warfare”  A Discipleship Master Class Series</dc:title>
  <dc:creator>Dr. Debyii Sababu-Thomas</dc:creator>
  <cp:lastModifiedBy>Preston Jacob</cp:lastModifiedBy>
  <cp:revision>8</cp:revision>
  <cp:lastPrinted>2023-06-07T18:34:24Z</cp:lastPrinted>
  <dcterms:created xsi:type="dcterms:W3CDTF">2022-08-03T13:05:25Z</dcterms:created>
  <dcterms:modified xsi:type="dcterms:W3CDTF">2023-08-17T00:43:10Z</dcterms:modified>
</cp:coreProperties>
</file>