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6"/>
  </p:notesMasterIdLst>
  <p:sldIdLst>
    <p:sldId id="259" r:id="rId2"/>
    <p:sldId id="359" r:id="rId3"/>
    <p:sldId id="390" r:id="rId4"/>
    <p:sldId id="257" r:id="rId5"/>
    <p:sldId id="369" r:id="rId6"/>
    <p:sldId id="391" r:id="rId7"/>
    <p:sldId id="389" r:id="rId8"/>
    <p:sldId id="381" r:id="rId9"/>
    <p:sldId id="394" r:id="rId10"/>
    <p:sldId id="393" r:id="rId11"/>
    <p:sldId id="385" r:id="rId12"/>
    <p:sldId id="392" r:id="rId13"/>
    <p:sldId id="379" r:id="rId14"/>
    <p:sldId id="366" r:id="rId15"/>
  </p:sldIdLst>
  <p:sldSz cx="12192000" cy="6858000"/>
  <p:notesSz cx="7086600" cy="93726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2781"/>
    <a:srgbClr val="2B13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F79919-71B4-43B0-BE99-B49897F9F11D}" v="180" dt="2023-08-23T20:57:08.8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8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09T17:59:29.359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8-09T17:59:32.769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0,'5'0,"32"0,34 0,21 0,9 0,-7 0,-10 0,-13 0,-10 0,-4 0,-3 0,-5 5,-6 2,0 5,3-1,-2-1,2-2,-2-3,-3-3,-4 5,-3 5,-3 0,-1 5,-5 3,-3 3,6-1,2-1,2 2,0-3,5-5,-4 0,-8 2,-3-1,0 1,1-2,2-3,1-5,2-2,1-3,0-1,1-2,0 1,0-1,0 0,-1 1,1-1,0 1,-1 0,-9 0,-14 0,-13 0,-10 0,-7 0,-5 0,-7 0,-7 0,-12 0,-2 0,4 0,6 0,1 0,4 0,-2 0,-3 0,-4 0,-2 0,1 0,6 0,14-5,19-7,16-1,18 2,10 2,5-2,2 1,-1-3,3 0,0 4,-2 2,-2 2,-2 3,2 1,1 1,0 1,-3-1,-1 1,-2-1,4 1,7 4,0 7,-11 1,-17 3,-15 0,-12-4,-10-4,-5-3,-8-2,-4-2,1-1,2 0,-3-1,0-5,-3-1,-4 1,1 0,3 3,9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0860" cy="470257"/>
          </a:xfrm>
          <a:prstGeom prst="rect">
            <a:avLst/>
          </a:prstGeom>
        </p:spPr>
        <p:txBody>
          <a:bodyPr vert="horz" lIns="94041" tIns="47021" rIns="94041" bIns="4702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100" y="1"/>
            <a:ext cx="3070860" cy="470257"/>
          </a:xfrm>
          <a:prstGeom prst="rect">
            <a:avLst/>
          </a:prstGeom>
        </p:spPr>
        <p:txBody>
          <a:bodyPr vert="horz" lIns="94041" tIns="47021" rIns="94041" bIns="47021" rtlCol="0"/>
          <a:lstStyle>
            <a:lvl1pPr algn="r">
              <a:defRPr sz="1300"/>
            </a:lvl1pPr>
          </a:lstStyle>
          <a:p>
            <a:fld id="{D68DD830-B5D4-484B-BA79-338FCA23F021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71575"/>
            <a:ext cx="5619750" cy="3162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41" tIns="47021" rIns="94041" bIns="4702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660" y="4510564"/>
            <a:ext cx="5669280" cy="3690462"/>
          </a:xfrm>
          <a:prstGeom prst="rect">
            <a:avLst/>
          </a:prstGeom>
        </p:spPr>
        <p:txBody>
          <a:bodyPr vert="horz" lIns="94041" tIns="47021" rIns="94041" bIns="4702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344"/>
            <a:ext cx="3070860" cy="470256"/>
          </a:xfrm>
          <a:prstGeom prst="rect">
            <a:avLst/>
          </a:prstGeom>
        </p:spPr>
        <p:txBody>
          <a:bodyPr vert="horz" lIns="94041" tIns="47021" rIns="94041" bIns="4702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100" y="8902344"/>
            <a:ext cx="3070860" cy="470256"/>
          </a:xfrm>
          <a:prstGeom prst="rect">
            <a:avLst/>
          </a:prstGeom>
        </p:spPr>
        <p:txBody>
          <a:bodyPr vert="horz" lIns="94041" tIns="47021" rIns="94041" bIns="47021" rtlCol="0" anchor="b"/>
          <a:lstStyle>
            <a:lvl1pPr algn="r">
              <a:defRPr sz="1300"/>
            </a:lvl1pPr>
          </a:lstStyle>
          <a:p>
            <a:fld id="{6F5F4FB1-FEF2-4257-BBBB-2729CAD32D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33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1. https://semo.edu/faculty-senate/_pdfs/burnout-vs-compassion-fatigue-handout.pdf</a:t>
            </a:r>
          </a:p>
          <a:p>
            <a:r>
              <a:rPr lang="en-US" dirty="0"/>
              <a:t>2</a:t>
            </a:r>
            <a:r>
              <a:rPr lang="en-US" b="0" i="0" dirty="0">
                <a:solidFill>
                  <a:srgbClr val="130049"/>
                </a:solidFill>
                <a:effectLst/>
                <a:latin typeface="Open Sans" panose="020B0606030504020204" pitchFamily="34" charset="0"/>
              </a:rPr>
              <a:t>. https://www.griefworkcenter.com/compassion-fatigue-vs-burnout/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5F4FB1-FEF2-4257-BBBB-2729CAD32D3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312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1. https://semo.edu/faculty-senate/_pdfs/burnout-vs-compassion-fatigue-handout.pdf</a:t>
            </a:r>
          </a:p>
          <a:p>
            <a:r>
              <a:rPr lang="en-US" dirty="0"/>
              <a:t>2</a:t>
            </a:r>
            <a:r>
              <a:rPr lang="en-US" b="0" i="0" dirty="0">
                <a:solidFill>
                  <a:srgbClr val="130049"/>
                </a:solidFill>
                <a:effectLst/>
                <a:latin typeface="Open Sans" panose="020B0606030504020204" pitchFamily="34" charset="0"/>
              </a:rPr>
              <a:t>. https://www.griefworkcenter.com/compassion-fatigue-vs-burnout/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5F4FB1-FEF2-4257-BBBB-2729CAD32D3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796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1. https://semo.edu/faculty-senate/_pdfs/burnout-vs-compassion-fatigue-handout.pdf</a:t>
            </a:r>
          </a:p>
          <a:p>
            <a:r>
              <a:rPr lang="en-US" dirty="0"/>
              <a:t>2</a:t>
            </a:r>
            <a:r>
              <a:rPr lang="en-US" b="0" i="0" dirty="0">
                <a:solidFill>
                  <a:srgbClr val="130049"/>
                </a:solidFill>
                <a:effectLst/>
                <a:latin typeface="Open Sans" panose="020B0606030504020204" pitchFamily="34" charset="0"/>
              </a:rPr>
              <a:t>. https://www.griefworkcenter.com/compassion-fatigue-vs-burnout/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5F4FB1-FEF2-4257-BBBB-2729CAD32D3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20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2E4FBC0-DB5B-488F-BEF1-4D7417D94D33}" type="datetime1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r>
              <a:rPr lang="en-US"/>
              <a:t>©Debyii L. Sababu-Thomas, Ph.D.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1A6E37D-5799-4CB6-BB0C-10E733CC2EF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163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91774-2373-4374-B0F1-3448D6EC2D8B}" type="datetime1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©Debyii L. Sababu-Thomas, Ph.D.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6E37D-5799-4CB6-BB0C-10E733CC2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661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167A-DDAA-4314-A39A-01530A0535B2}" type="datetime1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©Debyii L. Sababu-Thomas, Ph.D.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6E37D-5799-4CB6-BB0C-10E733CC2EF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127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DF5AA-F309-4B6A-BA41-8A5E1EA2D279}" type="datetime1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©Debyii L. Sababu-Thomas, Ph.D.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6E37D-5799-4CB6-BB0C-10E733CC2EF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561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6AE2A-CFEC-4ACB-815F-E9E953AB7F2A}" type="datetime1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©Debyii L. Sababu-Thomas, Ph.D.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6E37D-5799-4CB6-BB0C-10E733CC2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8746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CE200-704E-4220-BF5A-C5C3CCE31F5F}" type="datetime1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©Debyii L. Sababu-Thomas, Ph.D.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6E37D-5799-4CB6-BB0C-10E733CC2EF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97920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3D996-985B-447E-9054-E989AA2137CF}" type="datetime1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©Debyii L. Sababu-Thomas, Ph.D.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6E37D-5799-4CB6-BB0C-10E733CC2EF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0432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FE4E-D628-4546-B808-CB688D2A0282}" type="datetime1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©Debyii L. Sababu-Thomas, Ph.D.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6E37D-5799-4CB6-BB0C-10E733CC2EF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4172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4E671-2AE2-422B-9C9E-16B2DBBD9416}" type="datetime1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©Debyii L. Sababu-Thomas, Ph.D.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6E37D-5799-4CB6-BB0C-10E733CC2EF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2740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3156-137F-419D-ADC8-250F7E434896}" type="datetime1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©Debyii L. Sababu-Thomas, Ph.D.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6E37D-5799-4CB6-BB0C-10E733CC2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462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EA809-EBED-4008-9A3F-99BBEE5B9784}" type="datetime1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©Debyii L. Sababu-Thomas, Ph.D.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6E37D-5799-4CB6-BB0C-10E733CC2EF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8714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19903-5092-45C2-9B6B-EC8D7729CE01}" type="datetime1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©Debyii L. Sababu-Thomas, Ph.D.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6E37D-5799-4CB6-BB0C-10E733CC2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33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A509B-5421-4CB6-BFBA-D2441E59319A}" type="datetime1">
              <a:rPr lang="en-US" smtClean="0"/>
              <a:t>8/23/2023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©Debyii L. Sababu-Thomas, Ph.D.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6E37D-5799-4CB6-BB0C-10E733CC2EF8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9741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92524-F9CE-45B0-9E37-1093C2BE025A}" type="datetime1">
              <a:rPr lang="en-US" smtClean="0"/>
              <a:t>8/23/2023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©Debyii L. Sababu-Thomas, Ph.D.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6E37D-5799-4CB6-BB0C-10E733CC2EF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5533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DEF8A-324F-4019-B045-FA5AED5A09D6}" type="datetime1">
              <a:rPr lang="en-US" smtClean="0"/>
              <a:t>8/23/2023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©Debyii L. Sababu-Thomas, Ph.D.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6E37D-5799-4CB6-BB0C-10E733CC2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569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9FB1F-AE19-4630-B5FD-0CFC971575DD}" type="datetime1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©Debyii L. Sababu-Thomas, Ph.D.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6E37D-5799-4CB6-BB0C-10E733CC2EF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8596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721B3-E547-47A7-BE58-08DD693CEFB2}" type="datetime1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©Debyii L. Sababu-Thomas, Ph.D.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6E37D-5799-4CB6-BB0C-10E733CC2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642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5673C0-596F-4B37-9E05-4509DA48D25C}" type="datetime1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/>
              <a:t>©Debyii L. Sababu-Thomas, Ph.D.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1A6E37D-5799-4CB6-BB0C-10E733CC2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188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egateway.com/passage/?search=Ephesians%203&amp;version=NKJV#fen-NKJV-29266f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tquestions.org/attributes-God.html" TargetMode="External"/><Relationship Id="rId2" Type="http://schemas.openxmlformats.org/officeDocument/2006/relationships/hyperlink" Target="https://www.gotquestions.org/who-is-God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RevDebyii@reidtemple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13.png"/><Relationship Id="rId4" Type="http://schemas.openxmlformats.org/officeDocument/2006/relationships/customXml" Target="../ink/ink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oosingtherapy.com/self-sabotaging/" TargetMode="External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gosanangelo.com/story/life/faith/2021/02/05/psychology-and-jesus-self-sabotage/4361578001/" TargetMode="External"/><Relationship Id="rId5" Type="http://schemas.openxmlformats.org/officeDocument/2006/relationships/hyperlink" Target="https://www.thechelseapsychologyclinic.com/blog/why-do-we-self-sabotage/" TargetMode="External"/><Relationship Id="rId4" Type="http://schemas.openxmlformats.org/officeDocument/2006/relationships/hyperlink" Target="https://www.healthline.com/health/self-sabotag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085B4-95F0-BBAC-D2D4-BAC447A2D5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2021" y="1562703"/>
            <a:ext cx="7887956" cy="1515533"/>
          </a:xfrm>
        </p:spPr>
        <p:txBody>
          <a:bodyPr/>
          <a:lstStyle/>
          <a:p>
            <a:br>
              <a:rPr lang="en-US" sz="4000" b="1" dirty="0">
                <a:latin typeface="+mn-lt"/>
              </a:rPr>
            </a:br>
            <a:br>
              <a:rPr lang="en-US" sz="4000" b="1" dirty="0">
                <a:latin typeface="+mn-lt"/>
              </a:rPr>
            </a:br>
            <a:r>
              <a:rPr lang="en-US" sz="2800" b="1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August Theme 2023</a:t>
            </a:r>
            <a:br>
              <a:rPr lang="en-US" sz="2800" b="1" i="1" dirty="0">
                <a:solidFill>
                  <a:srgbClr val="7030A0"/>
                </a:solidFill>
                <a:latin typeface="+mn-lt"/>
              </a:rPr>
            </a:br>
            <a:r>
              <a:rPr lang="en-US" sz="4000" b="1" i="1" dirty="0">
                <a:solidFill>
                  <a:srgbClr val="FF0000"/>
                </a:solidFill>
                <a:latin typeface="+mn-lt"/>
              </a:rPr>
              <a:t>“REFUELING to Go Higher in God”</a:t>
            </a:r>
            <a:endParaRPr lang="en-US" sz="40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6F7D8D-98BB-EEC3-D53D-08FE9D8196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7163" y="3661803"/>
            <a:ext cx="6837673" cy="1813964"/>
          </a:xfrm>
        </p:spPr>
        <p:txBody>
          <a:bodyPr>
            <a:normAutofit lnSpcReduction="10000"/>
          </a:bodyPr>
          <a:lstStyle/>
          <a:p>
            <a:r>
              <a:rPr lang="en-US" sz="2200" b="1" dirty="0">
                <a:latin typeface="+mj-lt"/>
              </a:rPr>
              <a:t>Reid Temple Wednesday Night Bible Study</a:t>
            </a:r>
          </a:p>
          <a:p>
            <a:r>
              <a:rPr lang="en-US" sz="2200" b="1" dirty="0">
                <a:latin typeface="+mj-lt"/>
              </a:rPr>
              <a:t>August 9, 16, </a:t>
            </a:r>
            <a:r>
              <a:rPr lang="en-US" sz="2200" b="1" dirty="0">
                <a:solidFill>
                  <a:srgbClr val="FF0000"/>
                </a:solidFill>
                <a:latin typeface="+mj-lt"/>
              </a:rPr>
              <a:t>23</a:t>
            </a:r>
            <a:r>
              <a:rPr lang="en-US" sz="2200" b="1" dirty="0">
                <a:latin typeface="+mj-lt"/>
              </a:rPr>
              <a:t> and 30, 2023</a:t>
            </a:r>
          </a:p>
          <a:p>
            <a:r>
              <a:rPr lang="en-US" sz="2200" b="1" dirty="0">
                <a:latin typeface="+mj-lt"/>
              </a:rPr>
              <a:t>Rev. Dr. Debyii L. Sababu-Thomas, Facilitator</a:t>
            </a:r>
          </a:p>
          <a:p>
            <a:r>
              <a:rPr lang="en-US" sz="2200" b="1" dirty="0">
                <a:latin typeface="+mj-lt"/>
              </a:rPr>
              <a:t>Rev. Dr. Mark E. Whitlock, Pastor</a:t>
            </a:r>
          </a:p>
          <a:p>
            <a:endParaRPr lang="en-US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4641A8-F35A-0D87-44CD-E876C03E27A6}"/>
              </a:ext>
            </a:extLst>
          </p:cNvPr>
          <p:cNvSpPr txBox="1"/>
          <p:nvPr/>
        </p:nvSpPr>
        <p:spPr>
          <a:xfrm>
            <a:off x="3990262" y="733206"/>
            <a:ext cx="421147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/>
              <a:t>Reid Temple  A.M.E. Church</a:t>
            </a:r>
          </a:p>
          <a:p>
            <a:endParaRPr lang="en-US" sz="2800" i="1" dirty="0"/>
          </a:p>
          <a:p>
            <a:endParaRPr lang="en-US" sz="2800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A70C53-1C39-F737-3A01-EF5742437085}"/>
              </a:ext>
            </a:extLst>
          </p:cNvPr>
          <p:cNvSpPr txBox="1"/>
          <p:nvPr/>
        </p:nvSpPr>
        <p:spPr>
          <a:xfrm>
            <a:off x="8739963" y="5847907"/>
            <a:ext cx="1502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WEEK 3</a:t>
            </a:r>
          </a:p>
        </p:txBody>
      </p:sp>
    </p:spTree>
    <p:extLst>
      <p:ext uri="{BB962C8B-B14F-4D97-AF65-F5344CB8AC3E}">
        <p14:creationId xmlns:p14="http://schemas.microsoft.com/office/powerpoint/2010/main" val="3266659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6AD4940-02EE-11CB-0411-241B7CF8F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014" y="288755"/>
            <a:ext cx="9601196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u="sng" dirty="0">
                <a:solidFill>
                  <a:srgbClr val="FF0000"/>
                </a:solidFill>
                <a:latin typeface="Arial Black" panose="020B0A04020102020204" pitchFamily="34" charset="0"/>
              </a:rPr>
              <a:t>REFUELING STRATEGIES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48562F-7C4D-A61C-0C7D-C27BCA75C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51A6E37D-5799-4CB6-BB0C-10E733CC2EF8}" type="slidenum">
              <a:rPr lang="en-US">
                <a:solidFill>
                  <a:srgbClr val="000000"/>
                </a:solidFill>
              </a:rPr>
              <a:pPr defTabSz="914400">
                <a:spcAft>
                  <a:spcPts val="600"/>
                </a:spcAft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DCC3EBD-331A-A281-ADBC-894174EB0F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87643" y="1592622"/>
            <a:ext cx="9946663" cy="4114800"/>
          </a:xfrm>
          <a:solidFill>
            <a:schemeClr val="bg1"/>
          </a:solidFill>
        </p:spPr>
        <p:txBody>
          <a:bodyPr>
            <a:normAutofit fontScale="25000" lnSpcReduction="20000"/>
          </a:bodyPr>
          <a:lstStyle/>
          <a:p>
            <a:pPr marL="395288" marR="0" indent="-395288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7200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Acknowledge your Behaviors</a:t>
            </a:r>
          </a:p>
          <a:p>
            <a:pPr marL="395288" indent="-395288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72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Boost Your Self-Awareness</a:t>
            </a:r>
            <a:r>
              <a:rPr lang="en-US" sz="7200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(Declare yourself a Non-Judgement Zone)</a:t>
            </a:r>
          </a:p>
          <a:p>
            <a:pPr marL="452438" marR="0" indent="-452438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 startAt="3"/>
            </a:pPr>
            <a:r>
              <a:rPr lang="en-US" sz="7200" dirty="0">
                <a:solidFill>
                  <a:srgbClr val="0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 your Triggers and your Hiding Places</a:t>
            </a:r>
            <a:endParaRPr lang="en-US" sz="72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95288" indent="-395288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 startAt="3"/>
            </a:pPr>
            <a:r>
              <a:rPr lang="en-US" sz="72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Know &amp; Embrace Your Strengths</a:t>
            </a:r>
            <a:endParaRPr lang="en-US" sz="72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95288" marR="0" indent="-395288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 startAt="3"/>
            </a:pPr>
            <a:r>
              <a:rPr lang="en-US" sz="7200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Love others, but Befriend Yourself (New Measuring Sticks)</a:t>
            </a:r>
          </a:p>
          <a:p>
            <a:pPr marL="395288" marR="0" indent="-395288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 startAt="3"/>
            </a:pPr>
            <a:r>
              <a:rPr lang="en-US" sz="72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Reinterpret Failure and Rejection  </a:t>
            </a:r>
          </a:p>
          <a:p>
            <a:pPr marL="395288" indent="-395288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 startAt="3"/>
            </a:pPr>
            <a:r>
              <a:rPr lang="en-US" sz="72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Reframe/Rename your Experiences</a:t>
            </a:r>
            <a:endParaRPr lang="en-US" sz="72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95288" indent="-395288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 startAt="3"/>
            </a:pPr>
            <a:r>
              <a:rPr lang="en-US" sz="7200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Redefine your goals, </a:t>
            </a:r>
            <a:r>
              <a:rPr lang="en-US" sz="72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expectations (In sync with who, where, why you are) </a:t>
            </a:r>
          </a:p>
          <a:p>
            <a:pPr marL="395288" indent="-395288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 startAt="3"/>
            </a:pPr>
            <a:r>
              <a:rPr lang="en-US" sz="7200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Recognize the “Maximum Moment Me” (Mindfulness)</a:t>
            </a:r>
            <a:endParaRPr lang="en-US" sz="72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95288" marR="0" indent="-395288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 startAt="3"/>
            </a:pPr>
            <a:r>
              <a:rPr lang="en-US" sz="7200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Work with a therapist </a:t>
            </a:r>
          </a:p>
          <a:p>
            <a:pPr marL="395288" marR="0" indent="-395288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 startAt="3"/>
            </a:pPr>
            <a:r>
              <a:rPr lang="en-US" sz="7200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NOT Give </a:t>
            </a:r>
            <a:r>
              <a:rPr lang="en-US" sz="72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UP!!!</a:t>
            </a:r>
            <a:endParaRPr lang="en-US" sz="7200" dirty="0">
              <a:solidFill>
                <a:srgbClr val="000000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5288" marR="0" indent="-395288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 startAt="3"/>
            </a:pPr>
            <a:r>
              <a:rPr lang="en-US" sz="9600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FIND YOURSELF IN THE WORD OF GOD</a:t>
            </a:r>
            <a:endParaRPr lang="en-US" sz="9600" dirty="0">
              <a:solidFill>
                <a:srgbClr val="FF0000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en-US" dirty="0"/>
          </a:p>
        </p:txBody>
      </p:sp>
      <p:pic>
        <p:nvPicPr>
          <p:cNvPr id="7170" name="Picture 2" descr="7 Ways Men Can Overcome Self-Sabotage of Their Own Success - The Good Men  Project">
            <a:extLst>
              <a:ext uri="{FF2B5EF4-FFF2-40B4-BE49-F238E27FC236}">
                <a16:creationId xmlns:a16="http://schemas.microsoft.com/office/drawing/2014/main" id="{1279A1DF-4111-8EF5-BDA9-2C4E58061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3974">
            <a:off x="97710" y="343436"/>
            <a:ext cx="2351495" cy="1676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ere's How Overthinking Is Sabotaging Your Mental Health &amp; What You Can Do  | Femina.in">
            <a:extLst>
              <a:ext uri="{FF2B5EF4-FFF2-40B4-BE49-F238E27FC236}">
                <a16:creationId xmlns:a16="http://schemas.microsoft.com/office/drawing/2014/main" id="{E983CCDE-65E2-ACA7-0948-97BD5A85D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8567">
            <a:off x="9615740" y="267722"/>
            <a:ext cx="2019017" cy="1743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The Reality of Being More Than a Conqueror | Everyday Answers">
            <a:extLst>
              <a:ext uri="{FF2B5EF4-FFF2-40B4-BE49-F238E27FC236}">
                <a16:creationId xmlns:a16="http://schemas.microsoft.com/office/drawing/2014/main" id="{1EB3D156-F918-8F25-CAA3-EABFA2CE9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9565">
            <a:off x="8856006" y="4760744"/>
            <a:ext cx="2104249" cy="12287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22263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48562F-7C4D-A61C-0C7D-C27BCA75C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51A6E37D-5799-4CB6-BB0C-10E733CC2EF8}" type="slidenum">
              <a:rPr lang="en-US">
                <a:solidFill>
                  <a:srgbClr val="000000"/>
                </a:solidFill>
              </a:rPr>
              <a:pPr defTabSz="914400">
                <a:spcAft>
                  <a:spcPts val="600"/>
                </a:spcAft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6AD4940-02EE-11CB-0411-241B7CF8F67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57237" y="684028"/>
            <a:ext cx="10677525" cy="93186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4000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SCRIPTURE</a:t>
            </a:r>
            <a:br>
              <a:rPr lang="en-US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BE FILLED with the FULLNESS of GOD </a:t>
            </a:r>
            <a:endParaRPr lang="en-US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8" name="Picture 7" descr="A group of people on a stage&#10;&#10;Description automatically generated">
            <a:extLst>
              <a:ext uri="{FF2B5EF4-FFF2-40B4-BE49-F238E27FC236}">
                <a16:creationId xmlns:a16="http://schemas.microsoft.com/office/drawing/2014/main" id="{11479C08-7B9A-9C34-5215-79F83373E5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590" y="1734493"/>
            <a:ext cx="2857500" cy="41159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866F793-A4BE-05DA-D13B-889EB8CF8A8E}"/>
              </a:ext>
            </a:extLst>
          </p:cNvPr>
          <p:cNvSpPr txBox="1"/>
          <p:nvPr/>
        </p:nvSpPr>
        <p:spPr>
          <a:xfrm>
            <a:off x="944800" y="1615891"/>
            <a:ext cx="735922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b="1" u="sng" dirty="0">
                <a:solidFill>
                  <a:schemeClr val="accent6">
                    <a:lumMod val="75000"/>
                  </a:schemeClr>
                </a:solidFill>
              </a:rPr>
              <a:t>Ephesians 3: 14 -19</a:t>
            </a:r>
          </a:p>
          <a:p>
            <a:r>
              <a:rPr lang="en-US" sz="2400" b="1" i="0" baseline="30000" dirty="0">
                <a:solidFill>
                  <a:srgbClr val="000000"/>
                </a:solidFill>
                <a:effectLst/>
                <a:latin typeface="system-ui"/>
              </a:rPr>
              <a:t>14 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system-ui"/>
              </a:rPr>
              <a:t>For this reason I bow my knees to the Father </a:t>
            </a:r>
            <a:r>
              <a:rPr lang="en-US" sz="2400" b="1" i="0" baseline="30000" dirty="0">
                <a:solidFill>
                  <a:srgbClr val="000000"/>
                </a:solidFill>
                <a:effectLst/>
                <a:latin typeface="system-ui"/>
              </a:rPr>
              <a:t>[</a:t>
            </a:r>
            <a:r>
              <a:rPr lang="en-US" sz="2400" b="1" i="0" baseline="30000" dirty="0">
                <a:solidFill>
                  <a:srgbClr val="4A4A4A"/>
                </a:solidFill>
                <a:effectLst/>
                <a:latin typeface="system-ui"/>
                <a:hlinkClick r:id="rId3" tooltip="See footnote f"/>
              </a:rPr>
              <a:t>f</a:t>
            </a:r>
            <a:r>
              <a:rPr lang="en-US" sz="2400" b="1" i="0" baseline="30000" dirty="0">
                <a:solidFill>
                  <a:srgbClr val="000000"/>
                </a:solidFill>
                <a:effectLst/>
                <a:latin typeface="system-ui"/>
              </a:rPr>
              <a:t>]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system-ui"/>
              </a:rPr>
              <a:t>of our Lord Jesus Christ, </a:t>
            </a:r>
            <a:r>
              <a:rPr lang="en-US" sz="2400" b="1" i="0" baseline="30000" dirty="0">
                <a:solidFill>
                  <a:srgbClr val="000000"/>
                </a:solidFill>
                <a:effectLst/>
                <a:latin typeface="system-ui"/>
              </a:rPr>
              <a:t>15 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system-ui"/>
              </a:rPr>
              <a:t>from whom the whole family in heaven and earth is named, </a:t>
            </a:r>
            <a:r>
              <a:rPr lang="en-US" sz="2400" b="1" i="0" baseline="30000" dirty="0">
                <a:solidFill>
                  <a:srgbClr val="000000"/>
                </a:solidFill>
                <a:effectLst/>
                <a:latin typeface="system-ui"/>
              </a:rPr>
              <a:t>16 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system-ui"/>
              </a:rPr>
              <a:t>that He would grant you, according to the riches of His glory, to be strengthened with might through His Spirit in the inner man, </a:t>
            </a:r>
            <a:r>
              <a:rPr lang="en-US" sz="2400" b="1" i="0" baseline="30000" dirty="0">
                <a:solidFill>
                  <a:srgbClr val="000000"/>
                </a:solidFill>
                <a:effectLst/>
                <a:latin typeface="system-ui"/>
              </a:rPr>
              <a:t>17 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system-ui"/>
              </a:rPr>
              <a:t>that Christ may dwell in your hearts through faith; that you, being rooted and grounded in love, </a:t>
            </a:r>
            <a:r>
              <a:rPr lang="en-US" sz="2400" b="1" i="0" baseline="30000" dirty="0">
                <a:solidFill>
                  <a:srgbClr val="000000"/>
                </a:solidFill>
                <a:effectLst/>
                <a:latin typeface="system-ui"/>
              </a:rPr>
              <a:t>18 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system-ui"/>
              </a:rPr>
              <a:t>may be able to comprehend with all the saints what 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system-ui"/>
              </a:rPr>
              <a:t>is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system-ui"/>
              </a:rPr>
              <a:t> the width and length and depth and height— </a:t>
            </a:r>
            <a:r>
              <a:rPr lang="en-US" sz="2400" b="1" i="0" baseline="300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system-ui"/>
              </a:rPr>
              <a:t>19 </a:t>
            </a:r>
            <a:r>
              <a:rPr lang="en-US" sz="24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system-ui"/>
              </a:rPr>
              <a:t>to know the love of Christ which passes knowledge; that you may be </a:t>
            </a:r>
            <a:r>
              <a:rPr lang="en-US" sz="2400" b="1" i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system-ui"/>
              </a:rPr>
              <a:t>filled with all the fullness of God.</a:t>
            </a:r>
            <a:endParaRPr lang="en-US" sz="2400" b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49553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48562F-7C4D-A61C-0C7D-C27BCA75C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51A6E37D-5799-4CB6-BB0C-10E733CC2EF8}" type="slidenum">
              <a:rPr lang="en-US">
                <a:solidFill>
                  <a:srgbClr val="000000"/>
                </a:solidFill>
              </a:rPr>
              <a:pPr defTabSz="914400">
                <a:spcAft>
                  <a:spcPts val="600"/>
                </a:spcAft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6AD4940-02EE-11CB-0411-241B7CF8F67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72177" y="802630"/>
            <a:ext cx="10677525" cy="93186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en-US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DOES It Mean? </a:t>
            </a:r>
            <a:br>
              <a:rPr lang="en-US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1600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TO BE FILLED WITH THE FULLNESS</a:t>
            </a:r>
            <a:endParaRPr lang="en-US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66F793-A4BE-05DA-D13B-889EB8CF8A8E}"/>
              </a:ext>
            </a:extLst>
          </p:cNvPr>
          <p:cNvSpPr txBox="1"/>
          <p:nvPr/>
        </p:nvSpPr>
        <p:spPr>
          <a:xfrm>
            <a:off x="757237" y="2138382"/>
            <a:ext cx="735922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i="0" dirty="0">
                <a:solidFill>
                  <a:srgbClr val="081C2A"/>
                </a:solidFill>
                <a:effectLst/>
                <a:latin typeface="system-ui"/>
              </a:rPr>
              <a:t>The fullness of </a:t>
            </a:r>
            <a:r>
              <a:rPr lang="en-US" sz="2800" b="1" i="0" dirty="0">
                <a:effectLst/>
                <a:latin typeface="system-ui"/>
                <a:hlinkClick r:id="rId2"/>
              </a:rPr>
              <a:t>God</a:t>
            </a:r>
            <a:r>
              <a:rPr lang="en-US" sz="2800" b="1" i="0" dirty="0">
                <a:solidFill>
                  <a:srgbClr val="081C2A"/>
                </a:solidFill>
                <a:effectLst/>
                <a:latin typeface="system-ui"/>
              </a:rPr>
              <a:t> is the totality of everything God is—His </a:t>
            </a:r>
            <a:r>
              <a:rPr lang="en-US" sz="2800" b="1" i="0" dirty="0">
                <a:effectLst/>
                <a:latin typeface="system-ui"/>
                <a:hlinkClick r:id="rId3"/>
              </a:rPr>
              <a:t>attributes</a:t>
            </a:r>
            <a:r>
              <a:rPr lang="en-US" sz="2800" b="1" i="0" dirty="0">
                <a:solidFill>
                  <a:srgbClr val="081C2A"/>
                </a:solidFill>
                <a:effectLst/>
                <a:latin typeface="system-ui"/>
              </a:rPr>
              <a:t>, His 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system-ui"/>
              </a:rPr>
              <a:t>character</a:t>
            </a:r>
            <a:r>
              <a:rPr lang="en-US" sz="2800" b="1" i="0" dirty="0">
                <a:solidFill>
                  <a:srgbClr val="081C2A"/>
                </a:solidFill>
                <a:effectLst/>
                <a:latin typeface="system-ui"/>
              </a:rPr>
              <a:t>, His p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system-ui"/>
              </a:rPr>
              <a:t>erfection</a:t>
            </a:r>
            <a:r>
              <a:rPr lang="en-US" sz="2800" b="1" i="0" dirty="0">
                <a:solidFill>
                  <a:srgbClr val="081C2A"/>
                </a:solidFill>
                <a:effectLst/>
                <a:latin typeface="system-ui"/>
              </a:rPr>
              <a:t>, His 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system-ui"/>
              </a:rPr>
              <a:t>holiness, </a:t>
            </a:r>
            <a:r>
              <a:rPr lang="en-US" sz="2800" b="1" i="0" dirty="0">
                <a:solidFill>
                  <a:srgbClr val="081C2A"/>
                </a:solidFill>
                <a:effectLst/>
                <a:latin typeface="system-ui"/>
              </a:rPr>
              <a:t>His 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system-ui"/>
              </a:rPr>
              <a:t>power</a:t>
            </a:r>
            <a:r>
              <a:rPr lang="en-US" sz="2800" b="1" i="0" dirty="0">
                <a:solidFill>
                  <a:srgbClr val="081C2A"/>
                </a:solidFill>
                <a:effectLst/>
                <a:latin typeface="system-ui"/>
              </a:rPr>
              <a:t>, His 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system-ui"/>
              </a:rPr>
              <a:t>love</a:t>
            </a:r>
            <a:r>
              <a:rPr lang="en-US" sz="2800" b="1" i="0" dirty="0">
                <a:solidFill>
                  <a:srgbClr val="081C2A"/>
                </a:solidFill>
                <a:effectLst/>
                <a:latin typeface="system-ui"/>
              </a:rPr>
              <a:t>, et cetera. The fullness of God is His complete nature; it is who He is…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system-ui"/>
              </a:rPr>
              <a:t>God.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system-ui"/>
              </a:rPr>
              <a:t>To walk with the Holy Spirit and demonstrate the FRUIT (Ephesians 5:22-23) and the Gifts of the Holy Spirit. </a:t>
            </a:r>
          </a:p>
          <a:p>
            <a:endParaRPr lang="en-US" sz="2800" b="1" dirty="0">
              <a:highlight>
                <a:srgbClr val="FFFF00"/>
              </a:highlight>
            </a:endParaRPr>
          </a:p>
        </p:txBody>
      </p:sp>
      <p:pic>
        <p:nvPicPr>
          <p:cNvPr id="8194" name="Picture 2" descr="Women's Conference | The Fullness of God — Hope Christian Church">
            <a:extLst>
              <a:ext uri="{FF2B5EF4-FFF2-40B4-BE49-F238E27FC236}">
                <a16:creationId xmlns:a16="http://schemas.microsoft.com/office/drawing/2014/main" id="{F6535EF3-2443-E310-56DE-B75B21720A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59"/>
          <a:stretch/>
        </p:blipFill>
        <p:spPr bwMode="auto">
          <a:xfrm>
            <a:off x="8116464" y="1961912"/>
            <a:ext cx="3146953" cy="4007088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033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48562F-7C4D-A61C-0C7D-C27BCA75C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51A6E37D-5799-4CB6-BB0C-10E733CC2EF8}" type="slidenum">
              <a:rPr lang="en-US">
                <a:solidFill>
                  <a:srgbClr val="000000"/>
                </a:solidFill>
              </a:rPr>
              <a:pPr defTabSz="914400">
                <a:spcAft>
                  <a:spcPts val="600"/>
                </a:spcAft>
              </a:pPr>
              <a:t>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6AD4940-02EE-11CB-0411-241B7CF8F67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44009" y="215709"/>
            <a:ext cx="9652589" cy="787782"/>
          </a:xfrm>
          <a:solidFill>
            <a:schemeClr val="bg1"/>
          </a:solidFill>
          <a:ln w="38100">
            <a:solidFill>
              <a:srgbClr val="FFC000"/>
            </a:solidFill>
          </a:ln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ANOINTING to be Refueled </a:t>
            </a:r>
            <a:endParaRPr lang="en-US" sz="2800" i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11FAD6-E6F1-91EB-B8F4-BFC764C8662D}"/>
              </a:ext>
            </a:extLst>
          </p:cNvPr>
          <p:cNvSpPr txBox="1"/>
          <p:nvPr/>
        </p:nvSpPr>
        <p:spPr>
          <a:xfrm>
            <a:off x="1945758" y="2498651"/>
            <a:ext cx="1041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2C43EB-FF1D-D0B1-8E37-D3F4248DE5AD}"/>
              </a:ext>
            </a:extLst>
          </p:cNvPr>
          <p:cNvSpPr txBox="1"/>
          <p:nvPr/>
        </p:nvSpPr>
        <p:spPr>
          <a:xfrm>
            <a:off x="675387" y="1052376"/>
            <a:ext cx="1107358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i="1" u="sng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Isaiah 61: 1 The Spirt of the Lord is upon me and anoints me</a:t>
            </a:r>
          </a:p>
          <a:p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Psalm 23:5  He anoints my head with Oil</a:t>
            </a:r>
          </a:p>
          <a:p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Isaiah 10:27   </a:t>
            </a:r>
            <a:r>
              <a:rPr lang="en-US" sz="2800" b="1" u="sng" dirty="0">
                <a:solidFill>
                  <a:schemeClr val="tx2">
                    <a:lumMod val="75000"/>
                  </a:schemeClr>
                </a:solidFill>
              </a:rPr>
              <a:t>The Power of the Anointing</a:t>
            </a:r>
          </a:p>
          <a:p>
            <a:r>
              <a:rPr lang="en-US" sz="2800" i="0" baseline="30000" dirty="0">
                <a:solidFill>
                  <a:srgbClr val="FF0000"/>
                </a:solidFill>
                <a:effectLst/>
                <a:latin typeface="system-ui"/>
              </a:rPr>
              <a:t>27 </a:t>
            </a:r>
            <a:r>
              <a:rPr lang="en-US" sz="2800" i="0" dirty="0">
                <a:solidFill>
                  <a:srgbClr val="FF0000"/>
                </a:solidFill>
                <a:effectLst/>
                <a:latin typeface="system-ui"/>
              </a:rPr>
              <a:t>And it shall come to pass in that day,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0" u="sng" dirty="0">
                <a:solidFill>
                  <a:srgbClr val="FF0000"/>
                </a:solidFill>
                <a:effectLst/>
                <a:latin typeface="system-ui"/>
              </a:rPr>
              <a:t>his </a:t>
            </a:r>
            <a:r>
              <a:rPr lang="en-US" sz="2800" i="0" u="sng" dirty="0">
                <a:solidFill>
                  <a:srgbClr val="5A2781"/>
                </a:solidFill>
                <a:effectLst/>
                <a:latin typeface="system-ui"/>
              </a:rPr>
              <a:t>burden</a:t>
            </a:r>
            <a:r>
              <a:rPr lang="en-US" sz="2800" i="0" u="sng" dirty="0">
                <a:solidFill>
                  <a:srgbClr val="FF0000"/>
                </a:solidFill>
                <a:effectLst/>
                <a:latin typeface="system-ui"/>
              </a:rPr>
              <a:t> shall be taken away from </a:t>
            </a:r>
            <a:r>
              <a:rPr lang="en-US" sz="2800" b="1" i="0" u="sng" dirty="0">
                <a:solidFill>
                  <a:srgbClr val="5A2781"/>
                </a:solidFill>
                <a:effectLst/>
                <a:latin typeface="system-ui"/>
              </a:rPr>
              <a:t>off thy shoulder</a:t>
            </a:r>
            <a:r>
              <a:rPr lang="en-US" sz="2800" i="0" dirty="0">
                <a:solidFill>
                  <a:srgbClr val="FF0000"/>
                </a:solidFill>
                <a:effectLst/>
                <a:latin typeface="system-ui"/>
              </a:rPr>
              <a:t>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0" u="sng" dirty="0">
                <a:solidFill>
                  <a:srgbClr val="FF0000"/>
                </a:solidFill>
                <a:effectLst/>
                <a:latin typeface="system-ui"/>
              </a:rPr>
              <a:t>his </a:t>
            </a:r>
            <a:r>
              <a:rPr lang="en-US" sz="2800" i="0" u="sng" dirty="0">
                <a:solidFill>
                  <a:srgbClr val="5A2781"/>
                </a:solidFill>
                <a:effectLst/>
                <a:latin typeface="system-ui"/>
              </a:rPr>
              <a:t>yoke</a:t>
            </a:r>
            <a:r>
              <a:rPr lang="en-US" sz="2800" i="0" u="sng" dirty="0">
                <a:solidFill>
                  <a:srgbClr val="FF0000"/>
                </a:solidFill>
                <a:effectLst/>
                <a:latin typeface="system-ui"/>
              </a:rPr>
              <a:t> from </a:t>
            </a:r>
            <a:r>
              <a:rPr lang="en-US" sz="2800" b="1" i="0" u="sng" dirty="0">
                <a:solidFill>
                  <a:srgbClr val="5A2781"/>
                </a:solidFill>
                <a:effectLst/>
                <a:latin typeface="system-ui"/>
              </a:rPr>
              <a:t>off thy neck</a:t>
            </a:r>
            <a:r>
              <a:rPr lang="en-US" sz="2800" i="0" dirty="0">
                <a:solidFill>
                  <a:srgbClr val="FF0000"/>
                </a:solidFill>
                <a:effectLst/>
                <a:latin typeface="system-ui"/>
              </a:rPr>
              <a:t>, and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0" dirty="0">
                <a:solidFill>
                  <a:srgbClr val="FF0000"/>
                </a:solidFill>
                <a:effectLst/>
                <a:latin typeface="system-ui"/>
              </a:rPr>
              <a:t>the </a:t>
            </a:r>
            <a:r>
              <a:rPr lang="en-US" sz="2800" b="1" i="0" dirty="0">
                <a:solidFill>
                  <a:srgbClr val="5A2781"/>
                </a:solidFill>
                <a:effectLst/>
                <a:latin typeface="system-ui"/>
              </a:rPr>
              <a:t>y</a:t>
            </a:r>
            <a:r>
              <a:rPr lang="en-US" sz="2800" b="1" i="0" u="sng" dirty="0">
                <a:solidFill>
                  <a:srgbClr val="5A2781"/>
                </a:solidFill>
                <a:effectLst/>
                <a:latin typeface="system-ui"/>
              </a:rPr>
              <a:t>oke shall be destroyed </a:t>
            </a:r>
          </a:p>
          <a:p>
            <a:r>
              <a:rPr lang="en-US" sz="3200" b="1" dirty="0">
                <a:solidFill>
                  <a:srgbClr val="5A2781"/>
                </a:solidFill>
                <a:latin typeface="Arial Black" panose="020B0A04020102020204" pitchFamily="34" charset="0"/>
              </a:rPr>
              <a:t>               </a:t>
            </a:r>
            <a:r>
              <a:rPr lang="en-US" sz="2400" b="1" i="0" dirty="0">
                <a:solidFill>
                  <a:srgbClr val="5A2781"/>
                </a:solidFill>
                <a:effectLst/>
                <a:latin typeface="Arial Black" panose="020B0A04020102020204" pitchFamily="34" charset="0"/>
              </a:rPr>
              <a:t>because of the Anointing!!!!</a:t>
            </a:r>
            <a:endParaRPr lang="en-US" sz="3200" b="1" i="0" dirty="0">
              <a:solidFill>
                <a:srgbClr val="5A2781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2054" name="Picture 6" descr="ANOINTING MAKES THE DIFFERENCE | Wale Oyeniyi">
            <a:extLst>
              <a:ext uri="{FF2B5EF4-FFF2-40B4-BE49-F238E27FC236}">
                <a16:creationId xmlns:a16="http://schemas.microsoft.com/office/drawing/2014/main" id="{B2E1CCE0-2676-3DB0-5E41-BCB28955F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6726" y="1172905"/>
            <a:ext cx="2762250" cy="3408795"/>
          </a:xfrm>
          <a:prstGeom prst="rect">
            <a:avLst/>
          </a:prstGeom>
          <a:noFill/>
          <a:ln w="381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3F9EC70-75BF-82F2-C051-787FD59A1453}"/>
              </a:ext>
            </a:extLst>
          </p:cNvPr>
          <p:cNvSpPr txBox="1"/>
          <p:nvPr/>
        </p:nvSpPr>
        <p:spPr>
          <a:xfrm>
            <a:off x="1600309" y="5284441"/>
            <a:ext cx="9223744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Let the ANOINTING of the Lord FALL ON US and REVIVE US, RESTORE US, REFUEL US!</a:t>
            </a:r>
          </a:p>
        </p:txBody>
      </p:sp>
    </p:spTree>
    <p:extLst>
      <p:ext uri="{BB962C8B-B14F-4D97-AF65-F5344CB8AC3E}">
        <p14:creationId xmlns:p14="http://schemas.microsoft.com/office/powerpoint/2010/main" val="1081990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324A01-CB97-80C6-4394-5EC833543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CDE5-C1D8-4EDD-870F-A498BAFA520F}" type="slidenum">
              <a:rPr lang="en-US" noProof="0" smtClean="0"/>
              <a:t>14</a:t>
            </a:fld>
            <a:endParaRPr lang="en-US" noProof="0"/>
          </a:p>
        </p:txBody>
      </p:sp>
      <p:pic>
        <p:nvPicPr>
          <p:cNvPr id="14340" name="Picture 4" descr="For Your Time... Free Stay in Touch eCards, Greetings | 123 Greetings">
            <a:extLst>
              <a:ext uri="{FF2B5EF4-FFF2-40B4-BE49-F238E27FC236}">
                <a16:creationId xmlns:a16="http://schemas.microsoft.com/office/drawing/2014/main" id="{C61B7C6C-F5BE-524E-79A5-A1251B500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015" y="1940509"/>
            <a:ext cx="3431308" cy="2679403"/>
          </a:xfrm>
          <a:prstGeom prst="roundRect">
            <a:avLst>
              <a:gd name="adj" fmla="val 16667"/>
            </a:avLst>
          </a:prstGeom>
          <a:ln w="57150"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idea5 - Manlius Pebble Hill School">
            <a:extLst>
              <a:ext uri="{FF2B5EF4-FFF2-40B4-BE49-F238E27FC236}">
                <a16:creationId xmlns:a16="http://schemas.microsoft.com/office/drawing/2014/main" id="{9BABF97D-9996-411E-2600-CB59E2F29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677" y="659220"/>
            <a:ext cx="5019103" cy="53337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AA4E86B-359D-AD13-25D1-7C55411FA93B}"/>
              </a:ext>
            </a:extLst>
          </p:cNvPr>
          <p:cNvSpPr txBox="1"/>
          <p:nvPr/>
        </p:nvSpPr>
        <p:spPr>
          <a:xfrm>
            <a:off x="7581015" y="4832791"/>
            <a:ext cx="35228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Rev Dr. Debyii L. Sababu-Thomas</a:t>
            </a:r>
          </a:p>
          <a:p>
            <a:pPr algn="ctr"/>
            <a:r>
              <a:rPr lang="en-US" dirty="0"/>
              <a:t>Email: </a:t>
            </a:r>
            <a:r>
              <a:rPr lang="en-US" dirty="0">
                <a:hlinkClick r:id="rId4"/>
              </a:rPr>
              <a:t>RevDebyii@reidtemple.org</a:t>
            </a:r>
            <a:endParaRPr lang="en-US" dirty="0"/>
          </a:p>
          <a:p>
            <a:pPr algn="ctr"/>
            <a:r>
              <a:rPr lang="en-US" dirty="0"/>
              <a:t>Phone: 301 352-1746</a:t>
            </a:r>
          </a:p>
        </p:txBody>
      </p:sp>
    </p:spTree>
    <p:extLst>
      <p:ext uri="{BB962C8B-B14F-4D97-AF65-F5344CB8AC3E}">
        <p14:creationId xmlns:p14="http://schemas.microsoft.com/office/powerpoint/2010/main" val="3349378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8BB233-27F2-FA63-3138-C769E0C73C74}"/>
              </a:ext>
            </a:extLst>
          </p:cNvPr>
          <p:cNvSpPr txBox="1"/>
          <p:nvPr/>
        </p:nvSpPr>
        <p:spPr>
          <a:xfrm>
            <a:off x="2166770" y="572848"/>
            <a:ext cx="7679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/>
              <a:t>First Things First: Reaffirming who we are as a Church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30A1DC1-BF11-46D4-CC5A-0DCACED18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6E37D-5799-4CB6-BB0C-10E733CC2EF8}" type="slidenum">
              <a:rPr lang="en-US" smtClean="0"/>
              <a:t>2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86C30E-A1D9-EAF6-6F43-A05FBA8B0D2A}"/>
              </a:ext>
            </a:extLst>
          </p:cNvPr>
          <p:cNvSpPr txBox="1"/>
          <p:nvPr/>
        </p:nvSpPr>
        <p:spPr>
          <a:xfrm>
            <a:off x="8939120" y="6417064"/>
            <a:ext cx="354299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©Debyii L. Sababu-Thomas, Ph.D.</a:t>
            </a:r>
            <a:r>
              <a:rPr lang="en-US" sz="140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396646-17D8-D99C-E64B-8CD707F253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85" t="17757" r="31977" b="23451"/>
          <a:stretch/>
        </p:blipFill>
        <p:spPr>
          <a:xfrm>
            <a:off x="1914437" y="4743465"/>
            <a:ext cx="3063040" cy="16735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1A10453-BC0D-7B28-E04C-6929A2EA3874}"/>
              </a:ext>
            </a:extLst>
          </p:cNvPr>
          <p:cNvSpPr txBox="1"/>
          <p:nvPr/>
        </p:nvSpPr>
        <p:spPr>
          <a:xfrm>
            <a:off x="849641" y="2365846"/>
            <a:ext cx="4827181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Reid Temple AME Church is a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Bible Believing,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Christ-centered,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Family-Integrated,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Multigenerational,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Culturally aware church,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Spreading the Gospel of Jesus Christ while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“Building the Beloved Community”. 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D837FD-724E-9F50-D8D5-ECA341D9138B}"/>
              </a:ext>
            </a:extLst>
          </p:cNvPr>
          <p:cNvSpPr txBox="1"/>
          <p:nvPr/>
        </p:nvSpPr>
        <p:spPr>
          <a:xfrm>
            <a:off x="917016" y="1555670"/>
            <a:ext cx="3637534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5A2781"/>
                </a:solidFill>
                <a:latin typeface="Arial Black" panose="020B0A04020102020204" pitchFamily="34" charset="0"/>
                <a:cs typeface="Forte Forward" pitchFamily="2" charset="0"/>
              </a:rPr>
              <a:t>OUR VISION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285EED-941C-BCEB-9465-1656C3036CE3}"/>
              </a:ext>
            </a:extLst>
          </p:cNvPr>
          <p:cNvSpPr txBox="1"/>
          <p:nvPr/>
        </p:nvSpPr>
        <p:spPr>
          <a:xfrm>
            <a:off x="5676822" y="1123166"/>
            <a:ext cx="4092787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5A2781"/>
                </a:solidFill>
                <a:latin typeface="Arial Black" panose="020B0A04020102020204" pitchFamily="34" charset="0"/>
                <a:cs typeface="Forte Forward" pitchFamily="2" charset="0"/>
              </a:rPr>
              <a:t>OUR MISSION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465933-662C-F2FD-38F0-F131DEA96EAD}"/>
              </a:ext>
            </a:extLst>
          </p:cNvPr>
          <p:cNvSpPr txBox="1"/>
          <p:nvPr/>
        </p:nvSpPr>
        <p:spPr>
          <a:xfrm>
            <a:off x="5578745" y="2015714"/>
            <a:ext cx="44759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Mission of Reid Temple AME Church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increase and grow our ministry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the spiritual, social, and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physical development of all people.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236E82-3D7E-9108-CFAF-DBA4CBD99753}"/>
              </a:ext>
            </a:extLst>
          </p:cNvPr>
          <p:cNvSpPr txBox="1"/>
          <p:nvPr/>
        </p:nvSpPr>
        <p:spPr>
          <a:xfrm>
            <a:off x="6245899" y="3556300"/>
            <a:ext cx="5096460" cy="6463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5A2781"/>
                </a:solidFill>
                <a:latin typeface="Arial Black" panose="020B0A04020102020204" pitchFamily="34" charset="0"/>
                <a:cs typeface="Forte Forward" pitchFamily="2" charset="0"/>
              </a:rPr>
              <a:t>OUR CORE VALUES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2F474A-3F25-C84D-09FA-8EA89BA38229}"/>
              </a:ext>
            </a:extLst>
          </p:cNvPr>
          <p:cNvSpPr txBox="1"/>
          <p:nvPr/>
        </p:nvSpPr>
        <p:spPr>
          <a:xfrm>
            <a:off x="7015780" y="4288462"/>
            <a:ext cx="431336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00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Faith in God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Integrity, Trust, and Ethical Behavior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Empowering People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Excellence and Innovation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Christ-centered Leadership</a:t>
            </a:r>
          </a:p>
        </p:txBody>
      </p:sp>
      <p:pic>
        <p:nvPicPr>
          <p:cNvPr id="13" name="Picture 4" descr="608c225501eb600475039a12_IMG_1983">
            <a:extLst>
              <a:ext uri="{FF2B5EF4-FFF2-40B4-BE49-F238E27FC236}">
                <a16:creationId xmlns:a16="http://schemas.microsoft.com/office/drawing/2014/main" id="{21E88ADA-40C1-571E-ADA4-8D2170FA2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572" y="1103945"/>
            <a:ext cx="1880052" cy="17856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809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3F6D81C7-B083-478E-82FE-089A8CB72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398EDA2-4889-433D-AC01-5214D79764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099D46A-AF52-46FD-938B-D31189460A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933E919-C473-4F0E-9DBC-CC65FC9E92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BBF3BDD-5C99-4FDC-BBCB-E711359D93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06B54F2-CD11-4359-A7D6-DA7C76C09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7E61F402-3445-458A-9A2B-D28FD2883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673C096-95AE-4644-B76C-1DF1B667D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7A91835-418B-4867-87D7-1376A57F3F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5B511A1-E0EC-49FE-8068-9DA29CD00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4A61BC5F-ADA4-4DBA-9C6B-E17E0B82E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CE6F7D2-ACED-47D2-BEFD-FB26F7537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96AD4940-02EE-11CB-0411-241B7CF8F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672" y="556343"/>
            <a:ext cx="10677140" cy="132537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rgbClr val="FF0000"/>
                </a:solidFill>
                <a:latin typeface="Arial Black" panose="020B0A04020102020204" pitchFamily="34" charset="0"/>
              </a:rPr>
              <a:t>2023 THEME: GOING HIGHER IN GOD</a:t>
            </a:r>
            <a:br>
              <a:rPr lang="en-US" sz="3600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endParaRPr lang="en-US" sz="3600" u="sng" dirty="0">
              <a:solidFill>
                <a:srgbClr val="2626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BE880E9-2B86-4CDB-B5B7-308745CDD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5401" y="2400639"/>
            <a:ext cx="36600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785DCF6-A39A-BF8C-47BC-0689594608A7}"/>
              </a:ext>
            </a:extLst>
          </p:cNvPr>
          <p:cNvSpPr txBox="1"/>
          <p:nvPr/>
        </p:nvSpPr>
        <p:spPr>
          <a:xfrm>
            <a:off x="1317649" y="5458442"/>
            <a:ext cx="9730562" cy="65025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en-US" sz="3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 Grow Stronger in God  -  </a:t>
            </a:r>
            <a:r>
              <a:rPr lang="en-US" sz="3600" b="1" i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 Get Closer to God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48562F-7C4D-A61C-0C7D-C27BCA75C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51A6E37D-5799-4CB6-BB0C-10E733CC2EF8}" type="slidenum">
              <a:rPr lang="en-US" smtClean="0">
                <a:solidFill>
                  <a:srgbClr val="000000"/>
                </a:solidFill>
              </a:rPr>
              <a:pPr defTabSz="914400">
                <a:spcAft>
                  <a:spcPts val="600"/>
                </a:spcAft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FE34D2-4363-FCE7-0DC5-F8F94A6535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7649" y="1433892"/>
            <a:ext cx="9730562" cy="387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041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91E3F-3D13-0122-8965-97F3EC6B1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647" y="1098046"/>
            <a:ext cx="10027912" cy="1303867"/>
          </a:xfrm>
        </p:spPr>
        <p:txBody>
          <a:bodyPr>
            <a:normAutofit fontScale="90000"/>
          </a:bodyPr>
          <a:lstStyle/>
          <a:p>
            <a:r>
              <a:rPr lang="en-US" sz="5300" b="1" i="1" dirty="0">
                <a:solidFill>
                  <a:srgbClr val="FF0000"/>
                </a:solidFill>
                <a:latin typeface="+mn-lt"/>
              </a:rPr>
              <a:t>“REFUELING to Go  Higher in God!!!</a:t>
            </a:r>
            <a:br>
              <a:rPr lang="en-US" sz="4800" b="1" dirty="0">
                <a:solidFill>
                  <a:srgbClr val="FF0000"/>
                </a:solidFill>
                <a:latin typeface="+mn-lt"/>
              </a:rPr>
            </a:br>
            <a:r>
              <a:rPr lang="en-US" sz="4800" b="1" dirty="0">
                <a:solidFill>
                  <a:srgbClr val="7030A0"/>
                </a:solidFill>
                <a:latin typeface="+mn-lt"/>
              </a:rPr>
              <a:t>Spiritual Foundations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A3AD0-0BA4-C4DA-E32D-B56856310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5647" y="2545541"/>
            <a:ext cx="9601196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latin typeface="+mj-lt"/>
              </a:rPr>
              <a:t>Bible Study Goals</a:t>
            </a:r>
          </a:p>
          <a:p>
            <a:pPr marL="571500" indent="-571500">
              <a:buFont typeface="Arial"/>
              <a:buAutoNum type="romanUcPeriod"/>
            </a:pPr>
            <a:r>
              <a:rPr lang="en-US" sz="2800" b="1" cap="all" dirty="0">
                <a:latin typeface="+mj-lt"/>
              </a:rPr>
              <a:t>The Case for Re-Fueling</a:t>
            </a:r>
          </a:p>
          <a:p>
            <a:pPr marL="571500" indent="-571500">
              <a:buFont typeface="Arial"/>
              <a:buAutoNum type="romanUcPeriod"/>
            </a:pPr>
            <a:r>
              <a:rPr lang="en-US" sz="2800" b="1" cap="all" dirty="0">
                <a:latin typeface="+mj-lt"/>
              </a:rPr>
              <a:t>A Cause for </a:t>
            </a:r>
            <a:r>
              <a:rPr lang="en-US" sz="2800" b="1" cap="all">
                <a:latin typeface="+mj-lt"/>
              </a:rPr>
              <a:t>RE-fueling: Self-Sabotage</a:t>
            </a:r>
            <a:endParaRPr lang="en-US" sz="2800" b="1" cap="all" dirty="0">
              <a:latin typeface="+mj-lt"/>
            </a:endParaRPr>
          </a:p>
          <a:p>
            <a:pPr marL="571500" indent="-571500">
              <a:buFont typeface="Arial"/>
              <a:buAutoNum type="romanUcPeriod"/>
            </a:pPr>
            <a:r>
              <a:rPr lang="en-US" sz="2800" b="1" dirty="0">
                <a:latin typeface="+mj-lt"/>
              </a:rPr>
              <a:t>REFUELING and “The ANOINTING”</a:t>
            </a:r>
          </a:p>
          <a:p>
            <a:pPr marL="0" indent="0">
              <a:buNone/>
            </a:pPr>
            <a:r>
              <a:rPr lang="en-US" sz="2800" b="1" dirty="0">
                <a:latin typeface="+mj-lt"/>
              </a:rPr>
              <a:t>Q&amp; A</a:t>
            </a:r>
          </a:p>
          <a:p>
            <a:pPr marL="571500" indent="-571500">
              <a:buAutoNum type="romanUcPeriod"/>
            </a:pPr>
            <a:endParaRPr lang="en-US" sz="2800" b="1" dirty="0">
              <a:latin typeface="+mj-lt"/>
            </a:endParaRPr>
          </a:p>
          <a:p>
            <a:pPr marL="571500" indent="-571500">
              <a:buAutoNum type="romanUcPeriod"/>
            </a:pPr>
            <a:endParaRPr lang="en-US" sz="2800" b="1" dirty="0">
              <a:latin typeface="+mj-lt"/>
            </a:endParaRPr>
          </a:p>
          <a:p>
            <a:pPr marL="571500" indent="-571500">
              <a:buAutoNum type="romanUcPeriod"/>
            </a:pPr>
            <a:endParaRPr lang="en-US" sz="2800" b="1" dirty="0">
              <a:latin typeface="+mj-lt"/>
            </a:endParaRPr>
          </a:p>
        </p:txBody>
      </p:sp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AAC6A214-CF81-4ADF-375A-E0207D853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262764" y="6457446"/>
            <a:ext cx="2532185" cy="279400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©Debyii L. Sababu-Thomas, Ph.D.</a:t>
            </a:r>
            <a:r>
              <a:rPr lang="en-US" dirty="0"/>
              <a:t>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4B2473-AA65-567A-AB6F-B6A2FE905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6E37D-5799-4CB6-BB0C-10E733CC2EF8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073B66-700E-461D-A483-D97542FD88D3}"/>
              </a:ext>
            </a:extLst>
          </p:cNvPr>
          <p:cNvSpPr txBox="1"/>
          <p:nvPr/>
        </p:nvSpPr>
        <p:spPr>
          <a:xfrm>
            <a:off x="3236036" y="6457446"/>
            <a:ext cx="51045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* All topics are s</a:t>
            </a:r>
            <a:r>
              <a:rPr lang="en-US" i="1" dirty="0">
                <a:highlight>
                  <a:srgbClr val="FFFF00"/>
                </a:highlight>
              </a:rPr>
              <a:t>ubject the leading of the Holy Spirit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5431B1A-F55C-A9BF-70F3-CB1E0E38AD42}"/>
                  </a:ext>
                </a:extLst>
              </p14:cNvPr>
              <p14:cNvContentPartPr/>
              <p14:nvPr/>
            </p14:nvContentPartPr>
            <p14:xfrm>
              <a:off x="10132803" y="5677769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5431B1A-F55C-A9BF-70F3-CB1E0E38AD4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14803" y="5569769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8933D97-964E-8BDF-0FAF-2E59B7A69B37}"/>
                  </a:ext>
                </a:extLst>
              </p14:cNvPr>
              <p14:cNvContentPartPr/>
              <p14:nvPr/>
            </p14:nvContentPartPr>
            <p14:xfrm>
              <a:off x="9867123" y="5688209"/>
              <a:ext cx="701280" cy="1292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8933D97-964E-8BDF-0FAF-2E59B7A69B3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49123" y="5580209"/>
                <a:ext cx="736920" cy="344880"/>
              </a:xfrm>
              <a:prstGeom prst="rect">
                <a:avLst/>
              </a:prstGeom>
            </p:spPr>
          </p:pic>
        </mc:Fallback>
      </mc:AlternateContent>
      <p:pic>
        <p:nvPicPr>
          <p:cNvPr id="1028" name="Picture 4" descr="Are you in need of a spiritual refuel in God? Is your faith in need of">
            <a:extLst>
              <a:ext uri="{FF2B5EF4-FFF2-40B4-BE49-F238E27FC236}">
                <a16:creationId xmlns:a16="http://schemas.microsoft.com/office/drawing/2014/main" id="{969CD026-5926-27B1-DC77-BC7079501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992" y="2525988"/>
            <a:ext cx="3140395" cy="331893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rgbClr val="FF0000"/>
            </a:solidFill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106EA00-1F40-E64B-35F6-9B570ED4C5E7}"/>
              </a:ext>
            </a:extLst>
          </p:cNvPr>
          <p:cNvSpPr txBox="1"/>
          <p:nvPr/>
        </p:nvSpPr>
        <p:spPr>
          <a:xfrm>
            <a:off x="727182" y="624191"/>
            <a:ext cx="3869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August 2023 – Church-wide Theme</a:t>
            </a:r>
          </a:p>
        </p:txBody>
      </p:sp>
    </p:spTree>
    <p:extLst>
      <p:ext uri="{BB962C8B-B14F-4D97-AF65-F5344CB8AC3E}">
        <p14:creationId xmlns:p14="http://schemas.microsoft.com/office/powerpoint/2010/main" val="1682018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6AD4940-02EE-11CB-0411-241B7CF8F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388" y="1182605"/>
            <a:ext cx="9601196" cy="1303867"/>
          </a:xfrm>
        </p:spPr>
        <p:txBody>
          <a:bodyPr>
            <a:normAutofit/>
          </a:bodyPr>
          <a:lstStyle/>
          <a:p>
            <a:r>
              <a:rPr lang="en-US" b="0" i="0" dirty="0">
                <a:solidFill>
                  <a:srgbClr val="FF0000"/>
                </a:solidFill>
                <a:effectLst/>
                <a:latin typeface="Impact" panose="020B0806030902050204" pitchFamily="34" charset="0"/>
              </a:rPr>
              <a:t>ASSIGNMENT from Last Week: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48562F-7C4D-A61C-0C7D-C27BCA75C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6E37D-5799-4CB6-BB0C-10E733CC2EF8}" type="slidenum">
              <a:rPr lang="en-US" smtClean="0"/>
              <a:t>5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AC58FB-688A-75C3-7238-BA80830A6502}"/>
              </a:ext>
            </a:extLst>
          </p:cNvPr>
          <p:cNvSpPr txBox="1"/>
          <p:nvPr/>
        </p:nvSpPr>
        <p:spPr>
          <a:xfrm>
            <a:off x="2386306" y="2886739"/>
            <a:ext cx="688335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>
                <a:latin typeface="+mj-lt"/>
              </a:rPr>
              <a:t>Find Three (3 Scriptures) about being “refueled” 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+mj-lt"/>
              </a:rPr>
              <a:t>Reflect on how you have been refueled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+mj-lt"/>
              </a:rPr>
              <a:t>Write in your journal if you feel led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+mj-lt"/>
              </a:rPr>
              <a:t>Reflect on “The Times of Refreshing for next week</a:t>
            </a:r>
          </a:p>
        </p:txBody>
      </p:sp>
    </p:spTree>
    <p:extLst>
      <p:ext uri="{BB962C8B-B14F-4D97-AF65-F5344CB8AC3E}">
        <p14:creationId xmlns:p14="http://schemas.microsoft.com/office/powerpoint/2010/main" val="2178006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48562F-7C4D-A61C-0C7D-C27BCA75C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51A6E37D-5799-4CB6-BB0C-10E733CC2EF8}" type="slidenum">
              <a:rPr lang="en-US">
                <a:solidFill>
                  <a:srgbClr val="000000"/>
                </a:solidFill>
              </a:rPr>
              <a:pPr defTabSz="914400">
                <a:spcAft>
                  <a:spcPts val="600"/>
                </a:spcAft>
              </a:pPr>
              <a:t>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062BDD-C9BA-AE80-1AA8-A461615204D7}"/>
              </a:ext>
            </a:extLst>
          </p:cNvPr>
          <p:cNvSpPr txBox="1"/>
          <p:nvPr/>
        </p:nvSpPr>
        <p:spPr>
          <a:xfrm>
            <a:off x="1458333" y="1648418"/>
            <a:ext cx="10015210" cy="45148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solidFill>
                  <a:srgbClr val="7030A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Satisfaction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&gt;Contentment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&gt;</a:t>
            </a:r>
            <a:r>
              <a:rPr lang="en-US" sz="24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Manageable</a:t>
            </a:r>
            <a:r>
              <a:rPr lang="en-US" sz="24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&gt;</a:t>
            </a:r>
            <a:r>
              <a:rPr lang="en-US" sz="24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Tolerable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</a:t>
            </a:r>
            <a:r>
              <a:rPr lang="en-US" sz="24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&gt;Draining</a:t>
            </a:r>
            <a:r>
              <a:rPr lang="en-US" sz="24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&gt;</a:t>
            </a:r>
            <a:r>
              <a:rPr lang="en-US" sz="24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Overwhelming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</a:t>
            </a:r>
            <a:r>
              <a:rPr lang="en-US" sz="24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&gt;Unbearable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BURNOUT           COMPASSION FATIQUE</a:t>
            </a:r>
            <a:endParaRPr lang="en-US" sz="2000" dirty="0">
              <a:solidFill>
                <a:srgbClr val="FF000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FEF542-DDE5-4F63-9712-142D49C1CAB3}"/>
              </a:ext>
            </a:extLst>
          </p:cNvPr>
          <p:cNvSpPr txBox="1"/>
          <p:nvPr/>
        </p:nvSpPr>
        <p:spPr>
          <a:xfrm>
            <a:off x="2040088" y="863187"/>
            <a:ext cx="8111824" cy="5909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en-US" sz="3600" b="1" i="1" u="sng" dirty="0">
                <a:solidFill>
                  <a:srgbClr val="FF0000"/>
                </a:solidFill>
                <a:effectLst/>
              </a:rPr>
              <a:t>The ENERGY/EXHAUSTION SPECTRUM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9DF2A841-A1F2-3B42-B727-673CF92B1B80}"/>
              </a:ext>
            </a:extLst>
          </p:cNvPr>
          <p:cNvSpPr/>
          <p:nvPr/>
        </p:nvSpPr>
        <p:spPr>
          <a:xfrm rot="3779090">
            <a:off x="5488175" y="4836255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77C91F00-346A-D4D1-25AD-882253A3567E}"/>
              </a:ext>
            </a:extLst>
          </p:cNvPr>
          <p:cNvSpPr/>
          <p:nvPr/>
        </p:nvSpPr>
        <p:spPr>
          <a:xfrm rot="18694800">
            <a:off x="7772038" y="4912971"/>
            <a:ext cx="484632" cy="80483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2" name="Picture 6" descr="WHAT DOES 'E' ON MY FUEL GAUGE MEAN? | TotalEnergies in Indonesia">
            <a:extLst>
              <a:ext uri="{FF2B5EF4-FFF2-40B4-BE49-F238E27FC236}">
                <a16:creationId xmlns:a16="http://schemas.microsoft.com/office/drawing/2014/main" id="{9F5E2E65-0C3C-3CDF-CF3E-90423131A3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30" r="17382"/>
          <a:stretch/>
        </p:blipFill>
        <p:spPr bwMode="auto">
          <a:xfrm>
            <a:off x="8683666" y="3266965"/>
            <a:ext cx="2211573" cy="204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085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8062BDD-C9BA-AE80-1AA8-A461615204D7}"/>
              </a:ext>
            </a:extLst>
          </p:cNvPr>
          <p:cNvSpPr txBox="1"/>
          <p:nvPr/>
        </p:nvSpPr>
        <p:spPr>
          <a:xfrm>
            <a:off x="1012018" y="1593810"/>
            <a:ext cx="10635695" cy="45148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solidFill>
                  <a:srgbClr val="7030A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Satisfaction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&gt;Contentment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&gt;</a:t>
            </a:r>
            <a:r>
              <a:rPr lang="en-US" sz="24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Manageable</a:t>
            </a:r>
            <a:r>
              <a:rPr lang="en-US" sz="24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&gt;</a:t>
            </a:r>
            <a:r>
              <a:rPr lang="en-US" sz="24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Tolerable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</a:t>
            </a:r>
            <a:r>
              <a:rPr lang="en-US" sz="24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&gt;Draining</a:t>
            </a:r>
            <a:r>
              <a:rPr lang="en-US" sz="24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&gt;</a:t>
            </a:r>
            <a:r>
              <a:rPr lang="en-US" sz="24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Overwhelming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</a:t>
            </a:r>
            <a:r>
              <a:rPr lang="en-US" sz="2400" b="1" u="sng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&gt;Unbearable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2400" dirty="0">
                <a:solidFill>
                  <a:srgbClr val="0070C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BURNOUT    -  COMPASSION FATIQUE -  </a:t>
            </a:r>
            <a:r>
              <a:rPr lang="en-US" sz="2400" dirty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SELF-SABOTAGE</a:t>
            </a:r>
            <a:endParaRPr lang="en-US" sz="2000" dirty="0">
              <a:solidFill>
                <a:srgbClr val="FF0000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48562F-7C4D-A61C-0C7D-C27BCA75C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51A6E37D-5799-4CB6-BB0C-10E733CC2EF8}" type="slidenum">
              <a:rPr lang="en-US">
                <a:solidFill>
                  <a:srgbClr val="000000"/>
                </a:solidFill>
              </a:rPr>
              <a:pPr defTabSz="914400">
                <a:spcAft>
                  <a:spcPts val="600"/>
                </a:spcAft>
              </a:pPr>
              <a:t>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FEF542-DDE5-4F63-9712-142D49C1CAB3}"/>
              </a:ext>
            </a:extLst>
          </p:cNvPr>
          <p:cNvSpPr txBox="1"/>
          <p:nvPr/>
        </p:nvSpPr>
        <p:spPr>
          <a:xfrm>
            <a:off x="2189322" y="825635"/>
            <a:ext cx="7979580" cy="5909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en-US" sz="3600" b="1" i="1" u="sng" dirty="0">
                <a:solidFill>
                  <a:schemeClr val="accent1">
                    <a:lumMod val="75000"/>
                  </a:schemeClr>
                </a:solidFill>
                <a:effectLst/>
              </a:rPr>
              <a:t>The ENERGY/EXHAUSTION SPECTRUM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C532820-45C7-7723-C8A3-E6BCC4CB3056}"/>
              </a:ext>
            </a:extLst>
          </p:cNvPr>
          <p:cNvCxnSpPr/>
          <p:nvPr/>
        </p:nvCxnSpPr>
        <p:spPr>
          <a:xfrm flipH="1">
            <a:off x="3407229" y="4963886"/>
            <a:ext cx="1730828" cy="685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3A6E0AE-27CA-8B23-DD8A-286F9DF393B3}"/>
              </a:ext>
            </a:extLst>
          </p:cNvPr>
          <p:cNvCxnSpPr>
            <a:cxnSpLocks/>
          </p:cNvCxnSpPr>
          <p:nvPr/>
        </p:nvCxnSpPr>
        <p:spPr>
          <a:xfrm>
            <a:off x="6096000" y="4963886"/>
            <a:ext cx="0" cy="685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8296D0A-4DD4-62FE-5D82-C0AF57879326}"/>
              </a:ext>
            </a:extLst>
          </p:cNvPr>
          <p:cNvCxnSpPr>
            <a:cxnSpLocks/>
          </p:cNvCxnSpPr>
          <p:nvPr/>
        </p:nvCxnSpPr>
        <p:spPr>
          <a:xfrm>
            <a:off x="7187609" y="4963886"/>
            <a:ext cx="2519917" cy="685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2">
            <a:extLst>
              <a:ext uri="{FF2B5EF4-FFF2-40B4-BE49-F238E27FC236}">
                <a16:creationId xmlns:a16="http://schemas.microsoft.com/office/drawing/2014/main" id="{23B6559D-A570-354C-3F0C-6E55409D03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" t="8413" r="-276" b="13243"/>
          <a:stretch/>
        </p:blipFill>
        <p:spPr bwMode="auto">
          <a:xfrm>
            <a:off x="7857460" y="1655682"/>
            <a:ext cx="3173564" cy="3168504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205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6AD4940-02EE-11CB-0411-241B7CF8F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3788" y="309827"/>
            <a:ext cx="9601196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u="sng" dirty="0">
                <a:solidFill>
                  <a:srgbClr val="FF0000"/>
                </a:solidFill>
              </a:rPr>
              <a:t>Energy Loss &gt; &gt; SELF-SABOTAGE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E1C37C-9288-5380-649F-8C4851DDDC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4530" y="1508391"/>
            <a:ext cx="10182940" cy="4740009"/>
          </a:xfr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1200" b="0" i="0" u="sng" dirty="0">
                <a:solidFill>
                  <a:srgbClr val="444444"/>
                </a:solidFill>
                <a:effectLst/>
                <a:latin typeface="Arial Black" panose="020B0A04020102020204" pitchFamily="34" charset="0"/>
              </a:rPr>
              <a:t>Self –Sabotage</a:t>
            </a:r>
          </a:p>
          <a:p>
            <a:pPr marL="0" indent="0">
              <a:buNone/>
            </a:pPr>
            <a:endParaRPr lang="en-US" sz="3200" b="0" i="0" u="sng" dirty="0">
              <a:solidFill>
                <a:srgbClr val="444444"/>
              </a:solidFill>
              <a:effectLst/>
              <a:latin typeface="Arial Black" panose="020B0A04020102020204" pitchFamily="34" charset="0"/>
            </a:endParaRPr>
          </a:p>
          <a:p>
            <a:pPr marL="457200" indent="-457200">
              <a:spcAft>
                <a:spcPts val="0"/>
              </a:spcAft>
              <a:buFont typeface="+mj-lt"/>
              <a:buAutoNum type="arabicPeriod"/>
            </a:pPr>
            <a:r>
              <a:rPr lang="en-US" sz="7200" dirty="0">
                <a:solidFill>
                  <a:srgbClr val="2D2D2D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7200" dirty="0">
                <a:solidFill>
                  <a:srgbClr val="2D2D2D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efers to </a:t>
            </a:r>
            <a:r>
              <a:rPr lang="en-US" sz="7200" dirty="0">
                <a:solidFill>
                  <a:srgbClr val="FF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beliefs and behaviors </a:t>
            </a:r>
            <a:r>
              <a:rPr lang="en-US" sz="7200" dirty="0">
                <a:solidFill>
                  <a:srgbClr val="2D2D2D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that prevent us from achieving our goals, hopes, and dreams. </a:t>
            </a:r>
          </a:p>
          <a:p>
            <a:pPr marL="966788" indent="-457200">
              <a:buNone/>
            </a:pPr>
            <a:r>
              <a:rPr lang="en-US" sz="7200" dirty="0">
                <a:solidFill>
                  <a:srgbClr val="2D2D2D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https://www.choosingtherapy.com/self-sabotaging/</a:t>
            </a:r>
            <a:r>
              <a:rPr lang="en-US" sz="7200" dirty="0">
                <a:solidFill>
                  <a:srgbClr val="2D2D2D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(by Tanya Peterson)</a:t>
            </a:r>
          </a:p>
          <a:p>
            <a:pPr marL="966788" indent="-457200">
              <a:buNone/>
            </a:pPr>
            <a:endParaRPr lang="en-US" dirty="0">
              <a:solidFill>
                <a:srgbClr val="2D2D2D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04813">
              <a:buNone/>
              <a:tabLst>
                <a:tab pos="457200" algn="l"/>
              </a:tabLst>
            </a:pPr>
            <a:r>
              <a:rPr lang="en-US" sz="7400" dirty="0">
                <a:solidFill>
                  <a:srgbClr val="FFC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2.  </a:t>
            </a:r>
            <a:r>
              <a:rPr lang="en-US" sz="7200" i="0" dirty="0">
                <a:solidFill>
                  <a:srgbClr val="231F20"/>
                </a:solidFill>
                <a:effectLst/>
                <a:latin typeface="Arial Black" panose="020B0A04020102020204" pitchFamily="34" charset="0"/>
              </a:rPr>
              <a:t>Describes </a:t>
            </a:r>
            <a:r>
              <a:rPr lang="en-US" sz="7200" i="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behaviors or thought patterns </a:t>
            </a:r>
            <a:r>
              <a:rPr lang="en-US" sz="7200" i="0" dirty="0">
                <a:solidFill>
                  <a:srgbClr val="231F20"/>
                </a:solidFill>
                <a:effectLst/>
                <a:latin typeface="Arial Black" panose="020B0A04020102020204" pitchFamily="34" charset="0"/>
              </a:rPr>
              <a:t>that hold you back and prevent you from doing what you want to do.   </a:t>
            </a:r>
            <a:r>
              <a:rPr lang="en-US" sz="6600" b="0" dirty="0">
                <a:solidFill>
                  <a:srgbClr val="231F20"/>
                </a:solidFill>
                <a:effectLst/>
                <a:latin typeface="+mj-lt"/>
              </a:rPr>
              <a:t>(</a:t>
            </a:r>
            <a:r>
              <a:rPr lang="en-US" sz="6600" b="0" i="0" dirty="0">
                <a:solidFill>
                  <a:srgbClr val="231F20"/>
                </a:solidFill>
                <a:effectLst/>
                <a:latin typeface="+mj-lt"/>
                <a:hlinkClick r:id="rId4"/>
              </a:rPr>
              <a:t>https://www.healthline.com/health/self-sabotage</a:t>
            </a:r>
            <a:r>
              <a:rPr lang="en-US" sz="6600" b="0" i="0" dirty="0">
                <a:solidFill>
                  <a:srgbClr val="231F20"/>
                </a:solidFill>
                <a:effectLst/>
                <a:latin typeface="+mj-lt"/>
              </a:rPr>
              <a:t> (By Crystal </a:t>
            </a:r>
            <a:r>
              <a:rPr lang="en-US" sz="6600" b="0" i="0" dirty="0" err="1">
                <a:solidFill>
                  <a:srgbClr val="231F20"/>
                </a:solidFill>
                <a:effectLst/>
                <a:latin typeface="+mj-lt"/>
              </a:rPr>
              <a:t>Raypole</a:t>
            </a:r>
            <a:r>
              <a:rPr lang="en-US" sz="6600" b="0" i="0" dirty="0">
                <a:solidFill>
                  <a:srgbClr val="231F20"/>
                </a:solidFill>
                <a:effectLst/>
                <a:latin typeface="+mj-lt"/>
              </a:rPr>
              <a:t>, 2021)</a:t>
            </a:r>
          </a:p>
          <a:p>
            <a:pPr marL="457200" indent="-404813">
              <a:buNone/>
              <a:tabLst>
                <a:tab pos="457200" algn="l"/>
              </a:tabLst>
            </a:pPr>
            <a:endParaRPr lang="en-US" b="0" i="0" dirty="0">
              <a:solidFill>
                <a:srgbClr val="231F20"/>
              </a:solidFill>
              <a:effectLst/>
              <a:latin typeface="+mj-lt"/>
            </a:endParaRPr>
          </a:p>
          <a:p>
            <a:pPr marL="457200" indent="-452438">
              <a:buAutoNum type="arabicPeriod" startAt="3"/>
            </a:pPr>
            <a:r>
              <a:rPr lang="en-US" sz="7200" dirty="0">
                <a:solidFill>
                  <a:srgbClr val="2B133D"/>
                </a:solidFill>
                <a:latin typeface="Arial Black" panose="020B0A04020102020204" pitchFamily="34" charset="0"/>
              </a:rPr>
              <a:t>C</a:t>
            </a:r>
            <a:r>
              <a:rPr lang="en-US" sz="7200" b="0" i="0" dirty="0">
                <a:solidFill>
                  <a:srgbClr val="2B133D"/>
                </a:solidFill>
                <a:effectLst/>
                <a:latin typeface="Arial Black" panose="020B0A04020102020204" pitchFamily="34" charset="0"/>
              </a:rPr>
              <a:t>an be defined as any </a:t>
            </a:r>
            <a:r>
              <a:rPr lang="en-US" sz="7200" b="0" i="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behavior that goes against our self – our wider goals and values</a:t>
            </a:r>
            <a:r>
              <a:rPr lang="en-US" sz="7200" b="0" i="0" dirty="0">
                <a:solidFill>
                  <a:srgbClr val="2B133D"/>
                </a:solidFill>
                <a:effectLst/>
                <a:latin typeface="Arial Black" panose="020B0A04020102020204" pitchFamily="34" charset="0"/>
              </a:rPr>
              <a:t>. </a:t>
            </a:r>
            <a:r>
              <a:rPr lang="en-US" sz="6600" b="0" i="0" dirty="0">
                <a:solidFill>
                  <a:srgbClr val="2B133D"/>
                </a:solidFill>
                <a:effectLst/>
                <a:latin typeface="+mj-lt"/>
                <a:hlinkClick r:id="rId5"/>
              </a:rPr>
              <a:t>https://www.thechelseapsychologyclinic.com/blog/why-do-we-self-sabotage/</a:t>
            </a:r>
            <a:r>
              <a:rPr lang="en-US" sz="6600" b="0" i="0" dirty="0">
                <a:solidFill>
                  <a:srgbClr val="2B133D"/>
                </a:solidFill>
                <a:effectLst/>
                <a:latin typeface="+mj-lt"/>
              </a:rPr>
              <a:t> </a:t>
            </a:r>
          </a:p>
          <a:p>
            <a:pPr marL="457200" indent="-452438">
              <a:buAutoNum type="arabicPeriod" startAt="3"/>
            </a:pPr>
            <a:endParaRPr lang="en-US" b="0" i="0" dirty="0">
              <a:solidFill>
                <a:srgbClr val="2B133D"/>
              </a:solidFill>
              <a:effectLst/>
              <a:latin typeface="+mj-lt"/>
            </a:endParaRPr>
          </a:p>
          <a:p>
            <a:pPr marL="457200" indent="-457200">
              <a:buAutoNum type="arabicPeriod" startAt="3"/>
            </a:pPr>
            <a:r>
              <a:rPr lang="en-US" sz="7200" b="0" i="0" dirty="0">
                <a:solidFill>
                  <a:srgbClr val="303030"/>
                </a:solidFill>
                <a:effectLst/>
                <a:latin typeface="Arial Black" panose="020B0A04020102020204" pitchFamily="34" charset="0"/>
              </a:rPr>
              <a:t>Is a </a:t>
            </a:r>
            <a:r>
              <a:rPr lang="en-US" sz="7200" b="0" i="0" dirty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pattern of defeating behaviors </a:t>
            </a:r>
            <a:r>
              <a:rPr lang="en-US" sz="7200" b="0" i="0" dirty="0">
                <a:solidFill>
                  <a:srgbClr val="303030"/>
                </a:solidFill>
                <a:effectLst/>
                <a:latin typeface="Arial Black" panose="020B0A04020102020204" pitchFamily="34" charset="0"/>
              </a:rPr>
              <a:t>a person consciously or subconsciously does. </a:t>
            </a:r>
            <a:r>
              <a:rPr lang="en-US" sz="7200" b="0" i="0" dirty="0">
                <a:solidFill>
                  <a:srgbClr val="303030"/>
                </a:solidFill>
                <a:effectLst/>
                <a:latin typeface="+mj-lt"/>
                <a:hlinkClick r:id="rId6"/>
              </a:rPr>
              <a:t>https://www.gosanangelo.com/story/life/faith/2021/02/05/psychology-and-jesus-self-sabotage/4361578001/</a:t>
            </a:r>
            <a:r>
              <a:rPr lang="en-US" sz="7200" b="0" i="0" dirty="0">
                <a:solidFill>
                  <a:srgbClr val="303030"/>
                </a:solidFill>
                <a:effectLst/>
                <a:latin typeface="+mj-lt"/>
              </a:rPr>
              <a:t> by Jean </a:t>
            </a:r>
            <a:r>
              <a:rPr lang="en-US" sz="7200" b="0" i="0" dirty="0" err="1">
                <a:solidFill>
                  <a:srgbClr val="303030"/>
                </a:solidFill>
                <a:effectLst/>
                <a:latin typeface="+mj-lt"/>
              </a:rPr>
              <a:t>Stinett</a:t>
            </a:r>
            <a:r>
              <a:rPr lang="en-US" sz="7200" b="0" i="0" dirty="0">
                <a:solidFill>
                  <a:srgbClr val="303030"/>
                </a:solidFill>
                <a:effectLst/>
                <a:latin typeface="+mj-lt"/>
              </a:rPr>
              <a:t> </a:t>
            </a:r>
          </a:p>
          <a:p>
            <a:pPr marL="457200" indent="-457200">
              <a:buNone/>
              <a:tabLst>
                <a:tab pos="457200" algn="l"/>
              </a:tabLst>
            </a:pPr>
            <a:r>
              <a:rPr lang="en-US" sz="7200" b="1" i="1" dirty="0">
                <a:solidFill>
                  <a:srgbClr val="FF0000"/>
                </a:solidFill>
                <a:effectLst/>
                <a:latin typeface="+mj-lt"/>
              </a:rPr>
              <a:t>        Note:  “self destructive behavior comes from an accumulation of distorted beliefs that lead people  to underestimate capabilities, suppress feelings, or lash out at others in defense.</a:t>
            </a:r>
            <a:endParaRPr lang="en-US" sz="7200" b="0" i="0" dirty="0">
              <a:solidFill>
                <a:srgbClr val="FF0000"/>
              </a:solidFill>
              <a:effectLst/>
              <a:latin typeface="+mj-lt"/>
            </a:endParaRPr>
          </a:p>
          <a:p>
            <a:pPr marL="457200" indent="-457200">
              <a:buAutoNum type="arabicPeriod" startAt="3"/>
            </a:pPr>
            <a:endParaRPr lang="en-US" sz="8000" dirty="0">
              <a:solidFill>
                <a:srgbClr val="2B133D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7400" dirty="0">
                <a:solidFill>
                  <a:srgbClr val="2D2D2D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400" dirty="0">
              <a:solidFill>
                <a:srgbClr val="2D2D2D"/>
              </a:solidFill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0" b="0" i="0" dirty="0">
              <a:solidFill>
                <a:srgbClr val="130049"/>
              </a:solidFill>
              <a:effectLst/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9600" dirty="0">
                <a:solidFill>
                  <a:srgbClr val="130049"/>
                </a:solidFill>
                <a:latin typeface="+mj-lt"/>
              </a:rPr>
              <a:t>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48562F-7C4D-A61C-0C7D-C27BCA75C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51A6E37D-5799-4CB6-BB0C-10E733CC2EF8}" type="slidenum">
              <a:rPr lang="en-US">
                <a:solidFill>
                  <a:srgbClr val="000000"/>
                </a:solidFill>
              </a:rPr>
              <a:pPr defTabSz="914400">
                <a:spcAft>
                  <a:spcPts val="600"/>
                </a:spcAft>
              </a:pPr>
              <a:t>8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124" name="Picture 4" descr="How To Stop Self-sabotage For Good - Thrive Global">
            <a:extLst>
              <a:ext uri="{FF2B5EF4-FFF2-40B4-BE49-F238E27FC236}">
                <a16:creationId xmlns:a16="http://schemas.microsoft.com/office/drawing/2014/main" id="{88FA0C07-DF11-59C0-115B-E32B1837E3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2" r="10100"/>
          <a:stretch/>
        </p:blipFill>
        <p:spPr bwMode="auto">
          <a:xfrm>
            <a:off x="8920716" y="204524"/>
            <a:ext cx="2456121" cy="1514475"/>
          </a:xfrm>
          <a:prstGeom prst="rect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740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6AD4940-02EE-11CB-0411-241B7CF8F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087" y="402314"/>
            <a:ext cx="6241816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u="sng" dirty="0">
                <a:solidFill>
                  <a:srgbClr val="FF0000"/>
                </a:solidFill>
              </a:rPr>
              <a:t>Symptoms and Signs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3196FC8-0BFC-1DE5-95EC-85C59A139B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666075" y="842920"/>
            <a:ext cx="3624823" cy="5172160"/>
          </a:xfrm>
          <a:ln>
            <a:solidFill>
              <a:srgbClr val="FFC000"/>
            </a:solidFill>
          </a:ln>
        </p:spPr>
        <p:txBody>
          <a:bodyPr>
            <a:normAutofit fontScale="92500"/>
          </a:bodyPr>
          <a:lstStyle/>
          <a:p>
            <a:r>
              <a:rPr lang="en-US" sz="2800" b="1" cap="small" dirty="0">
                <a:latin typeface="+mj-lt"/>
              </a:rPr>
              <a:t>Reasons We Self Sabotage</a:t>
            </a:r>
          </a:p>
          <a:p>
            <a:endParaRPr lang="en-US" sz="1050" dirty="0"/>
          </a:p>
          <a:p>
            <a:pPr marL="342900" indent="-342900" algn="l">
              <a:buFont typeface="+mj-lt"/>
              <a:buAutoNum type="arabicPeriod"/>
            </a:pPr>
            <a:r>
              <a:rPr lang="en-US" sz="2200" b="1" dirty="0">
                <a:latin typeface="+mj-lt"/>
              </a:rPr>
              <a:t>Low Self-Esteem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2200" b="1" dirty="0">
                <a:latin typeface="+mj-lt"/>
              </a:rPr>
              <a:t>Fear of Failure/Success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2200" b="1" dirty="0">
                <a:latin typeface="+mj-lt"/>
              </a:rPr>
              <a:t>Fear of Rejection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2200" b="1" dirty="0">
                <a:latin typeface="+mj-lt"/>
              </a:rPr>
              <a:t>Need to be Perfect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2200" b="1" dirty="0">
                <a:latin typeface="+mj-lt"/>
              </a:rPr>
              <a:t>Unrealistic Expectations of Self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2200" b="1" dirty="0">
                <a:latin typeface="+mj-lt"/>
              </a:rPr>
              <a:t>Lack of Hope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2200" b="1" dirty="0">
                <a:latin typeface="+mj-lt"/>
              </a:rPr>
              <a:t>Limited Vision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2200" b="1" dirty="0">
                <a:latin typeface="+mj-lt"/>
              </a:rPr>
              <a:t>Bad Habits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2200" b="1" dirty="0">
                <a:latin typeface="+mj-lt"/>
              </a:rPr>
              <a:t>Other?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48562F-7C4D-A61C-0C7D-C27BCA75C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51A6E37D-5799-4CB6-BB0C-10E733CC2EF8}" type="slidenum">
              <a:rPr lang="en-US">
                <a:solidFill>
                  <a:srgbClr val="000000"/>
                </a:solidFill>
              </a:rPr>
              <a:pPr defTabSz="914400">
                <a:spcAft>
                  <a:spcPts val="600"/>
                </a:spcAft>
              </a:pPr>
              <a:t>9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304A6271-BA3F-480C-66D2-BFDCFF95E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673" y="1557670"/>
            <a:ext cx="6241816" cy="430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A577E44-7534-375E-5A2F-9E2B8C045330}"/>
              </a:ext>
            </a:extLst>
          </p:cNvPr>
          <p:cNvSpPr txBox="1"/>
          <p:nvPr/>
        </p:nvSpPr>
        <p:spPr>
          <a:xfrm>
            <a:off x="749599" y="5954811"/>
            <a:ext cx="53464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+mj-lt"/>
              </a:rPr>
              <a:t>Source: Psychologistmahek.com/post/why-do-we-self-sabotage</a:t>
            </a:r>
          </a:p>
        </p:txBody>
      </p:sp>
    </p:spTree>
    <p:extLst>
      <p:ext uri="{BB962C8B-B14F-4D97-AF65-F5344CB8AC3E}">
        <p14:creationId xmlns:p14="http://schemas.microsoft.com/office/powerpoint/2010/main" val="37738969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alibri-Cambria">
      <a:majorFont>
        <a:latin typeface="Calibri" panose="020F0502020204030204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30033</TotalTime>
  <Words>1099</Words>
  <Application>Microsoft Office PowerPoint</Application>
  <PresentationFormat>Widescreen</PresentationFormat>
  <Paragraphs>158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 Black</vt:lpstr>
      <vt:lpstr>Calibri</vt:lpstr>
      <vt:lpstr>Cambria</vt:lpstr>
      <vt:lpstr>Impact</vt:lpstr>
      <vt:lpstr>Open Sans</vt:lpstr>
      <vt:lpstr>system-ui</vt:lpstr>
      <vt:lpstr>Organic</vt:lpstr>
      <vt:lpstr>  August Theme 2023 “REFUELING to Go Higher in God”</vt:lpstr>
      <vt:lpstr>PowerPoint Presentation</vt:lpstr>
      <vt:lpstr>2023 THEME: GOING HIGHER IN GOD </vt:lpstr>
      <vt:lpstr>“REFUELING to Go  Higher in God!!! Spiritual Foundations</vt:lpstr>
      <vt:lpstr>ASSIGNMENT from Last Week:</vt:lpstr>
      <vt:lpstr>PowerPoint Presentation</vt:lpstr>
      <vt:lpstr>PowerPoint Presentation</vt:lpstr>
      <vt:lpstr>Energy Loss &gt; &gt; SELF-SABOTAGE</vt:lpstr>
      <vt:lpstr>Symptoms and Signs</vt:lpstr>
      <vt:lpstr>REFUELING STRATEGIES</vt:lpstr>
      <vt:lpstr>KEY SCRIPTURE BE FILLED with the FULLNESS of GOD </vt:lpstr>
      <vt:lpstr> WHAT DOES It Mean?   TO BE FILLED WITH THE FULLNESS</vt:lpstr>
      <vt:lpstr>The ANOINTING to be Refueled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“The Weapons of our Warfare”  A Discipleship Master Class Series</dc:title>
  <dc:creator>Dr. Debyii Sababu-Thomas</dc:creator>
  <cp:lastModifiedBy>Preston Jacob</cp:lastModifiedBy>
  <cp:revision>11</cp:revision>
  <cp:lastPrinted>2023-06-07T18:34:24Z</cp:lastPrinted>
  <dcterms:created xsi:type="dcterms:W3CDTF">2022-08-03T13:05:25Z</dcterms:created>
  <dcterms:modified xsi:type="dcterms:W3CDTF">2023-08-23T21:38:56Z</dcterms:modified>
</cp:coreProperties>
</file>