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18"/>
  </p:notesMasterIdLst>
  <p:sldIdLst>
    <p:sldId id="259" r:id="rId2"/>
    <p:sldId id="359" r:id="rId3"/>
    <p:sldId id="390" r:id="rId4"/>
    <p:sldId id="257" r:id="rId5"/>
    <p:sldId id="395" r:id="rId6"/>
    <p:sldId id="389" r:id="rId7"/>
    <p:sldId id="396" r:id="rId8"/>
    <p:sldId id="381" r:id="rId9"/>
    <p:sldId id="397" r:id="rId10"/>
    <p:sldId id="394" r:id="rId11"/>
    <p:sldId id="393" r:id="rId12"/>
    <p:sldId id="385" r:id="rId13"/>
    <p:sldId id="392" r:id="rId14"/>
    <p:sldId id="379" r:id="rId15"/>
    <p:sldId id="398" r:id="rId16"/>
    <p:sldId id="366" r:id="rId17"/>
  </p:sldIdLst>
  <p:sldSz cx="12192000" cy="6858000"/>
  <p:notesSz cx="7086600" cy="9372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2B133D"/>
    <a:srgbClr val="5A27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7BBB9D-A2C6-42E5-B736-DEAF31F94CAF}" v="6" dt="2023-08-30T22:00:23.7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sorterViewPr>
    <p:cViewPr>
      <p:scale>
        <a:sx n="100" d="100"/>
        <a:sy n="100" d="100"/>
      </p:scale>
      <p:origin x="0" y="-28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9T17:59:29.35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09T17:59:32.76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0,'5'0,"32"0,34 0,21 0,9 0,-7 0,-10 0,-13 0,-10 0,-4 0,-3 0,-5 5,-6 2,0 5,3-1,-2-1,2-2,-2-3,-3-3,-4 5,-3 5,-3 0,-1 5,-5 3,-3 3,6-1,2-1,2 2,0-3,5-5,-4 0,-8 2,-3-1,0 1,1-2,2-3,1-5,2-2,1-3,0-1,1-2,0 1,0-1,0 0,-1 1,1-1,0 1,-1 0,-9 0,-14 0,-13 0,-10 0,-7 0,-5 0,-7 0,-7 0,-12 0,-2 0,4 0,6 0,1 0,4 0,-2 0,-3 0,-4 0,-2 0,1 0,6 0,14-5,19-7,16-1,18 2,10 2,5-2,2 1,-1-3,3 0,0 4,-2 2,-2 2,-2 3,2 1,1 1,0 1,-3-1,-1 1,-2-1,4 1,7 4,0 7,-11 1,-17 3,-15 0,-12-4,-10-4,-5-3,-8-2,-4-2,1-1,2 0,-3-1,0-5,-3-1,-4 1,1 0,3 3,9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0860" cy="470257"/>
          </a:xfrm>
          <a:prstGeom prst="rect">
            <a:avLst/>
          </a:prstGeom>
        </p:spPr>
        <p:txBody>
          <a:bodyPr vert="horz" lIns="94041" tIns="47021" rIns="94041" bIns="47021" rtlCol="0"/>
          <a:lstStyle>
            <a:lvl1pPr algn="l">
              <a:defRPr sz="1300"/>
            </a:lvl1pPr>
          </a:lstStyle>
          <a:p>
            <a:endParaRPr lang="en-US"/>
          </a:p>
        </p:txBody>
      </p:sp>
      <p:sp>
        <p:nvSpPr>
          <p:cNvPr id="3" name="Date Placeholder 2"/>
          <p:cNvSpPr>
            <a:spLocks noGrp="1"/>
          </p:cNvSpPr>
          <p:nvPr>
            <p:ph type="dt" idx="1"/>
          </p:nvPr>
        </p:nvSpPr>
        <p:spPr>
          <a:xfrm>
            <a:off x="4014100" y="1"/>
            <a:ext cx="3070860" cy="470257"/>
          </a:xfrm>
          <a:prstGeom prst="rect">
            <a:avLst/>
          </a:prstGeom>
        </p:spPr>
        <p:txBody>
          <a:bodyPr vert="horz" lIns="94041" tIns="47021" rIns="94041" bIns="47021" rtlCol="0"/>
          <a:lstStyle>
            <a:lvl1pPr algn="r">
              <a:defRPr sz="1300"/>
            </a:lvl1pPr>
          </a:lstStyle>
          <a:p>
            <a:fld id="{D68DD830-B5D4-484B-BA79-338FCA23F021}" type="datetimeFigureOut">
              <a:rPr lang="en-US" smtClean="0"/>
              <a:t>8/30/2023</a:t>
            </a:fld>
            <a:endParaRPr lang="en-US"/>
          </a:p>
        </p:txBody>
      </p:sp>
      <p:sp>
        <p:nvSpPr>
          <p:cNvPr id="4" name="Slide Image Placeholder 3"/>
          <p:cNvSpPr>
            <a:spLocks noGrp="1" noRot="1" noChangeAspect="1"/>
          </p:cNvSpPr>
          <p:nvPr>
            <p:ph type="sldImg" idx="2"/>
          </p:nvPr>
        </p:nvSpPr>
        <p:spPr>
          <a:xfrm>
            <a:off x="733425" y="1171575"/>
            <a:ext cx="5619750" cy="3162300"/>
          </a:xfrm>
          <a:prstGeom prst="rect">
            <a:avLst/>
          </a:prstGeom>
          <a:noFill/>
          <a:ln w="12700">
            <a:solidFill>
              <a:prstClr val="black"/>
            </a:solidFill>
          </a:ln>
        </p:spPr>
        <p:txBody>
          <a:bodyPr vert="horz" lIns="94041" tIns="47021" rIns="94041" bIns="47021" rtlCol="0" anchor="ctr"/>
          <a:lstStyle/>
          <a:p>
            <a:endParaRPr lang="en-US"/>
          </a:p>
        </p:txBody>
      </p:sp>
      <p:sp>
        <p:nvSpPr>
          <p:cNvPr id="5" name="Notes Placeholder 4"/>
          <p:cNvSpPr>
            <a:spLocks noGrp="1"/>
          </p:cNvSpPr>
          <p:nvPr>
            <p:ph type="body" sz="quarter" idx="3"/>
          </p:nvPr>
        </p:nvSpPr>
        <p:spPr>
          <a:xfrm>
            <a:off x="708660" y="4510564"/>
            <a:ext cx="5669280" cy="3690462"/>
          </a:xfrm>
          <a:prstGeom prst="rect">
            <a:avLst/>
          </a:prstGeom>
        </p:spPr>
        <p:txBody>
          <a:bodyPr vert="horz" lIns="94041" tIns="47021" rIns="94041" bIns="470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70860" cy="470256"/>
          </a:xfrm>
          <a:prstGeom prst="rect">
            <a:avLst/>
          </a:prstGeom>
        </p:spPr>
        <p:txBody>
          <a:bodyPr vert="horz" lIns="94041" tIns="47021" rIns="94041" bIns="47021" rtlCol="0" anchor="b"/>
          <a:lstStyle>
            <a:lvl1pPr algn="l">
              <a:defRPr sz="1300"/>
            </a:lvl1pPr>
          </a:lstStyle>
          <a:p>
            <a:endParaRPr lang="en-US"/>
          </a:p>
        </p:txBody>
      </p:sp>
      <p:sp>
        <p:nvSpPr>
          <p:cNvPr id="7" name="Slide Number Placeholder 6"/>
          <p:cNvSpPr>
            <a:spLocks noGrp="1"/>
          </p:cNvSpPr>
          <p:nvPr>
            <p:ph type="sldNum" sz="quarter" idx="5"/>
          </p:nvPr>
        </p:nvSpPr>
        <p:spPr>
          <a:xfrm>
            <a:off x="4014100" y="8902344"/>
            <a:ext cx="3070860" cy="470256"/>
          </a:xfrm>
          <a:prstGeom prst="rect">
            <a:avLst/>
          </a:prstGeom>
        </p:spPr>
        <p:txBody>
          <a:bodyPr vert="horz" lIns="94041" tIns="47021" rIns="94041" bIns="47021" rtlCol="0" anchor="b"/>
          <a:lstStyle>
            <a:lvl1pPr algn="r">
              <a:defRPr sz="1300"/>
            </a:lvl1pPr>
          </a:lstStyle>
          <a:p>
            <a:fld id="{6F5F4FB1-FEF2-4257-BBBB-2729CAD32D32}" type="slidenum">
              <a:rPr lang="en-US" smtClean="0"/>
              <a:t>‹#›</a:t>
            </a:fld>
            <a:endParaRPr lang="en-US"/>
          </a:p>
        </p:txBody>
      </p:sp>
    </p:spTree>
    <p:extLst>
      <p:ext uri="{BB962C8B-B14F-4D97-AF65-F5344CB8AC3E}">
        <p14:creationId xmlns:p14="http://schemas.microsoft.com/office/powerpoint/2010/main" val="2488633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1. https://semo.edu/faculty-senate/_pdfs/burnout-vs-compassion-fatigue-handout.pdf</a:t>
            </a:r>
          </a:p>
          <a:p>
            <a:r>
              <a:rPr lang="en-US" dirty="0"/>
              <a:t>2</a:t>
            </a:r>
            <a:r>
              <a:rPr lang="en-US" b="0" i="0" dirty="0">
                <a:solidFill>
                  <a:srgbClr val="130049"/>
                </a:solidFill>
                <a:effectLst/>
                <a:latin typeface="Open Sans" panose="020B0606030504020204" pitchFamily="34" charset="0"/>
              </a:rPr>
              <a:t>. https://www.griefworkcenter.com/compassion-fatigue-vs-burnout/</a:t>
            </a:r>
            <a:endParaRPr lang="en-US" dirty="0"/>
          </a:p>
        </p:txBody>
      </p:sp>
      <p:sp>
        <p:nvSpPr>
          <p:cNvPr id="4" name="Slide Number Placeholder 3"/>
          <p:cNvSpPr>
            <a:spLocks noGrp="1"/>
          </p:cNvSpPr>
          <p:nvPr>
            <p:ph type="sldNum" sz="quarter" idx="5"/>
          </p:nvPr>
        </p:nvSpPr>
        <p:spPr/>
        <p:txBody>
          <a:bodyPr/>
          <a:lstStyle/>
          <a:p>
            <a:fld id="{6F5F4FB1-FEF2-4257-BBBB-2729CAD32D32}" type="slidenum">
              <a:rPr lang="en-US" smtClean="0"/>
              <a:t>8</a:t>
            </a:fld>
            <a:endParaRPr lang="en-US"/>
          </a:p>
        </p:txBody>
      </p:sp>
    </p:spTree>
    <p:extLst>
      <p:ext uri="{BB962C8B-B14F-4D97-AF65-F5344CB8AC3E}">
        <p14:creationId xmlns:p14="http://schemas.microsoft.com/office/powerpoint/2010/main" val="529312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1. https://semo.edu/faculty-senate/_pdfs/burnout-vs-compassion-fatigue-handout.pdf</a:t>
            </a:r>
          </a:p>
          <a:p>
            <a:r>
              <a:rPr lang="en-US" dirty="0"/>
              <a:t>2</a:t>
            </a:r>
            <a:r>
              <a:rPr lang="en-US" b="0" i="0" dirty="0">
                <a:solidFill>
                  <a:srgbClr val="130049"/>
                </a:solidFill>
                <a:effectLst/>
                <a:latin typeface="Open Sans" panose="020B0606030504020204" pitchFamily="34" charset="0"/>
              </a:rPr>
              <a:t>. https://www.griefworkcenter.com/compassion-fatigue-vs-burnout/</a:t>
            </a:r>
            <a:endParaRPr lang="en-US" dirty="0"/>
          </a:p>
        </p:txBody>
      </p:sp>
      <p:sp>
        <p:nvSpPr>
          <p:cNvPr id="4" name="Slide Number Placeholder 3"/>
          <p:cNvSpPr>
            <a:spLocks noGrp="1"/>
          </p:cNvSpPr>
          <p:nvPr>
            <p:ph type="sldNum" sz="quarter" idx="5"/>
          </p:nvPr>
        </p:nvSpPr>
        <p:spPr/>
        <p:txBody>
          <a:bodyPr/>
          <a:lstStyle/>
          <a:p>
            <a:fld id="{6F5F4FB1-FEF2-4257-BBBB-2729CAD32D32}" type="slidenum">
              <a:rPr lang="en-US" smtClean="0"/>
              <a:t>10</a:t>
            </a:fld>
            <a:endParaRPr lang="en-US"/>
          </a:p>
        </p:txBody>
      </p:sp>
    </p:spTree>
    <p:extLst>
      <p:ext uri="{BB962C8B-B14F-4D97-AF65-F5344CB8AC3E}">
        <p14:creationId xmlns:p14="http://schemas.microsoft.com/office/powerpoint/2010/main" val="4218796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1. https://semo.edu/faculty-senate/_pdfs/burnout-vs-compassion-fatigue-handout.pdf</a:t>
            </a:r>
          </a:p>
          <a:p>
            <a:r>
              <a:rPr lang="en-US" dirty="0"/>
              <a:t>2</a:t>
            </a:r>
            <a:r>
              <a:rPr lang="en-US" b="0" i="0" dirty="0">
                <a:solidFill>
                  <a:srgbClr val="130049"/>
                </a:solidFill>
                <a:effectLst/>
                <a:latin typeface="Open Sans" panose="020B0606030504020204" pitchFamily="34" charset="0"/>
              </a:rPr>
              <a:t>. https://www.griefworkcenter.com/compassion-fatigue-vs-burnout/</a:t>
            </a:r>
            <a:endParaRPr lang="en-US" dirty="0"/>
          </a:p>
        </p:txBody>
      </p:sp>
      <p:sp>
        <p:nvSpPr>
          <p:cNvPr id="4" name="Slide Number Placeholder 3"/>
          <p:cNvSpPr>
            <a:spLocks noGrp="1"/>
          </p:cNvSpPr>
          <p:nvPr>
            <p:ph type="sldNum" sz="quarter" idx="5"/>
          </p:nvPr>
        </p:nvSpPr>
        <p:spPr/>
        <p:txBody>
          <a:bodyPr/>
          <a:lstStyle/>
          <a:p>
            <a:fld id="{6F5F4FB1-FEF2-4257-BBBB-2729CAD32D32}" type="slidenum">
              <a:rPr lang="en-US" smtClean="0"/>
              <a:t>11</a:t>
            </a:fld>
            <a:endParaRPr lang="en-US"/>
          </a:p>
        </p:txBody>
      </p:sp>
    </p:spTree>
    <p:extLst>
      <p:ext uri="{BB962C8B-B14F-4D97-AF65-F5344CB8AC3E}">
        <p14:creationId xmlns:p14="http://schemas.microsoft.com/office/powerpoint/2010/main" val="1854205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52E4FBC0-DB5B-488F-BEF1-4D7417D94D33}" type="datetime1">
              <a:rPr lang="en-US" smtClean="0"/>
              <a:t>8/30/2023</a:t>
            </a:fld>
            <a:endParaRPr lang="en-US"/>
          </a:p>
        </p:txBody>
      </p:sp>
      <p:sp>
        <p:nvSpPr>
          <p:cNvPr id="5" name="Footer Placeholder 4"/>
          <p:cNvSpPr>
            <a:spLocks noGrp="1"/>
          </p:cNvSpPr>
          <p:nvPr>
            <p:ph type="ftr" sz="quarter" idx="11"/>
          </p:nvPr>
        </p:nvSpPr>
        <p:spPr>
          <a:xfrm>
            <a:off x="2692397" y="5037663"/>
            <a:ext cx="5214635" cy="279400"/>
          </a:xfrm>
        </p:spPr>
        <p:txBody>
          <a:bodyPr/>
          <a:lstStyle/>
          <a:p>
            <a:r>
              <a:rPr lang="en-US"/>
              <a:t>©Debyii L. Sababu-Thomas, Ph.D.</a:t>
            </a:r>
          </a:p>
        </p:txBody>
      </p:sp>
      <p:sp>
        <p:nvSpPr>
          <p:cNvPr id="6" name="Slide Number Placeholder 5"/>
          <p:cNvSpPr>
            <a:spLocks noGrp="1"/>
          </p:cNvSpPr>
          <p:nvPr>
            <p:ph type="sldNum" sz="quarter" idx="12"/>
          </p:nvPr>
        </p:nvSpPr>
        <p:spPr>
          <a:xfrm>
            <a:off x="8956900" y="5037663"/>
            <a:ext cx="551167" cy="279400"/>
          </a:xfrm>
        </p:spPr>
        <p:txBody>
          <a:bodyPr/>
          <a:lstStyle/>
          <a:p>
            <a:fld id="{51A6E37D-5799-4CB6-BB0C-10E733CC2EF8}"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0163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491774-2373-4374-B0F1-3448D6EC2D8B}" type="datetime1">
              <a:rPr lang="en-US" smtClean="0"/>
              <a:t>8/30/2023</a:t>
            </a:fld>
            <a:endParaRPr lang="en-US"/>
          </a:p>
        </p:txBody>
      </p:sp>
      <p:sp>
        <p:nvSpPr>
          <p:cNvPr id="6" name="Footer Placeholder 5"/>
          <p:cNvSpPr>
            <a:spLocks noGrp="1"/>
          </p:cNvSpPr>
          <p:nvPr>
            <p:ph type="ftr" sz="quarter" idx="11"/>
          </p:nvPr>
        </p:nvSpPr>
        <p:spPr/>
        <p:txBody>
          <a:bodyPr/>
          <a:lstStyle/>
          <a:p>
            <a:r>
              <a:rPr lang="en-US"/>
              <a:t>©Debyii L. Sababu-Thomas, Ph.D.</a:t>
            </a:r>
          </a:p>
        </p:txBody>
      </p:sp>
      <p:sp>
        <p:nvSpPr>
          <p:cNvPr id="7" name="Slide Number Placeholder 6"/>
          <p:cNvSpPr>
            <a:spLocks noGrp="1"/>
          </p:cNvSpPr>
          <p:nvPr>
            <p:ph type="sldNum" sz="quarter" idx="12"/>
          </p:nvPr>
        </p:nvSpPr>
        <p:spPr/>
        <p:txBody>
          <a:bodyPr/>
          <a:lstStyle/>
          <a:p>
            <a:fld id="{51A6E37D-5799-4CB6-BB0C-10E733CC2EF8}" type="slidenum">
              <a:rPr lang="en-US" smtClean="0"/>
              <a:t>‹#›</a:t>
            </a:fld>
            <a:endParaRPr lang="en-US"/>
          </a:p>
        </p:txBody>
      </p:sp>
    </p:spTree>
    <p:extLst>
      <p:ext uri="{BB962C8B-B14F-4D97-AF65-F5344CB8AC3E}">
        <p14:creationId xmlns:p14="http://schemas.microsoft.com/office/powerpoint/2010/main" val="287766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1C167A-DDAA-4314-A39A-01530A0535B2}" type="datetime1">
              <a:rPr lang="en-US" smtClean="0"/>
              <a:t>8/30/2023</a:t>
            </a:fld>
            <a:endParaRPr lang="en-US"/>
          </a:p>
        </p:txBody>
      </p:sp>
      <p:sp>
        <p:nvSpPr>
          <p:cNvPr id="5" name="Footer Placeholder 4"/>
          <p:cNvSpPr>
            <a:spLocks noGrp="1"/>
          </p:cNvSpPr>
          <p:nvPr>
            <p:ph type="ftr" sz="quarter" idx="11"/>
          </p:nvPr>
        </p:nvSpPr>
        <p:spPr/>
        <p:txBody>
          <a:bodyPr/>
          <a:lstStyle/>
          <a:p>
            <a:r>
              <a:rPr lang="en-US"/>
              <a:t>©Debyii L. Sababu-Thomas, Ph.D.</a:t>
            </a:r>
          </a:p>
        </p:txBody>
      </p:sp>
      <p:sp>
        <p:nvSpPr>
          <p:cNvPr id="6" name="Slide Number Placeholder 5"/>
          <p:cNvSpPr>
            <a:spLocks noGrp="1"/>
          </p:cNvSpPr>
          <p:nvPr>
            <p:ph type="sldNum" sz="quarter" idx="12"/>
          </p:nvPr>
        </p:nvSpPr>
        <p:spPr/>
        <p:txBody>
          <a:bodyPr/>
          <a:lstStyle/>
          <a:p>
            <a:fld id="{51A6E37D-5799-4CB6-BB0C-10E733CC2EF8}"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5127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0DF5AA-F309-4B6A-BA41-8A5E1EA2D279}" type="datetime1">
              <a:rPr lang="en-US" smtClean="0"/>
              <a:t>8/30/2023</a:t>
            </a:fld>
            <a:endParaRPr lang="en-US"/>
          </a:p>
        </p:txBody>
      </p:sp>
      <p:sp>
        <p:nvSpPr>
          <p:cNvPr id="5" name="Footer Placeholder 4"/>
          <p:cNvSpPr>
            <a:spLocks noGrp="1"/>
          </p:cNvSpPr>
          <p:nvPr>
            <p:ph type="ftr" sz="quarter" idx="11"/>
          </p:nvPr>
        </p:nvSpPr>
        <p:spPr/>
        <p:txBody>
          <a:bodyPr/>
          <a:lstStyle/>
          <a:p>
            <a:r>
              <a:rPr lang="en-US"/>
              <a:t>©Debyii L. Sababu-Thomas, Ph.D.</a:t>
            </a:r>
          </a:p>
        </p:txBody>
      </p:sp>
      <p:sp>
        <p:nvSpPr>
          <p:cNvPr id="6" name="Slide Number Placeholder 5"/>
          <p:cNvSpPr>
            <a:spLocks noGrp="1"/>
          </p:cNvSpPr>
          <p:nvPr>
            <p:ph type="sldNum" sz="quarter" idx="12"/>
          </p:nvPr>
        </p:nvSpPr>
        <p:spPr/>
        <p:txBody>
          <a:bodyPr/>
          <a:lstStyle/>
          <a:p>
            <a:fld id="{51A6E37D-5799-4CB6-BB0C-10E733CC2EF8}"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561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F6AE2A-CFEC-4ACB-815F-E9E953AB7F2A}" type="datetime1">
              <a:rPr lang="en-US" smtClean="0"/>
              <a:t>8/30/2023</a:t>
            </a:fld>
            <a:endParaRPr lang="en-US"/>
          </a:p>
        </p:txBody>
      </p:sp>
      <p:sp>
        <p:nvSpPr>
          <p:cNvPr id="5" name="Footer Placeholder 4"/>
          <p:cNvSpPr>
            <a:spLocks noGrp="1"/>
          </p:cNvSpPr>
          <p:nvPr>
            <p:ph type="ftr" sz="quarter" idx="11"/>
          </p:nvPr>
        </p:nvSpPr>
        <p:spPr/>
        <p:txBody>
          <a:bodyPr/>
          <a:lstStyle/>
          <a:p>
            <a:r>
              <a:rPr lang="en-US"/>
              <a:t>©Debyii L. Sababu-Thomas, Ph.D.</a:t>
            </a:r>
          </a:p>
        </p:txBody>
      </p:sp>
      <p:sp>
        <p:nvSpPr>
          <p:cNvPr id="6" name="Slide Number Placeholder 5"/>
          <p:cNvSpPr>
            <a:spLocks noGrp="1"/>
          </p:cNvSpPr>
          <p:nvPr>
            <p:ph type="sldNum" sz="quarter" idx="12"/>
          </p:nvPr>
        </p:nvSpPr>
        <p:spPr/>
        <p:txBody>
          <a:bodyPr/>
          <a:lstStyle/>
          <a:p>
            <a:fld id="{51A6E37D-5799-4CB6-BB0C-10E733CC2EF8}" type="slidenum">
              <a:rPr lang="en-US" smtClean="0"/>
              <a:t>‹#›</a:t>
            </a:fld>
            <a:endParaRPr lang="en-US"/>
          </a:p>
        </p:txBody>
      </p:sp>
    </p:spTree>
    <p:extLst>
      <p:ext uri="{BB962C8B-B14F-4D97-AF65-F5344CB8AC3E}">
        <p14:creationId xmlns:p14="http://schemas.microsoft.com/office/powerpoint/2010/main" val="3751874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4CE200-704E-4220-BF5A-C5C3CCE31F5F}" type="datetime1">
              <a:rPr lang="en-US" smtClean="0"/>
              <a:t>8/30/2023</a:t>
            </a:fld>
            <a:endParaRPr lang="en-US"/>
          </a:p>
        </p:txBody>
      </p:sp>
      <p:sp>
        <p:nvSpPr>
          <p:cNvPr id="5" name="Footer Placeholder 4"/>
          <p:cNvSpPr>
            <a:spLocks noGrp="1"/>
          </p:cNvSpPr>
          <p:nvPr>
            <p:ph type="ftr" sz="quarter" idx="11"/>
          </p:nvPr>
        </p:nvSpPr>
        <p:spPr/>
        <p:txBody>
          <a:bodyPr/>
          <a:lstStyle/>
          <a:p>
            <a:r>
              <a:rPr lang="en-US"/>
              <a:t>©Debyii L. Sababu-Thomas, Ph.D.</a:t>
            </a:r>
          </a:p>
        </p:txBody>
      </p:sp>
      <p:sp>
        <p:nvSpPr>
          <p:cNvPr id="6" name="Slide Number Placeholder 5"/>
          <p:cNvSpPr>
            <a:spLocks noGrp="1"/>
          </p:cNvSpPr>
          <p:nvPr>
            <p:ph type="sldNum" sz="quarter" idx="12"/>
          </p:nvPr>
        </p:nvSpPr>
        <p:spPr/>
        <p:txBody>
          <a:bodyPr/>
          <a:lstStyle/>
          <a:p>
            <a:fld id="{51A6E37D-5799-4CB6-BB0C-10E733CC2EF8}"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979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C3D996-985B-447E-9054-E989AA2137CF}" type="datetime1">
              <a:rPr lang="en-US" smtClean="0"/>
              <a:t>8/30/2023</a:t>
            </a:fld>
            <a:endParaRPr lang="en-US"/>
          </a:p>
        </p:txBody>
      </p:sp>
      <p:sp>
        <p:nvSpPr>
          <p:cNvPr id="5" name="Footer Placeholder 4"/>
          <p:cNvSpPr>
            <a:spLocks noGrp="1"/>
          </p:cNvSpPr>
          <p:nvPr>
            <p:ph type="ftr" sz="quarter" idx="11"/>
          </p:nvPr>
        </p:nvSpPr>
        <p:spPr/>
        <p:txBody>
          <a:bodyPr/>
          <a:lstStyle/>
          <a:p>
            <a:r>
              <a:rPr lang="en-US"/>
              <a:t>©Debyii L. Sababu-Thomas, Ph.D.</a:t>
            </a:r>
          </a:p>
        </p:txBody>
      </p:sp>
      <p:sp>
        <p:nvSpPr>
          <p:cNvPr id="6" name="Slide Number Placeholder 5"/>
          <p:cNvSpPr>
            <a:spLocks noGrp="1"/>
          </p:cNvSpPr>
          <p:nvPr>
            <p:ph type="sldNum" sz="quarter" idx="12"/>
          </p:nvPr>
        </p:nvSpPr>
        <p:spPr/>
        <p:txBody>
          <a:bodyPr/>
          <a:lstStyle/>
          <a:p>
            <a:fld id="{51A6E37D-5799-4CB6-BB0C-10E733CC2EF8}"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0432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10FE4E-D628-4546-B808-CB688D2A0282}" type="datetime1">
              <a:rPr lang="en-US" smtClean="0"/>
              <a:t>8/30/2023</a:t>
            </a:fld>
            <a:endParaRPr lang="en-US"/>
          </a:p>
        </p:txBody>
      </p:sp>
      <p:sp>
        <p:nvSpPr>
          <p:cNvPr id="5" name="Footer Placeholder 4"/>
          <p:cNvSpPr>
            <a:spLocks noGrp="1"/>
          </p:cNvSpPr>
          <p:nvPr>
            <p:ph type="ftr" sz="quarter" idx="11"/>
          </p:nvPr>
        </p:nvSpPr>
        <p:spPr/>
        <p:txBody>
          <a:bodyPr/>
          <a:lstStyle/>
          <a:p>
            <a:r>
              <a:rPr lang="en-US"/>
              <a:t>©Debyii L. Sababu-Thomas, Ph.D.</a:t>
            </a:r>
          </a:p>
        </p:txBody>
      </p:sp>
      <p:sp>
        <p:nvSpPr>
          <p:cNvPr id="6" name="Slide Number Placeholder 5"/>
          <p:cNvSpPr>
            <a:spLocks noGrp="1"/>
          </p:cNvSpPr>
          <p:nvPr>
            <p:ph type="sldNum" sz="quarter" idx="12"/>
          </p:nvPr>
        </p:nvSpPr>
        <p:spPr/>
        <p:txBody>
          <a:bodyPr/>
          <a:lstStyle/>
          <a:p>
            <a:fld id="{51A6E37D-5799-4CB6-BB0C-10E733CC2EF8}"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417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24E671-2AE2-422B-9C9E-16B2DBBD9416}" type="datetime1">
              <a:rPr lang="en-US" smtClean="0"/>
              <a:t>8/30/2023</a:t>
            </a:fld>
            <a:endParaRPr lang="en-US"/>
          </a:p>
        </p:txBody>
      </p:sp>
      <p:sp>
        <p:nvSpPr>
          <p:cNvPr id="5" name="Footer Placeholder 4"/>
          <p:cNvSpPr>
            <a:spLocks noGrp="1"/>
          </p:cNvSpPr>
          <p:nvPr>
            <p:ph type="ftr" sz="quarter" idx="11"/>
          </p:nvPr>
        </p:nvSpPr>
        <p:spPr/>
        <p:txBody>
          <a:bodyPr/>
          <a:lstStyle/>
          <a:p>
            <a:r>
              <a:rPr lang="en-US"/>
              <a:t>©Debyii L. Sababu-Thomas, Ph.D.</a:t>
            </a:r>
          </a:p>
        </p:txBody>
      </p:sp>
      <p:sp>
        <p:nvSpPr>
          <p:cNvPr id="6" name="Slide Number Placeholder 5"/>
          <p:cNvSpPr>
            <a:spLocks noGrp="1"/>
          </p:cNvSpPr>
          <p:nvPr>
            <p:ph type="sldNum" sz="quarter" idx="12"/>
          </p:nvPr>
        </p:nvSpPr>
        <p:spPr/>
        <p:txBody>
          <a:bodyPr/>
          <a:lstStyle/>
          <a:p>
            <a:fld id="{51A6E37D-5799-4CB6-BB0C-10E733CC2EF8}"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2740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DC3156-137F-419D-ADC8-250F7E434896}" type="datetime1">
              <a:rPr lang="en-US" smtClean="0"/>
              <a:t>8/30/2023</a:t>
            </a:fld>
            <a:endParaRPr lang="en-US"/>
          </a:p>
        </p:txBody>
      </p:sp>
      <p:sp>
        <p:nvSpPr>
          <p:cNvPr id="5" name="Footer Placeholder 4"/>
          <p:cNvSpPr>
            <a:spLocks noGrp="1"/>
          </p:cNvSpPr>
          <p:nvPr>
            <p:ph type="ftr" sz="quarter" idx="11"/>
          </p:nvPr>
        </p:nvSpPr>
        <p:spPr/>
        <p:txBody>
          <a:bodyPr/>
          <a:lstStyle/>
          <a:p>
            <a:r>
              <a:rPr lang="en-US"/>
              <a:t>©Debyii L. Sababu-Thomas, Ph.D.</a:t>
            </a:r>
          </a:p>
        </p:txBody>
      </p:sp>
      <p:sp>
        <p:nvSpPr>
          <p:cNvPr id="6" name="Slide Number Placeholder 5"/>
          <p:cNvSpPr>
            <a:spLocks noGrp="1"/>
          </p:cNvSpPr>
          <p:nvPr>
            <p:ph type="sldNum" sz="quarter" idx="12"/>
          </p:nvPr>
        </p:nvSpPr>
        <p:spPr/>
        <p:txBody>
          <a:bodyPr/>
          <a:lstStyle/>
          <a:p>
            <a:fld id="{51A6E37D-5799-4CB6-BB0C-10E733CC2EF8}" type="slidenum">
              <a:rPr lang="en-US" smtClean="0"/>
              <a:t>‹#›</a:t>
            </a:fld>
            <a:endParaRPr lang="en-US"/>
          </a:p>
        </p:txBody>
      </p:sp>
    </p:spTree>
    <p:extLst>
      <p:ext uri="{BB962C8B-B14F-4D97-AF65-F5344CB8AC3E}">
        <p14:creationId xmlns:p14="http://schemas.microsoft.com/office/powerpoint/2010/main" val="3692462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CEA809-EBED-4008-9A3F-99BBEE5B9784}" type="datetime1">
              <a:rPr lang="en-US" smtClean="0"/>
              <a:t>8/30/2023</a:t>
            </a:fld>
            <a:endParaRPr lang="en-US"/>
          </a:p>
        </p:txBody>
      </p:sp>
      <p:sp>
        <p:nvSpPr>
          <p:cNvPr id="5" name="Footer Placeholder 4"/>
          <p:cNvSpPr>
            <a:spLocks noGrp="1"/>
          </p:cNvSpPr>
          <p:nvPr>
            <p:ph type="ftr" sz="quarter" idx="11"/>
          </p:nvPr>
        </p:nvSpPr>
        <p:spPr/>
        <p:txBody>
          <a:bodyPr/>
          <a:lstStyle/>
          <a:p>
            <a:r>
              <a:rPr lang="en-US"/>
              <a:t>©Debyii L. Sababu-Thomas, Ph.D.</a:t>
            </a:r>
          </a:p>
        </p:txBody>
      </p:sp>
      <p:sp>
        <p:nvSpPr>
          <p:cNvPr id="6" name="Slide Number Placeholder 5"/>
          <p:cNvSpPr>
            <a:spLocks noGrp="1"/>
          </p:cNvSpPr>
          <p:nvPr>
            <p:ph type="sldNum" sz="quarter" idx="12"/>
          </p:nvPr>
        </p:nvSpPr>
        <p:spPr/>
        <p:txBody>
          <a:bodyPr/>
          <a:lstStyle/>
          <a:p>
            <a:fld id="{51A6E37D-5799-4CB6-BB0C-10E733CC2EF8}"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8714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A19903-5092-45C2-9B6B-EC8D7729CE01}" type="datetime1">
              <a:rPr lang="en-US" smtClean="0"/>
              <a:t>8/30/2023</a:t>
            </a:fld>
            <a:endParaRPr lang="en-US"/>
          </a:p>
        </p:txBody>
      </p:sp>
      <p:sp>
        <p:nvSpPr>
          <p:cNvPr id="6" name="Footer Placeholder 5"/>
          <p:cNvSpPr>
            <a:spLocks noGrp="1"/>
          </p:cNvSpPr>
          <p:nvPr>
            <p:ph type="ftr" sz="quarter" idx="11"/>
          </p:nvPr>
        </p:nvSpPr>
        <p:spPr/>
        <p:txBody>
          <a:bodyPr/>
          <a:lstStyle/>
          <a:p>
            <a:r>
              <a:rPr lang="en-US"/>
              <a:t>©Debyii L. Sababu-Thomas, Ph.D.</a:t>
            </a:r>
          </a:p>
        </p:txBody>
      </p:sp>
      <p:sp>
        <p:nvSpPr>
          <p:cNvPr id="7" name="Slide Number Placeholder 6"/>
          <p:cNvSpPr>
            <a:spLocks noGrp="1"/>
          </p:cNvSpPr>
          <p:nvPr>
            <p:ph type="sldNum" sz="quarter" idx="12"/>
          </p:nvPr>
        </p:nvSpPr>
        <p:spPr/>
        <p:txBody>
          <a:bodyPr/>
          <a:lstStyle/>
          <a:p>
            <a:fld id="{51A6E37D-5799-4CB6-BB0C-10E733CC2EF8}" type="slidenum">
              <a:rPr lang="en-US" smtClean="0"/>
              <a:t>‹#›</a:t>
            </a:fld>
            <a:endParaRPr lang="en-US"/>
          </a:p>
        </p:txBody>
      </p:sp>
    </p:spTree>
    <p:extLst>
      <p:ext uri="{BB962C8B-B14F-4D97-AF65-F5344CB8AC3E}">
        <p14:creationId xmlns:p14="http://schemas.microsoft.com/office/powerpoint/2010/main" val="681433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EA509B-5421-4CB6-BFBA-D2441E59319A}" type="datetime1">
              <a:rPr lang="en-US" smtClean="0"/>
              <a:t>8/30/2023</a:t>
            </a:fld>
            <a:endParaRPr lang="en-US"/>
          </a:p>
        </p:txBody>
      </p:sp>
      <p:sp>
        <p:nvSpPr>
          <p:cNvPr id="8" name="Footer Placeholder 7"/>
          <p:cNvSpPr>
            <a:spLocks noGrp="1"/>
          </p:cNvSpPr>
          <p:nvPr>
            <p:ph type="ftr" sz="quarter" idx="11"/>
          </p:nvPr>
        </p:nvSpPr>
        <p:spPr/>
        <p:txBody>
          <a:bodyPr/>
          <a:lstStyle/>
          <a:p>
            <a:r>
              <a:rPr lang="en-US"/>
              <a:t>©Debyii L. Sababu-Thomas, Ph.D.</a:t>
            </a:r>
          </a:p>
        </p:txBody>
      </p:sp>
      <p:sp>
        <p:nvSpPr>
          <p:cNvPr id="9" name="Slide Number Placeholder 8"/>
          <p:cNvSpPr>
            <a:spLocks noGrp="1"/>
          </p:cNvSpPr>
          <p:nvPr>
            <p:ph type="sldNum" sz="quarter" idx="12"/>
          </p:nvPr>
        </p:nvSpPr>
        <p:spPr/>
        <p:txBody>
          <a:bodyPr/>
          <a:lstStyle/>
          <a:p>
            <a:fld id="{51A6E37D-5799-4CB6-BB0C-10E733CC2EF8}"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9741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392524-F9CE-45B0-9E37-1093C2BE025A}" type="datetime1">
              <a:rPr lang="en-US" smtClean="0"/>
              <a:t>8/30/2023</a:t>
            </a:fld>
            <a:endParaRPr lang="en-US"/>
          </a:p>
        </p:txBody>
      </p:sp>
      <p:sp>
        <p:nvSpPr>
          <p:cNvPr id="4" name="Footer Placeholder 3"/>
          <p:cNvSpPr>
            <a:spLocks noGrp="1"/>
          </p:cNvSpPr>
          <p:nvPr>
            <p:ph type="ftr" sz="quarter" idx="11"/>
          </p:nvPr>
        </p:nvSpPr>
        <p:spPr/>
        <p:txBody>
          <a:bodyPr/>
          <a:lstStyle/>
          <a:p>
            <a:r>
              <a:rPr lang="en-US"/>
              <a:t>©Debyii L. Sababu-Thomas, Ph.D.</a:t>
            </a:r>
          </a:p>
        </p:txBody>
      </p:sp>
      <p:sp>
        <p:nvSpPr>
          <p:cNvPr id="5" name="Slide Number Placeholder 4"/>
          <p:cNvSpPr>
            <a:spLocks noGrp="1"/>
          </p:cNvSpPr>
          <p:nvPr>
            <p:ph type="sldNum" sz="quarter" idx="12"/>
          </p:nvPr>
        </p:nvSpPr>
        <p:spPr/>
        <p:txBody>
          <a:bodyPr/>
          <a:lstStyle/>
          <a:p>
            <a:fld id="{51A6E37D-5799-4CB6-BB0C-10E733CC2EF8}"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5533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5DEF8A-324F-4019-B045-FA5AED5A09D6}" type="datetime1">
              <a:rPr lang="en-US" smtClean="0"/>
              <a:t>8/30/2023</a:t>
            </a:fld>
            <a:endParaRPr lang="en-US"/>
          </a:p>
        </p:txBody>
      </p:sp>
      <p:sp>
        <p:nvSpPr>
          <p:cNvPr id="3" name="Footer Placeholder 2"/>
          <p:cNvSpPr>
            <a:spLocks noGrp="1"/>
          </p:cNvSpPr>
          <p:nvPr>
            <p:ph type="ftr" sz="quarter" idx="11"/>
          </p:nvPr>
        </p:nvSpPr>
        <p:spPr/>
        <p:txBody>
          <a:bodyPr/>
          <a:lstStyle/>
          <a:p>
            <a:r>
              <a:rPr lang="en-US"/>
              <a:t>©Debyii L. Sababu-Thomas, Ph.D.</a:t>
            </a:r>
          </a:p>
        </p:txBody>
      </p:sp>
      <p:sp>
        <p:nvSpPr>
          <p:cNvPr id="4" name="Slide Number Placeholder 3"/>
          <p:cNvSpPr>
            <a:spLocks noGrp="1"/>
          </p:cNvSpPr>
          <p:nvPr>
            <p:ph type="sldNum" sz="quarter" idx="12"/>
          </p:nvPr>
        </p:nvSpPr>
        <p:spPr/>
        <p:txBody>
          <a:bodyPr/>
          <a:lstStyle/>
          <a:p>
            <a:fld id="{51A6E37D-5799-4CB6-BB0C-10E733CC2EF8}" type="slidenum">
              <a:rPr lang="en-US" smtClean="0"/>
              <a:t>‹#›</a:t>
            </a:fld>
            <a:endParaRPr lang="en-US"/>
          </a:p>
        </p:txBody>
      </p:sp>
    </p:spTree>
    <p:extLst>
      <p:ext uri="{BB962C8B-B14F-4D97-AF65-F5344CB8AC3E}">
        <p14:creationId xmlns:p14="http://schemas.microsoft.com/office/powerpoint/2010/main" val="2116569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A9FB1F-AE19-4630-B5FD-0CFC971575DD}" type="datetime1">
              <a:rPr lang="en-US" smtClean="0"/>
              <a:t>8/30/2023</a:t>
            </a:fld>
            <a:endParaRPr lang="en-US"/>
          </a:p>
        </p:txBody>
      </p:sp>
      <p:sp>
        <p:nvSpPr>
          <p:cNvPr id="6" name="Footer Placeholder 5"/>
          <p:cNvSpPr>
            <a:spLocks noGrp="1"/>
          </p:cNvSpPr>
          <p:nvPr>
            <p:ph type="ftr" sz="quarter" idx="11"/>
          </p:nvPr>
        </p:nvSpPr>
        <p:spPr/>
        <p:txBody>
          <a:bodyPr/>
          <a:lstStyle/>
          <a:p>
            <a:r>
              <a:rPr lang="en-US"/>
              <a:t>©Debyii L. Sababu-Thomas, Ph.D.</a:t>
            </a:r>
          </a:p>
        </p:txBody>
      </p:sp>
      <p:sp>
        <p:nvSpPr>
          <p:cNvPr id="7" name="Slide Number Placeholder 6"/>
          <p:cNvSpPr>
            <a:spLocks noGrp="1"/>
          </p:cNvSpPr>
          <p:nvPr>
            <p:ph type="sldNum" sz="quarter" idx="12"/>
          </p:nvPr>
        </p:nvSpPr>
        <p:spPr/>
        <p:txBody>
          <a:bodyPr/>
          <a:lstStyle/>
          <a:p>
            <a:fld id="{51A6E37D-5799-4CB6-BB0C-10E733CC2EF8}"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8596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9721B3-E547-47A7-BE58-08DD693CEFB2}" type="datetime1">
              <a:rPr lang="en-US" smtClean="0"/>
              <a:t>8/30/2023</a:t>
            </a:fld>
            <a:endParaRPr lang="en-US"/>
          </a:p>
        </p:txBody>
      </p:sp>
      <p:sp>
        <p:nvSpPr>
          <p:cNvPr id="6" name="Footer Placeholder 5"/>
          <p:cNvSpPr>
            <a:spLocks noGrp="1"/>
          </p:cNvSpPr>
          <p:nvPr>
            <p:ph type="ftr" sz="quarter" idx="11"/>
          </p:nvPr>
        </p:nvSpPr>
        <p:spPr/>
        <p:txBody>
          <a:bodyPr/>
          <a:lstStyle/>
          <a:p>
            <a:r>
              <a:rPr lang="en-US"/>
              <a:t>©Debyii L. Sababu-Thomas, Ph.D.</a:t>
            </a:r>
          </a:p>
        </p:txBody>
      </p:sp>
      <p:sp>
        <p:nvSpPr>
          <p:cNvPr id="7" name="Slide Number Placeholder 6"/>
          <p:cNvSpPr>
            <a:spLocks noGrp="1"/>
          </p:cNvSpPr>
          <p:nvPr>
            <p:ph type="sldNum" sz="quarter" idx="12"/>
          </p:nvPr>
        </p:nvSpPr>
        <p:spPr/>
        <p:txBody>
          <a:bodyPr/>
          <a:lstStyle/>
          <a:p>
            <a:fld id="{51A6E37D-5799-4CB6-BB0C-10E733CC2EF8}" type="slidenum">
              <a:rPr lang="en-US" smtClean="0"/>
              <a:t>‹#›</a:t>
            </a:fld>
            <a:endParaRPr lang="en-US"/>
          </a:p>
        </p:txBody>
      </p:sp>
    </p:spTree>
    <p:extLst>
      <p:ext uri="{BB962C8B-B14F-4D97-AF65-F5344CB8AC3E}">
        <p14:creationId xmlns:p14="http://schemas.microsoft.com/office/powerpoint/2010/main" val="1195642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5673C0-596F-4B37-9E05-4509DA48D25C}" type="datetime1">
              <a:rPr lang="en-US" smtClean="0"/>
              <a:t>8/30/2023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©Debyii L. Sababu-Thomas, Ph.D.</a:t>
            </a: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1A6E37D-5799-4CB6-BB0C-10E733CC2EF8}" type="slidenum">
              <a:rPr lang="en-US" smtClean="0"/>
              <a:t>‹#›</a:t>
            </a:fld>
            <a:endParaRPr lang="en-US"/>
          </a:p>
        </p:txBody>
      </p:sp>
    </p:spTree>
    <p:extLst>
      <p:ext uri="{BB962C8B-B14F-4D97-AF65-F5344CB8AC3E}">
        <p14:creationId xmlns:p14="http://schemas.microsoft.com/office/powerpoint/2010/main" val="37471881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s://www.biblegateway.com/passage/?search=Ephesians%203&amp;version=NKJV#fen-NKJV-29266f"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hyperlink" Target="mailto:RevDebyii@reidtemple.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customXml" Target="../ink/ink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085B4-95F0-BBAC-D2D4-BAC447A2D528}"/>
              </a:ext>
            </a:extLst>
          </p:cNvPr>
          <p:cNvSpPr>
            <a:spLocks noGrp="1"/>
          </p:cNvSpPr>
          <p:nvPr>
            <p:ph type="ctrTitle"/>
          </p:nvPr>
        </p:nvSpPr>
        <p:spPr>
          <a:xfrm>
            <a:off x="2152021" y="1562703"/>
            <a:ext cx="7887956" cy="1515533"/>
          </a:xfrm>
        </p:spPr>
        <p:txBody>
          <a:bodyPr/>
          <a:lstStyle/>
          <a:p>
            <a:br>
              <a:rPr lang="en-US" sz="4000" b="1" dirty="0">
                <a:latin typeface="+mn-lt"/>
              </a:rPr>
            </a:br>
            <a:br>
              <a:rPr lang="en-US" sz="4000" b="1" dirty="0">
                <a:latin typeface="+mn-lt"/>
              </a:rPr>
            </a:br>
            <a:r>
              <a:rPr lang="en-US" sz="2800" b="1" i="1" dirty="0">
                <a:solidFill>
                  <a:schemeClr val="accent2">
                    <a:lumMod val="75000"/>
                  </a:schemeClr>
                </a:solidFill>
                <a:latin typeface="+mn-lt"/>
              </a:rPr>
              <a:t>August Theme 2023</a:t>
            </a:r>
            <a:br>
              <a:rPr lang="en-US" sz="2800" b="1" i="1" dirty="0">
                <a:solidFill>
                  <a:srgbClr val="7030A0"/>
                </a:solidFill>
                <a:latin typeface="+mn-lt"/>
              </a:rPr>
            </a:br>
            <a:r>
              <a:rPr lang="en-US" sz="4000" b="1" i="1" dirty="0">
                <a:solidFill>
                  <a:srgbClr val="FF0000"/>
                </a:solidFill>
                <a:latin typeface="+mn-lt"/>
              </a:rPr>
              <a:t>“REFUELING to Go Higher in God”</a:t>
            </a:r>
            <a:endParaRPr lang="en-US" sz="4000" i="1" dirty="0">
              <a:solidFill>
                <a:srgbClr val="FF0000"/>
              </a:solidFill>
              <a:latin typeface="+mn-lt"/>
            </a:endParaRPr>
          </a:p>
        </p:txBody>
      </p:sp>
      <p:sp>
        <p:nvSpPr>
          <p:cNvPr id="3" name="Subtitle 2">
            <a:extLst>
              <a:ext uri="{FF2B5EF4-FFF2-40B4-BE49-F238E27FC236}">
                <a16:creationId xmlns:a16="http://schemas.microsoft.com/office/drawing/2014/main" id="{176F7D8D-98BB-EEC3-D53D-08FE9D819600}"/>
              </a:ext>
            </a:extLst>
          </p:cNvPr>
          <p:cNvSpPr>
            <a:spLocks noGrp="1"/>
          </p:cNvSpPr>
          <p:nvPr>
            <p:ph type="subTitle" idx="1"/>
          </p:nvPr>
        </p:nvSpPr>
        <p:spPr>
          <a:xfrm>
            <a:off x="2677163" y="3661803"/>
            <a:ext cx="6837673" cy="1813964"/>
          </a:xfrm>
        </p:spPr>
        <p:txBody>
          <a:bodyPr>
            <a:normAutofit lnSpcReduction="10000"/>
          </a:bodyPr>
          <a:lstStyle/>
          <a:p>
            <a:r>
              <a:rPr lang="en-US" sz="2200" b="1" dirty="0">
                <a:latin typeface="+mj-lt"/>
              </a:rPr>
              <a:t>Reid Temple Wednesday Night Bible Study</a:t>
            </a:r>
          </a:p>
          <a:p>
            <a:r>
              <a:rPr lang="en-US" sz="2200" b="1" dirty="0">
                <a:latin typeface="+mj-lt"/>
              </a:rPr>
              <a:t>August 9, 16, </a:t>
            </a:r>
            <a:r>
              <a:rPr lang="en-US" sz="2200" b="1" dirty="0">
                <a:solidFill>
                  <a:srgbClr val="2B133D"/>
                </a:solidFill>
                <a:latin typeface="+mj-lt"/>
              </a:rPr>
              <a:t>23</a:t>
            </a:r>
            <a:r>
              <a:rPr lang="en-US" sz="2200" b="1" dirty="0">
                <a:latin typeface="+mj-lt"/>
              </a:rPr>
              <a:t> and 30, 2023</a:t>
            </a:r>
          </a:p>
          <a:p>
            <a:r>
              <a:rPr lang="en-US" sz="2200" b="1" dirty="0">
                <a:latin typeface="+mj-lt"/>
              </a:rPr>
              <a:t>Rev. Dr. Debyii L. Sababu-Thomas, Facilitator</a:t>
            </a:r>
          </a:p>
          <a:p>
            <a:r>
              <a:rPr lang="en-US" sz="2200" b="1" dirty="0">
                <a:latin typeface="+mj-lt"/>
              </a:rPr>
              <a:t>Rev. Dr. Mark E. Whitlock, Pastor</a:t>
            </a:r>
          </a:p>
          <a:p>
            <a:endParaRPr lang="en-US" sz="1800" dirty="0"/>
          </a:p>
        </p:txBody>
      </p:sp>
      <p:sp>
        <p:nvSpPr>
          <p:cNvPr id="4" name="TextBox 3">
            <a:extLst>
              <a:ext uri="{FF2B5EF4-FFF2-40B4-BE49-F238E27FC236}">
                <a16:creationId xmlns:a16="http://schemas.microsoft.com/office/drawing/2014/main" id="{014641A8-F35A-0D87-44CD-E876C03E27A6}"/>
              </a:ext>
            </a:extLst>
          </p:cNvPr>
          <p:cNvSpPr txBox="1"/>
          <p:nvPr/>
        </p:nvSpPr>
        <p:spPr>
          <a:xfrm>
            <a:off x="3990262" y="733206"/>
            <a:ext cx="4211474" cy="1384995"/>
          </a:xfrm>
          <a:prstGeom prst="rect">
            <a:avLst/>
          </a:prstGeom>
          <a:noFill/>
        </p:spPr>
        <p:txBody>
          <a:bodyPr wrap="none" rtlCol="0">
            <a:spAutoFit/>
          </a:bodyPr>
          <a:lstStyle/>
          <a:p>
            <a:pPr algn="ctr"/>
            <a:r>
              <a:rPr lang="en-US" sz="2800" i="1" dirty="0"/>
              <a:t>Reid Temple  A.M.E. Church</a:t>
            </a:r>
          </a:p>
          <a:p>
            <a:endParaRPr lang="en-US" sz="2800" i="1" dirty="0"/>
          </a:p>
          <a:p>
            <a:endParaRPr lang="en-US" sz="2800" i="1" dirty="0"/>
          </a:p>
        </p:txBody>
      </p:sp>
      <p:sp>
        <p:nvSpPr>
          <p:cNvPr id="5" name="TextBox 4">
            <a:extLst>
              <a:ext uri="{FF2B5EF4-FFF2-40B4-BE49-F238E27FC236}">
                <a16:creationId xmlns:a16="http://schemas.microsoft.com/office/drawing/2014/main" id="{C4A70C53-1C39-F737-3A01-EF5742437085}"/>
              </a:ext>
            </a:extLst>
          </p:cNvPr>
          <p:cNvSpPr txBox="1"/>
          <p:nvPr/>
        </p:nvSpPr>
        <p:spPr>
          <a:xfrm>
            <a:off x="8739963" y="5847907"/>
            <a:ext cx="1502334" cy="461665"/>
          </a:xfrm>
          <a:prstGeom prst="rect">
            <a:avLst/>
          </a:prstGeom>
          <a:noFill/>
        </p:spPr>
        <p:txBody>
          <a:bodyPr wrap="none" rtlCol="0">
            <a:spAutoFit/>
          </a:bodyPr>
          <a:lstStyle/>
          <a:p>
            <a:r>
              <a:rPr lang="en-US" sz="2400" dirty="0">
                <a:solidFill>
                  <a:srgbClr val="FF0000"/>
                </a:solidFill>
                <a:latin typeface="Arial Black" panose="020B0A04020102020204" pitchFamily="34" charset="0"/>
              </a:rPr>
              <a:t>WEEK 4</a:t>
            </a:r>
          </a:p>
        </p:txBody>
      </p:sp>
    </p:spTree>
    <p:extLst>
      <p:ext uri="{BB962C8B-B14F-4D97-AF65-F5344CB8AC3E}">
        <p14:creationId xmlns:p14="http://schemas.microsoft.com/office/powerpoint/2010/main" val="3266659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AD4940-02EE-11CB-0411-241B7CF8F67E}"/>
              </a:ext>
            </a:extLst>
          </p:cNvPr>
          <p:cNvSpPr>
            <a:spLocks noGrp="1"/>
          </p:cNvSpPr>
          <p:nvPr>
            <p:ph type="title"/>
          </p:nvPr>
        </p:nvSpPr>
        <p:spPr>
          <a:xfrm>
            <a:off x="772292" y="625598"/>
            <a:ext cx="6703276" cy="1371600"/>
          </a:xfrm>
        </p:spPr>
        <p:txBody>
          <a:bodyPr vert="horz" lIns="91440" tIns="45720" rIns="91440" bIns="45720" rtlCol="0" anchor="ctr">
            <a:normAutofit/>
          </a:bodyPr>
          <a:lstStyle/>
          <a:p>
            <a:r>
              <a:rPr lang="en-US" sz="4800" b="1" u="sng" dirty="0">
                <a:solidFill>
                  <a:srgbClr val="FF0000"/>
                </a:solidFill>
              </a:rPr>
              <a:t>Case Study-</a:t>
            </a:r>
            <a:br>
              <a:rPr lang="en-US" sz="4800" b="1" u="sng" dirty="0">
                <a:solidFill>
                  <a:srgbClr val="FF0000"/>
                </a:solidFill>
              </a:rPr>
            </a:br>
            <a:r>
              <a:rPr lang="en-US" sz="3100" b="1" u="sng" dirty="0">
                <a:solidFill>
                  <a:srgbClr val="FF0000"/>
                </a:solidFill>
                <a:latin typeface="+mn-lt"/>
              </a:rPr>
              <a:t> “An Acute Case of Spiritual Weariness”</a:t>
            </a:r>
            <a:endParaRPr lang="en-US" sz="4800" b="1" u="sng" dirty="0">
              <a:solidFill>
                <a:srgbClr val="FF0000"/>
              </a:solidFill>
              <a:latin typeface="+mn-lt"/>
            </a:endParaRPr>
          </a:p>
        </p:txBody>
      </p:sp>
      <p:sp>
        <p:nvSpPr>
          <p:cNvPr id="12" name="Picture Placeholder 11">
            <a:extLst>
              <a:ext uri="{FF2B5EF4-FFF2-40B4-BE49-F238E27FC236}">
                <a16:creationId xmlns:a16="http://schemas.microsoft.com/office/drawing/2014/main" id="{D3196FC8-0BFC-1DE5-95EC-85C59A139BF3}"/>
              </a:ext>
            </a:extLst>
          </p:cNvPr>
          <p:cNvSpPr>
            <a:spLocks noGrp="1"/>
          </p:cNvSpPr>
          <p:nvPr>
            <p:ph type="pic" idx="1"/>
          </p:nvPr>
        </p:nvSpPr>
        <p:spPr>
          <a:xfrm>
            <a:off x="7666075" y="842920"/>
            <a:ext cx="3624823" cy="5172160"/>
          </a:xfrm>
          <a:ln>
            <a:solidFill>
              <a:srgbClr val="FFC000"/>
            </a:solidFill>
          </a:ln>
        </p:spPr>
        <p:txBody>
          <a:bodyPr>
            <a:normAutofit/>
          </a:bodyPr>
          <a:lstStyle/>
          <a:p>
            <a:r>
              <a:rPr lang="en-US" b="1" dirty="0">
                <a:solidFill>
                  <a:srgbClr val="CC3300"/>
                </a:solidFill>
                <a:latin typeface="Arial Black" panose="020B0A04020102020204" pitchFamily="34" charset="0"/>
              </a:rPr>
              <a:t>The TRIGGER - Starter</a:t>
            </a:r>
          </a:p>
        </p:txBody>
      </p:sp>
      <p:sp>
        <p:nvSpPr>
          <p:cNvPr id="2" name="Slide Number Placeholder 1">
            <a:extLst>
              <a:ext uri="{FF2B5EF4-FFF2-40B4-BE49-F238E27FC236}">
                <a16:creationId xmlns:a16="http://schemas.microsoft.com/office/drawing/2014/main" id="{3A48562F-7C4D-A61C-0C7D-C27BCA75CAD7}"/>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51A6E37D-5799-4CB6-BB0C-10E733CC2EF8}" type="slidenum">
              <a:rPr lang="en-US">
                <a:solidFill>
                  <a:srgbClr val="000000"/>
                </a:solidFill>
              </a:rPr>
              <a:pPr defTabSz="914400">
                <a:spcAft>
                  <a:spcPts val="600"/>
                </a:spcAft>
              </a:pPr>
              <a:t>10</a:t>
            </a:fld>
            <a:endParaRPr lang="en-US">
              <a:solidFill>
                <a:srgbClr val="000000"/>
              </a:solidFill>
            </a:endParaRPr>
          </a:p>
        </p:txBody>
      </p:sp>
      <p:sp>
        <p:nvSpPr>
          <p:cNvPr id="4" name="TextBox 3">
            <a:extLst>
              <a:ext uri="{FF2B5EF4-FFF2-40B4-BE49-F238E27FC236}">
                <a16:creationId xmlns:a16="http://schemas.microsoft.com/office/drawing/2014/main" id="{6FA4CE3A-E0C3-59A1-9A54-A9EC0B5A4C32}"/>
              </a:ext>
            </a:extLst>
          </p:cNvPr>
          <p:cNvSpPr txBox="1"/>
          <p:nvPr/>
        </p:nvSpPr>
        <p:spPr>
          <a:xfrm>
            <a:off x="932121" y="2316175"/>
            <a:ext cx="6574466" cy="4247317"/>
          </a:xfrm>
          <a:prstGeom prst="rect">
            <a:avLst/>
          </a:prstGeom>
          <a:noFill/>
        </p:spPr>
        <p:txBody>
          <a:bodyPr wrap="square" rtlCol="0">
            <a:spAutoFit/>
          </a:bodyPr>
          <a:lstStyle/>
          <a:p>
            <a:r>
              <a:rPr lang="en-US" b="1" dirty="0"/>
              <a:t>Date: Saturday August 26</a:t>
            </a:r>
            <a:r>
              <a:rPr lang="en-US" b="1" baseline="30000" dirty="0"/>
              <a:t>th</a:t>
            </a:r>
            <a:r>
              <a:rPr lang="en-US" b="1" dirty="0"/>
              <a:t> 11:00 am</a:t>
            </a:r>
          </a:p>
          <a:p>
            <a:r>
              <a:rPr lang="en-US" b="1" dirty="0"/>
              <a:t>Location: Prince George’s County  </a:t>
            </a:r>
          </a:p>
          <a:p>
            <a:r>
              <a:rPr lang="en-US" b="1" dirty="0"/>
              <a:t>	Brown Station and White House Road</a:t>
            </a:r>
          </a:p>
          <a:p>
            <a:r>
              <a:rPr lang="en-US" b="1" dirty="0"/>
              <a:t>	Upper Marlboro</a:t>
            </a:r>
          </a:p>
          <a:p>
            <a:r>
              <a:rPr lang="en-US" b="1" dirty="0"/>
              <a:t>Person:  Son</a:t>
            </a:r>
          </a:p>
          <a:p>
            <a:r>
              <a:rPr lang="en-US" b="1" dirty="0"/>
              <a:t>Cause: Not certain but He Blacked out – </a:t>
            </a:r>
          </a:p>
          <a:p>
            <a:r>
              <a:rPr lang="en-US" b="1" dirty="0"/>
              <a:t>Was awakened from Vehicle by Paramedics and Police</a:t>
            </a:r>
          </a:p>
          <a:p>
            <a:r>
              <a:rPr lang="en-US" b="1" dirty="0"/>
              <a:t>Disposition: Car was towed to Collision Shop with various Insurance Drama</a:t>
            </a:r>
          </a:p>
          <a:p>
            <a:endParaRPr lang="en-US" b="1" dirty="0"/>
          </a:p>
          <a:p>
            <a:r>
              <a:rPr lang="en-US" b="1" dirty="0"/>
              <a:t>Son:  Went to Chicago- could not do anything.  Will be going to Doctor (Hopefully)</a:t>
            </a:r>
          </a:p>
          <a:p>
            <a:r>
              <a:rPr lang="en-US" b="1" dirty="0"/>
              <a:t>Mother:  Recovering with Grace!!!</a:t>
            </a:r>
          </a:p>
          <a:p>
            <a:r>
              <a:rPr lang="en-US" b="1" dirty="0"/>
              <a:t>My Response….Next Page</a:t>
            </a:r>
          </a:p>
          <a:p>
            <a:endParaRPr lang="en-US" dirty="0"/>
          </a:p>
        </p:txBody>
      </p:sp>
      <p:pic>
        <p:nvPicPr>
          <p:cNvPr id="6" name="Picture 5">
            <a:extLst>
              <a:ext uri="{FF2B5EF4-FFF2-40B4-BE49-F238E27FC236}">
                <a16:creationId xmlns:a16="http://schemas.microsoft.com/office/drawing/2014/main" id="{4E4C3B7B-8C90-5DB7-14BA-E7240945BDA1}"/>
              </a:ext>
            </a:extLst>
          </p:cNvPr>
          <p:cNvPicPr>
            <a:picLocks noChangeAspect="1"/>
          </p:cNvPicPr>
          <p:nvPr/>
        </p:nvPicPr>
        <p:blipFill>
          <a:blip r:embed="rId3"/>
          <a:stretch>
            <a:fillRect/>
          </a:stretch>
        </p:blipFill>
        <p:spPr>
          <a:xfrm>
            <a:off x="7697094" y="1212112"/>
            <a:ext cx="3403297" cy="4756888"/>
          </a:xfrm>
          <a:prstGeom prst="rect">
            <a:avLst/>
          </a:prstGeom>
        </p:spPr>
      </p:pic>
    </p:spTree>
    <p:extLst>
      <p:ext uri="{BB962C8B-B14F-4D97-AF65-F5344CB8AC3E}">
        <p14:creationId xmlns:p14="http://schemas.microsoft.com/office/powerpoint/2010/main" val="3773896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4103" name="Group 4102">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104" name="Picture 4103">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105" name="Rectangle 4104">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106" name="Picture 4105">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107" name="Picture 4106">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4109" name="Straight Connector 4108">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4111" name="Rectangle 4110">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3" name="Group 4112">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4114" name="Picture 4113">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115" name="Rectangle 4114">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116" name="Picture 4115">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117" name="Picture 4116">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96AD4940-02EE-11CB-0411-241B7CF8F67E}"/>
              </a:ext>
            </a:extLst>
          </p:cNvPr>
          <p:cNvSpPr>
            <a:spLocks noGrp="1"/>
          </p:cNvSpPr>
          <p:nvPr>
            <p:ph type="title"/>
          </p:nvPr>
        </p:nvSpPr>
        <p:spPr>
          <a:xfrm>
            <a:off x="4252797" y="677574"/>
            <a:ext cx="7102549" cy="896046"/>
          </a:xfrm>
          <a:ln>
            <a:solidFill>
              <a:schemeClr val="accent2">
                <a:lumMod val="75000"/>
              </a:schemeClr>
            </a:solidFill>
          </a:ln>
        </p:spPr>
        <p:txBody>
          <a:bodyPr vert="horz" lIns="91440" tIns="45720" rIns="91440" bIns="45720" rtlCol="0" anchor="ctr">
            <a:normAutofit/>
          </a:bodyPr>
          <a:lstStyle/>
          <a:p>
            <a:pPr>
              <a:lnSpc>
                <a:spcPct val="90000"/>
              </a:lnSpc>
            </a:pPr>
            <a:r>
              <a:rPr lang="en-US" sz="3200" b="1" u="sng" dirty="0">
                <a:solidFill>
                  <a:srgbClr val="CC3300"/>
                </a:solidFill>
              </a:rPr>
              <a:t>My 5-Step REFUELING STRATEGY</a:t>
            </a:r>
          </a:p>
        </p:txBody>
      </p:sp>
      <p:sp>
        <p:nvSpPr>
          <p:cNvPr id="4119" name="Rectangle 4118">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Key to build our spiritual strength - For the Pleasure of Lord Krishna">
            <a:extLst>
              <a:ext uri="{FF2B5EF4-FFF2-40B4-BE49-F238E27FC236}">
                <a16:creationId xmlns:a16="http://schemas.microsoft.com/office/drawing/2014/main" id="{30EAADC0-6158-5EB2-54C6-E65D851A90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383" r="20978" b="2"/>
          <a:stretch/>
        </p:blipFill>
        <p:spPr bwMode="auto">
          <a:xfrm>
            <a:off x="1230401" y="1169583"/>
            <a:ext cx="2813804" cy="4359346"/>
          </a:xfrm>
          <a:prstGeom prst="rect">
            <a:avLst/>
          </a:prstGeom>
          <a:noFill/>
          <a:extLst>
            <a:ext uri="{909E8E84-426E-40DD-AFC4-6F175D3DCCD1}">
              <a14:hiddenFill xmlns:a14="http://schemas.microsoft.com/office/drawing/2010/main">
                <a:solidFill>
                  <a:srgbClr val="FFFFFF"/>
                </a:solidFill>
              </a14:hiddenFill>
            </a:ext>
          </a:extLst>
        </p:spPr>
      </p:pic>
      <p:cxnSp>
        <p:nvCxnSpPr>
          <p:cNvPr id="4121" name="Straight Connector 4120">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Content Placeholder 4">
            <a:extLst>
              <a:ext uri="{FF2B5EF4-FFF2-40B4-BE49-F238E27FC236}">
                <a16:creationId xmlns:a16="http://schemas.microsoft.com/office/drawing/2014/main" id="{8DCC3EBD-331A-A281-ADBC-894174EB0F2A}"/>
              </a:ext>
            </a:extLst>
          </p:cNvPr>
          <p:cNvSpPr>
            <a:spLocks noGrp="1"/>
          </p:cNvSpPr>
          <p:nvPr>
            <p:ph sz="half" idx="1"/>
          </p:nvPr>
        </p:nvSpPr>
        <p:spPr>
          <a:xfrm>
            <a:off x="4620746" y="1671682"/>
            <a:ext cx="6692859" cy="4478656"/>
          </a:xfrm>
          <a:solidFill>
            <a:schemeClr val="bg1"/>
          </a:solidFill>
          <a:ln>
            <a:solidFill>
              <a:srgbClr val="FF0000"/>
            </a:solidFill>
          </a:ln>
        </p:spPr>
        <p:txBody>
          <a:bodyPr vert="horz" lIns="91440" tIns="45720" rIns="91440" bIns="45720" rtlCol="0" anchor="t">
            <a:normAutofit fontScale="77500" lnSpcReduction="20000"/>
          </a:bodyPr>
          <a:lstStyle/>
          <a:p>
            <a:pPr marL="0" marR="0" indent="0">
              <a:lnSpc>
                <a:spcPct val="90000"/>
              </a:lnSpc>
              <a:buNone/>
            </a:pPr>
            <a:r>
              <a:rPr lang="en-US" sz="2100" b="1" dirty="0">
                <a:solidFill>
                  <a:srgbClr val="CC3300"/>
                </a:solidFill>
                <a:latin typeface="Arial Black" panose="020B0A04020102020204" pitchFamily="34" charset="0"/>
              </a:rPr>
              <a:t>1.  REFUSE </a:t>
            </a:r>
            <a:r>
              <a:rPr lang="en-US" sz="2100" dirty="0"/>
              <a:t>to accept what you see as the Final Version of everything. </a:t>
            </a:r>
          </a:p>
          <a:p>
            <a:pPr marL="457200" lvl="1">
              <a:lnSpc>
                <a:spcPct val="90000"/>
              </a:lnSpc>
            </a:pPr>
            <a:r>
              <a:rPr lang="en-US" sz="2100" dirty="0"/>
              <a:t>The Just Live by FAITH;   Without Faith it is impossible to please God, Hebrews 10:38 and 11:6</a:t>
            </a:r>
          </a:p>
          <a:p>
            <a:pPr marL="0" marR="0" indent="0">
              <a:lnSpc>
                <a:spcPct val="90000"/>
              </a:lnSpc>
              <a:buNone/>
            </a:pPr>
            <a:r>
              <a:rPr lang="en-US" sz="2100" b="1" dirty="0">
                <a:solidFill>
                  <a:srgbClr val="CC3300"/>
                </a:solidFill>
                <a:latin typeface="Arial Black" panose="020B0A04020102020204" pitchFamily="34" charset="0"/>
              </a:rPr>
              <a:t>2.  RELEASE IT</a:t>
            </a:r>
            <a:r>
              <a:rPr lang="en-US" sz="2100" dirty="0">
                <a:latin typeface="Arial Black" panose="020B0A04020102020204" pitchFamily="34" charset="0"/>
              </a:rPr>
              <a:t>:   </a:t>
            </a:r>
            <a:r>
              <a:rPr lang="en-US" sz="2100" dirty="0"/>
              <a:t>Renounce the works of the enemy; Plug in the hole in your thinking (Get your cry on, if needed)</a:t>
            </a:r>
          </a:p>
          <a:p>
            <a:pPr marL="457200" lvl="1">
              <a:lnSpc>
                <a:spcPct val="90000"/>
              </a:lnSpc>
            </a:pPr>
            <a:r>
              <a:rPr lang="en-US" sz="2100" b="0" i="0" dirty="0"/>
              <a:t>Cast your cares on the LORD and He will sustain you; he will never let the righteous be shaken (Psalm 55:22)</a:t>
            </a:r>
          </a:p>
          <a:p>
            <a:pPr marL="0" lvl="1" indent="0">
              <a:lnSpc>
                <a:spcPct val="90000"/>
              </a:lnSpc>
              <a:buNone/>
            </a:pPr>
            <a:r>
              <a:rPr lang="en-US" sz="2100" b="1" dirty="0">
                <a:solidFill>
                  <a:srgbClr val="CC3300"/>
                </a:solidFill>
                <a:latin typeface="Arial Black" panose="020B0A04020102020204" pitchFamily="34" charset="0"/>
              </a:rPr>
              <a:t>3.  RELINQUISH CONTROL</a:t>
            </a:r>
            <a:r>
              <a:rPr lang="en-US" sz="2100" dirty="0"/>
              <a:t>:  Turn the processes and post processes over to God</a:t>
            </a:r>
          </a:p>
          <a:p>
            <a:pPr marL="457200" lvl="1">
              <a:lnSpc>
                <a:spcPct val="90000"/>
              </a:lnSpc>
            </a:pPr>
            <a:r>
              <a:rPr lang="en-US" sz="2100" b="0" i="0" dirty="0"/>
              <a:t>Now unto him that is able to do exceeding abundantly above all that we ask or think, according to the power that worketh in us,</a:t>
            </a:r>
            <a:r>
              <a:rPr lang="en-US" sz="2100" dirty="0"/>
              <a:t>  Ephesians 3:20</a:t>
            </a:r>
          </a:p>
          <a:p>
            <a:pPr marL="0" lvl="1" indent="0">
              <a:lnSpc>
                <a:spcPct val="90000"/>
              </a:lnSpc>
              <a:buNone/>
            </a:pPr>
            <a:r>
              <a:rPr lang="en-US" sz="2100" b="1" dirty="0">
                <a:solidFill>
                  <a:srgbClr val="CC3300"/>
                </a:solidFill>
                <a:latin typeface="Arial Black" panose="020B0A04020102020204" pitchFamily="34" charset="0"/>
              </a:rPr>
              <a:t>4.   REMEMBER </a:t>
            </a:r>
            <a:r>
              <a:rPr lang="en-US" sz="2100" dirty="0"/>
              <a:t>What God has done in the Past.</a:t>
            </a:r>
          </a:p>
          <a:p>
            <a:pPr>
              <a:lnSpc>
                <a:spcPct val="90000"/>
              </a:lnSpc>
            </a:pPr>
            <a:r>
              <a:rPr lang="en-US" sz="2100" b="0" i="0" dirty="0"/>
              <a:t>God is our refuge and strength, a very present help in trouble.  Therefore will not we fear, though the earth be removed, and though the mountains be carried into the midst of the sea; Psalm 46: 1-2</a:t>
            </a:r>
          </a:p>
          <a:p>
            <a:pPr marL="0" lvl="1" indent="0">
              <a:lnSpc>
                <a:spcPct val="90000"/>
              </a:lnSpc>
              <a:buNone/>
            </a:pPr>
            <a:r>
              <a:rPr lang="en-US" sz="2100" dirty="0">
                <a:solidFill>
                  <a:srgbClr val="CC3300"/>
                </a:solidFill>
                <a:latin typeface="Arial Black" panose="020B0A04020102020204" pitchFamily="34" charset="0"/>
              </a:rPr>
              <a:t>5. REHEARSE and REJOICE </a:t>
            </a:r>
            <a:r>
              <a:rPr lang="en-US" sz="2100" dirty="0"/>
              <a:t>for who God is and who you are to Him</a:t>
            </a:r>
          </a:p>
          <a:p>
            <a:pPr>
              <a:lnSpc>
                <a:spcPct val="90000"/>
              </a:lnSpc>
            </a:pPr>
            <a:r>
              <a:rPr lang="en-US" sz="2100" b="0" i="0" u="none" strike="noStrike" dirty="0"/>
              <a:t>Rejoice in the Lord always; again I will say, rejoice. Philippians 4:4</a:t>
            </a:r>
            <a:endParaRPr lang="en-US" sz="2100" b="0" i="0" dirty="0"/>
          </a:p>
          <a:p>
            <a:pPr marL="457200" lvl="1">
              <a:lnSpc>
                <a:spcPct val="90000"/>
              </a:lnSpc>
            </a:pPr>
            <a:endParaRPr lang="en-US" sz="900" dirty="0"/>
          </a:p>
          <a:p>
            <a:pPr>
              <a:lnSpc>
                <a:spcPct val="90000"/>
              </a:lnSpc>
            </a:pPr>
            <a:endParaRPr lang="en-US" sz="900" dirty="0"/>
          </a:p>
        </p:txBody>
      </p:sp>
      <p:sp>
        <p:nvSpPr>
          <p:cNvPr id="2" name="Slide Number Placeholder 1">
            <a:extLst>
              <a:ext uri="{FF2B5EF4-FFF2-40B4-BE49-F238E27FC236}">
                <a16:creationId xmlns:a16="http://schemas.microsoft.com/office/drawing/2014/main" id="{3A48562F-7C4D-A61C-0C7D-C27BCA75CAD7}"/>
              </a:ext>
            </a:extLst>
          </p:cNvPr>
          <p:cNvSpPr>
            <a:spLocks noGrp="1"/>
          </p:cNvSpPr>
          <p:nvPr>
            <p:ph type="sldNum" sz="quarter" idx="12"/>
          </p:nvPr>
        </p:nvSpPr>
        <p:spPr>
          <a:xfrm>
            <a:off x="10353901" y="5969000"/>
            <a:ext cx="542697" cy="279400"/>
          </a:xfrm>
        </p:spPr>
        <p:txBody>
          <a:bodyPr vert="horz" lIns="91440" tIns="45720" rIns="91440" bIns="45720" rtlCol="0" anchor="ctr">
            <a:normAutofit/>
          </a:bodyPr>
          <a:lstStyle/>
          <a:p>
            <a:pPr defTabSz="914400">
              <a:spcAft>
                <a:spcPts val="600"/>
              </a:spcAft>
            </a:pPr>
            <a:fld id="{51A6E37D-5799-4CB6-BB0C-10E733CC2EF8}" type="slidenum">
              <a:rPr lang="en-US"/>
              <a:pPr defTabSz="914400">
                <a:spcAft>
                  <a:spcPts val="600"/>
                </a:spcAft>
              </a:pPr>
              <a:t>11</a:t>
            </a:fld>
            <a:endParaRPr lang="en-US"/>
          </a:p>
        </p:txBody>
      </p:sp>
    </p:spTree>
    <p:extLst>
      <p:ext uri="{BB962C8B-B14F-4D97-AF65-F5344CB8AC3E}">
        <p14:creationId xmlns:p14="http://schemas.microsoft.com/office/powerpoint/2010/main" val="4022263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48562F-7C4D-A61C-0C7D-C27BCA75CAD7}"/>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51A6E37D-5799-4CB6-BB0C-10E733CC2EF8}" type="slidenum">
              <a:rPr lang="en-US">
                <a:solidFill>
                  <a:srgbClr val="000000"/>
                </a:solidFill>
              </a:rPr>
              <a:pPr defTabSz="914400">
                <a:spcAft>
                  <a:spcPts val="600"/>
                </a:spcAft>
              </a:pPr>
              <a:t>12</a:t>
            </a:fld>
            <a:endParaRPr lang="en-US">
              <a:solidFill>
                <a:srgbClr val="000000"/>
              </a:solidFill>
            </a:endParaRPr>
          </a:p>
        </p:txBody>
      </p:sp>
      <p:sp>
        <p:nvSpPr>
          <p:cNvPr id="3" name="Title 2">
            <a:extLst>
              <a:ext uri="{FF2B5EF4-FFF2-40B4-BE49-F238E27FC236}">
                <a16:creationId xmlns:a16="http://schemas.microsoft.com/office/drawing/2014/main" id="{96AD4940-02EE-11CB-0411-241B7CF8F67E}"/>
              </a:ext>
            </a:extLst>
          </p:cNvPr>
          <p:cNvSpPr>
            <a:spLocks noGrp="1"/>
          </p:cNvSpPr>
          <p:nvPr>
            <p:ph type="title" idx="4294967295"/>
          </p:nvPr>
        </p:nvSpPr>
        <p:spPr>
          <a:xfrm>
            <a:off x="757237" y="684028"/>
            <a:ext cx="10677525" cy="931863"/>
          </a:xfrm>
        </p:spPr>
        <p:txBody>
          <a:bodyPr vert="horz" lIns="91440" tIns="45720" rIns="91440" bIns="45720" rtlCol="0" anchor="b">
            <a:normAutofit fontScale="90000"/>
          </a:bodyPr>
          <a:lstStyle/>
          <a:p>
            <a:pPr>
              <a:lnSpc>
                <a:spcPct val="90000"/>
              </a:lnSpc>
            </a:pPr>
            <a:r>
              <a:rPr lang="en-US" sz="4000" u="sng" dirty="0">
                <a:solidFill>
                  <a:schemeClr val="accent2"/>
                </a:solidFill>
                <a:effectLst>
                  <a:outerShdw blurRad="38100" dist="38100" dir="2700000" algn="tl">
                    <a:srgbClr val="000000">
                      <a:alpha val="43137"/>
                    </a:srgbClr>
                  </a:outerShdw>
                </a:effectLst>
              </a:rPr>
              <a:t>KEY SCRIPTURE</a:t>
            </a:r>
            <a:br>
              <a:rPr lang="en-US" u="sng" dirty="0">
                <a:solidFill>
                  <a:schemeClr val="accent2"/>
                </a:solidFill>
                <a:effectLst>
                  <a:outerShdw blurRad="38100" dist="38100" dir="2700000" algn="tl">
                    <a:srgbClr val="000000">
                      <a:alpha val="43137"/>
                    </a:srgbClr>
                  </a:outerShdw>
                </a:effectLst>
              </a:rPr>
            </a:br>
            <a:r>
              <a:rPr lang="en-US" sz="4000" u="sng" dirty="0">
                <a:solidFill>
                  <a:srgbClr val="FF0000"/>
                </a:solidFill>
                <a:effectLst>
                  <a:outerShdw blurRad="38100" dist="38100" dir="2700000" algn="tl">
                    <a:srgbClr val="000000">
                      <a:alpha val="43137"/>
                    </a:srgbClr>
                  </a:outerShdw>
                </a:effectLst>
                <a:latin typeface="Arial Black" panose="020B0A04020102020204" pitchFamily="34" charset="0"/>
              </a:rPr>
              <a:t>BE FILLED with the FULLNESS of GOD </a:t>
            </a:r>
            <a:endParaRPr lang="en-US"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pic>
        <p:nvPicPr>
          <p:cNvPr id="8" name="Picture 7" descr="A group of people on a stage&#10;&#10;Description automatically generated">
            <a:extLst>
              <a:ext uri="{FF2B5EF4-FFF2-40B4-BE49-F238E27FC236}">
                <a16:creationId xmlns:a16="http://schemas.microsoft.com/office/drawing/2014/main" id="{11479C08-7B9A-9C34-5215-79F83373E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1590" y="1734493"/>
            <a:ext cx="2857500" cy="4115904"/>
          </a:xfrm>
          <a:prstGeom prst="rect">
            <a:avLst/>
          </a:prstGeom>
        </p:spPr>
      </p:pic>
      <p:sp>
        <p:nvSpPr>
          <p:cNvPr id="9" name="TextBox 8">
            <a:extLst>
              <a:ext uri="{FF2B5EF4-FFF2-40B4-BE49-F238E27FC236}">
                <a16:creationId xmlns:a16="http://schemas.microsoft.com/office/drawing/2014/main" id="{C866F793-A4BE-05DA-D13B-889EB8CF8A8E}"/>
              </a:ext>
            </a:extLst>
          </p:cNvPr>
          <p:cNvSpPr txBox="1"/>
          <p:nvPr/>
        </p:nvSpPr>
        <p:spPr>
          <a:xfrm>
            <a:off x="944800" y="1615891"/>
            <a:ext cx="7359227" cy="4832092"/>
          </a:xfrm>
          <a:prstGeom prst="rect">
            <a:avLst/>
          </a:prstGeom>
          <a:noFill/>
        </p:spPr>
        <p:txBody>
          <a:bodyPr wrap="square" rtlCol="0">
            <a:spAutoFit/>
          </a:bodyPr>
          <a:lstStyle/>
          <a:p>
            <a:pPr marL="342900" indent="-342900">
              <a:buAutoNum type="arabicPeriod"/>
            </a:pPr>
            <a:r>
              <a:rPr lang="en-US" sz="2000" b="1" u="sng" dirty="0">
                <a:solidFill>
                  <a:schemeClr val="accent6">
                    <a:lumMod val="75000"/>
                  </a:schemeClr>
                </a:solidFill>
              </a:rPr>
              <a:t>Ephesians 3: 14 -19</a:t>
            </a:r>
          </a:p>
          <a:p>
            <a:r>
              <a:rPr lang="en-US" sz="2400" b="1" i="0" baseline="30000" dirty="0">
                <a:solidFill>
                  <a:srgbClr val="000000"/>
                </a:solidFill>
                <a:effectLst/>
                <a:latin typeface="system-ui"/>
              </a:rPr>
              <a:t>14 </a:t>
            </a:r>
            <a:r>
              <a:rPr lang="en-US" sz="2400" b="1" i="0" dirty="0">
                <a:solidFill>
                  <a:srgbClr val="000000"/>
                </a:solidFill>
                <a:effectLst/>
                <a:latin typeface="system-ui"/>
              </a:rPr>
              <a:t>For this reason I bow my knees to the Father </a:t>
            </a:r>
            <a:r>
              <a:rPr lang="en-US" sz="2400" b="1" i="0" baseline="30000" dirty="0">
                <a:solidFill>
                  <a:srgbClr val="000000"/>
                </a:solidFill>
                <a:effectLst/>
                <a:latin typeface="system-ui"/>
              </a:rPr>
              <a:t>[</a:t>
            </a:r>
            <a:r>
              <a:rPr lang="en-US" sz="2400" b="1" i="0" baseline="30000" dirty="0">
                <a:solidFill>
                  <a:srgbClr val="4A4A4A"/>
                </a:solidFill>
                <a:effectLst/>
                <a:latin typeface="system-ui"/>
                <a:hlinkClick r:id="rId3" tooltip="See footnote f"/>
              </a:rPr>
              <a:t>f</a:t>
            </a:r>
            <a:r>
              <a:rPr lang="en-US" sz="2400" b="1" i="0" baseline="30000" dirty="0">
                <a:solidFill>
                  <a:srgbClr val="000000"/>
                </a:solidFill>
                <a:effectLst/>
                <a:latin typeface="system-ui"/>
              </a:rPr>
              <a:t>]</a:t>
            </a:r>
            <a:r>
              <a:rPr lang="en-US" sz="2400" b="1" i="0" dirty="0">
                <a:solidFill>
                  <a:srgbClr val="000000"/>
                </a:solidFill>
                <a:effectLst/>
                <a:latin typeface="system-ui"/>
              </a:rPr>
              <a:t>of our Lord Jesus Christ, </a:t>
            </a:r>
            <a:r>
              <a:rPr lang="en-US" sz="2400" b="1" i="0" baseline="30000" dirty="0">
                <a:solidFill>
                  <a:srgbClr val="000000"/>
                </a:solidFill>
                <a:effectLst/>
                <a:latin typeface="system-ui"/>
              </a:rPr>
              <a:t>15 </a:t>
            </a:r>
            <a:r>
              <a:rPr lang="en-US" sz="2400" b="1" i="0" dirty="0">
                <a:solidFill>
                  <a:srgbClr val="000000"/>
                </a:solidFill>
                <a:effectLst/>
                <a:latin typeface="system-ui"/>
              </a:rPr>
              <a:t>from whom the whole family in heaven and earth is named, </a:t>
            </a:r>
            <a:r>
              <a:rPr lang="en-US" sz="2400" b="1" i="0" baseline="30000" dirty="0">
                <a:solidFill>
                  <a:srgbClr val="000000"/>
                </a:solidFill>
                <a:effectLst/>
                <a:latin typeface="system-ui"/>
              </a:rPr>
              <a:t>16 </a:t>
            </a:r>
            <a:r>
              <a:rPr lang="en-US" sz="2400" b="1" i="0" dirty="0">
                <a:solidFill>
                  <a:srgbClr val="000000"/>
                </a:solidFill>
                <a:effectLst/>
                <a:latin typeface="system-ui"/>
              </a:rPr>
              <a:t>that He would grant you, according to the riches of His glory, to be strengthened with might through His Spirit in the inner man, </a:t>
            </a:r>
            <a:r>
              <a:rPr lang="en-US" sz="2400" b="1" i="0" baseline="30000" dirty="0">
                <a:solidFill>
                  <a:srgbClr val="000000"/>
                </a:solidFill>
                <a:effectLst/>
                <a:latin typeface="system-ui"/>
              </a:rPr>
              <a:t>17 </a:t>
            </a:r>
            <a:r>
              <a:rPr lang="en-US" sz="2400" b="1" i="0" dirty="0">
                <a:solidFill>
                  <a:srgbClr val="000000"/>
                </a:solidFill>
                <a:effectLst/>
                <a:latin typeface="system-ui"/>
              </a:rPr>
              <a:t>that Christ may dwell in your hearts through faith; that you, being rooted and grounded in love, </a:t>
            </a:r>
            <a:r>
              <a:rPr lang="en-US" sz="2400" b="1" i="0" baseline="30000" dirty="0">
                <a:solidFill>
                  <a:srgbClr val="000000"/>
                </a:solidFill>
                <a:effectLst/>
                <a:latin typeface="system-ui"/>
              </a:rPr>
              <a:t>18 </a:t>
            </a:r>
            <a:r>
              <a:rPr lang="en-US" sz="2400" b="1" i="0" dirty="0">
                <a:solidFill>
                  <a:srgbClr val="000000"/>
                </a:solidFill>
                <a:effectLst/>
                <a:latin typeface="system-ui"/>
              </a:rPr>
              <a:t>may be able to comprehend with all the saints what </a:t>
            </a:r>
            <a:r>
              <a:rPr lang="en-US" sz="2400" b="1" i="1" dirty="0">
                <a:solidFill>
                  <a:srgbClr val="000000"/>
                </a:solidFill>
                <a:effectLst/>
                <a:latin typeface="system-ui"/>
              </a:rPr>
              <a:t>is</a:t>
            </a:r>
            <a:r>
              <a:rPr lang="en-US" sz="2400" b="1" i="0" dirty="0">
                <a:solidFill>
                  <a:srgbClr val="000000"/>
                </a:solidFill>
                <a:effectLst/>
                <a:latin typeface="system-ui"/>
              </a:rPr>
              <a:t> the width and length and depth and height— </a:t>
            </a:r>
            <a:r>
              <a:rPr lang="en-US" sz="2400" b="1" i="0" baseline="30000" dirty="0">
                <a:solidFill>
                  <a:srgbClr val="000000"/>
                </a:solidFill>
                <a:effectLst/>
                <a:highlight>
                  <a:srgbClr val="FFFF00"/>
                </a:highlight>
                <a:latin typeface="system-ui"/>
              </a:rPr>
              <a:t>19 </a:t>
            </a:r>
            <a:r>
              <a:rPr lang="en-US" sz="2400" b="1" i="0" dirty="0">
                <a:solidFill>
                  <a:srgbClr val="000000"/>
                </a:solidFill>
                <a:effectLst/>
                <a:highlight>
                  <a:srgbClr val="FFFF00"/>
                </a:highlight>
                <a:latin typeface="system-ui"/>
              </a:rPr>
              <a:t>to know the love of Christ which passes knowledge; that you may be </a:t>
            </a:r>
            <a:r>
              <a:rPr lang="en-US" sz="2400" b="1" i="0" dirty="0">
                <a:solidFill>
                  <a:srgbClr val="FF0000"/>
                </a:solidFill>
                <a:effectLst/>
                <a:highlight>
                  <a:srgbClr val="FFFF00"/>
                </a:highlight>
                <a:latin typeface="system-ui"/>
              </a:rPr>
              <a:t>filled with all the fullness of God.</a:t>
            </a:r>
            <a:endParaRPr lang="en-US" sz="2400" b="1" dirty="0">
              <a:solidFill>
                <a:srgbClr val="FF0000"/>
              </a:solidFill>
              <a:highlight>
                <a:srgbClr val="FFFF00"/>
              </a:highlight>
            </a:endParaRPr>
          </a:p>
        </p:txBody>
      </p:sp>
    </p:spTree>
    <p:extLst>
      <p:ext uri="{BB962C8B-B14F-4D97-AF65-F5344CB8AC3E}">
        <p14:creationId xmlns:p14="http://schemas.microsoft.com/office/powerpoint/2010/main" val="249553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48562F-7C4D-A61C-0C7D-C27BCA75CAD7}"/>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51A6E37D-5799-4CB6-BB0C-10E733CC2EF8}" type="slidenum">
              <a:rPr lang="en-US">
                <a:solidFill>
                  <a:srgbClr val="000000"/>
                </a:solidFill>
              </a:rPr>
              <a:pPr defTabSz="914400">
                <a:spcAft>
                  <a:spcPts val="600"/>
                </a:spcAft>
              </a:pPr>
              <a:t>13</a:t>
            </a:fld>
            <a:endParaRPr lang="en-US">
              <a:solidFill>
                <a:srgbClr val="000000"/>
              </a:solidFill>
            </a:endParaRPr>
          </a:p>
        </p:txBody>
      </p:sp>
      <p:sp>
        <p:nvSpPr>
          <p:cNvPr id="3" name="Title 2">
            <a:extLst>
              <a:ext uri="{FF2B5EF4-FFF2-40B4-BE49-F238E27FC236}">
                <a16:creationId xmlns:a16="http://schemas.microsoft.com/office/drawing/2014/main" id="{96AD4940-02EE-11CB-0411-241B7CF8F67E}"/>
              </a:ext>
            </a:extLst>
          </p:cNvPr>
          <p:cNvSpPr>
            <a:spLocks noGrp="1"/>
          </p:cNvSpPr>
          <p:nvPr>
            <p:ph type="title" idx="4294967295"/>
          </p:nvPr>
        </p:nvSpPr>
        <p:spPr>
          <a:xfrm>
            <a:off x="686347" y="188285"/>
            <a:ext cx="10677525" cy="1404884"/>
          </a:xfrm>
          <a:solidFill>
            <a:srgbClr val="FFFF00"/>
          </a:solidFill>
        </p:spPr>
        <p:txBody>
          <a:bodyPr vert="horz" lIns="91440" tIns="45720" rIns="91440" bIns="45720" rtlCol="0" anchor="b">
            <a:normAutofit fontScale="90000"/>
          </a:bodyPr>
          <a:lstStyle/>
          <a:p>
            <a:pPr>
              <a:lnSpc>
                <a:spcPct val="90000"/>
              </a:lnSpc>
            </a:pPr>
            <a:br>
              <a:rPr lang="en-US" u="sng" dirty="0">
                <a:solidFill>
                  <a:schemeClr val="accent2"/>
                </a:solidFill>
                <a:effectLst>
                  <a:outerShdw blurRad="38100" dist="38100" dir="2700000" algn="tl">
                    <a:srgbClr val="000000">
                      <a:alpha val="43137"/>
                    </a:srgbClr>
                  </a:outerShdw>
                </a:effectLst>
              </a:rPr>
            </a:br>
            <a:r>
              <a:rPr lang="en-US" u="sng" dirty="0">
                <a:solidFill>
                  <a:schemeClr val="accent2"/>
                </a:solidFill>
                <a:effectLst>
                  <a:outerShdw blurRad="38100" dist="38100" dir="2700000" algn="tl">
                    <a:srgbClr val="000000">
                      <a:alpha val="43137"/>
                    </a:srgbClr>
                  </a:outerShdw>
                </a:effectLst>
              </a:rPr>
              <a:t>WHAT DOES It Mean? </a:t>
            </a:r>
            <a:br>
              <a:rPr lang="en-US" u="sng" dirty="0">
                <a:solidFill>
                  <a:schemeClr val="accent2"/>
                </a:solidFill>
                <a:effectLst>
                  <a:outerShdw blurRad="38100" dist="38100" dir="2700000" algn="tl">
                    <a:srgbClr val="000000">
                      <a:alpha val="43137"/>
                    </a:srgbClr>
                  </a:outerShdw>
                </a:effectLst>
              </a:rPr>
            </a:br>
            <a:br>
              <a:rPr lang="en-US" sz="1600" u="sng" dirty="0">
                <a:solidFill>
                  <a:schemeClr val="accent2"/>
                </a:solidFill>
                <a:effectLst>
                  <a:outerShdw blurRad="38100" dist="38100" dir="2700000" algn="tl">
                    <a:srgbClr val="000000">
                      <a:alpha val="43137"/>
                    </a:srgbClr>
                  </a:outerShdw>
                </a:effectLst>
              </a:rPr>
            </a:br>
            <a:r>
              <a:rPr lang="en-US" sz="4000" u="sng" dirty="0">
                <a:solidFill>
                  <a:srgbClr val="FF0000"/>
                </a:solidFill>
                <a:effectLst>
                  <a:outerShdw blurRad="38100" dist="38100" dir="2700000" algn="tl">
                    <a:srgbClr val="000000">
                      <a:alpha val="43137"/>
                    </a:srgbClr>
                  </a:outerShdw>
                </a:effectLst>
                <a:latin typeface="Arial Black" panose="020B0A04020102020204" pitchFamily="34" charset="0"/>
              </a:rPr>
              <a:t>TO BE FILLED WITH THE FULLNESS</a:t>
            </a:r>
            <a:endParaRPr lang="en-US"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
        <p:nvSpPr>
          <p:cNvPr id="9" name="TextBox 8">
            <a:extLst>
              <a:ext uri="{FF2B5EF4-FFF2-40B4-BE49-F238E27FC236}">
                <a16:creationId xmlns:a16="http://schemas.microsoft.com/office/drawing/2014/main" id="{C866F793-A4BE-05DA-D13B-889EB8CF8A8E}"/>
              </a:ext>
            </a:extLst>
          </p:cNvPr>
          <p:cNvSpPr txBox="1"/>
          <p:nvPr/>
        </p:nvSpPr>
        <p:spPr>
          <a:xfrm>
            <a:off x="757237" y="1872569"/>
            <a:ext cx="7359227" cy="4832092"/>
          </a:xfrm>
          <a:prstGeom prst="rect">
            <a:avLst/>
          </a:prstGeom>
          <a:noFill/>
        </p:spPr>
        <p:txBody>
          <a:bodyPr wrap="square" rtlCol="0">
            <a:spAutoFit/>
          </a:bodyPr>
          <a:lstStyle/>
          <a:p>
            <a:pPr marL="514350" indent="-514350">
              <a:buAutoNum type="arabicPeriod"/>
            </a:pPr>
            <a:r>
              <a:rPr lang="en-US" sz="2800" b="1" dirty="0">
                <a:highlight>
                  <a:srgbClr val="FFFF00"/>
                </a:highlight>
              </a:rPr>
              <a:t>Be filled with the Fruit of Righteous</a:t>
            </a:r>
          </a:p>
          <a:p>
            <a:pPr lvl="1"/>
            <a:r>
              <a:rPr lang="en-US" sz="2400" b="1" dirty="0"/>
              <a:t> </a:t>
            </a:r>
            <a:r>
              <a:rPr lang="en-US" b="1" i="1" dirty="0"/>
              <a:t>(Philippians 1:11)</a:t>
            </a:r>
          </a:p>
          <a:p>
            <a:pPr marL="514350" indent="-514350">
              <a:buAutoNum type="arabicPeriod"/>
            </a:pPr>
            <a:r>
              <a:rPr lang="en-US" sz="2800" b="1" dirty="0">
                <a:highlight>
                  <a:srgbClr val="FFFF00"/>
                </a:highlight>
              </a:rPr>
              <a:t>Be filed with Joy</a:t>
            </a:r>
          </a:p>
          <a:p>
            <a:pPr lvl="1"/>
            <a:r>
              <a:rPr lang="en-US" sz="2000" b="1" i="1" dirty="0"/>
              <a:t>II Timothy 1:4</a:t>
            </a:r>
          </a:p>
          <a:p>
            <a:pPr marL="514350" indent="-514350">
              <a:buAutoNum type="arabicPeriod"/>
            </a:pPr>
            <a:r>
              <a:rPr lang="en-US" sz="2800" b="1" dirty="0">
                <a:highlight>
                  <a:srgbClr val="FFFF00"/>
                </a:highlight>
              </a:rPr>
              <a:t>Be Filled with the Wisdom and Knowledge of Jesus Christ</a:t>
            </a:r>
          </a:p>
          <a:p>
            <a:pPr lvl="1"/>
            <a:r>
              <a:rPr lang="en-US" sz="2000" b="1" i="1" dirty="0"/>
              <a:t>Colossians 1:9</a:t>
            </a:r>
          </a:p>
          <a:p>
            <a:pPr marL="514350" indent="-514350">
              <a:buAutoNum type="arabicPeriod"/>
            </a:pPr>
            <a:r>
              <a:rPr lang="en-US" sz="2800" b="1" dirty="0">
                <a:highlight>
                  <a:srgbClr val="FFFF00"/>
                </a:highlight>
              </a:rPr>
              <a:t>Be Filled with Praise</a:t>
            </a:r>
          </a:p>
          <a:p>
            <a:pPr lvl="1"/>
            <a:r>
              <a:rPr lang="en-US" sz="2000" b="1" i="1" dirty="0"/>
              <a:t>Psalm 71:8</a:t>
            </a:r>
          </a:p>
          <a:p>
            <a:pPr marL="514350" indent="-514350">
              <a:buAutoNum type="arabicPeriod"/>
            </a:pPr>
            <a:r>
              <a:rPr lang="en-US" sz="2800" b="1" dirty="0">
                <a:highlight>
                  <a:srgbClr val="FFFF00"/>
                </a:highlight>
              </a:rPr>
              <a:t>Be Filled with the SPIRIT </a:t>
            </a:r>
            <a:r>
              <a:rPr lang="en-US" sz="2800" b="1" dirty="0"/>
              <a:t> </a:t>
            </a:r>
          </a:p>
          <a:p>
            <a:pPr lvl="1"/>
            <a:r>
              <a:rPr lang="en-US" sz="2000" b="1" i="1" dirty="0"/>
              <a:t>Ephesians 5:18</a:t>
            </a:r>
          </a:p>
          <a:p>
            <a:pPr marL="514350" indent="-514350">
              <a:buAutoNum type="arabicPeriod"/>
            </a:pPr>
            <a:endParaRPr lang="en-US" sz="2800" b="1" dirty="0">
              <a:highlight>
                <a:srgbClr val="FFFF00"/>
              </a:highlight>
            </a:endParaRPr>
          </a:p>
        </p:txBody>
      </p:sp>
      <p:pic>
        <p:nvPicPr>
          <p:cNvPr id="8194" name="Picture 2" descr="Women's Conference | The Fullness of God — Hope Christian Church">
            <a:extLst>
              <a:ext uri="{FF2B5EF4-FFF2-40B4-BE49-F238E27FC236}">
                <a16:creationId xmlns:a16="http://schemas.microsoft.com/office/drawing/2014/main" id="{F6535EF3-2443-E310-56DE-B75B21720A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59"/>
          <a:stretch/>
        </p:blipFill>
        <p:spPr bwMode="auto">
          <a:xfrm>
            <a:off x="8116464" y="1961912"/>
            <a:ext cx="3146953" cy="4007088"/>
          </a:xfrm>
          <a:prstGeom prst="rect">
            <a:avLst/>
          </a:prstGeom>
          <a:noFill/>
          <a:ln w="5715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033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48562F-7C4D-A61C-0C7D-C27BCA75CAD7}"/>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51A6E37D-5799-4CB6-BB0C-10E733CC2EF8}" type="slidenum">
              <a:rPr lang="en-US">
                <a:solidFill>
                  <a:srgbClr val="000000"/>
                </a:solidFill>
              </a:rPr>
              <a:pPr defTabSz="914400">
                <a:spcAft>
                  <a:spcPts val="600"/>
                </a:spcAft>
              </a:pPr>
              <a:t>14</a:t>
            </a:fld>
            <a:endParaRPr lang="en-US">
              <a:solidFill>
                <a:srgbClr val="000000"/>
              </a:solidFill>
            </a:endParaRPr>
          </a:p>
        </p:txBody>
      </p:sp>
      <p:sp>
        <p:nvSpPr>
          <p:cNvPr id="3" name="Title 2">
            <a:extLst>
              <a:ext uri="{FF2B5EF4-FFF2-40B4-BE49-F238E27FC236}">
                <a16:creationId xmlns:a16="http://schemas.microsoft.com/office/drawing/2014/main" id="{96AD4940-02EE-11CB-0411-241B7CF8F67E}"/>
              </a:ext>
            </a:extLst>
          </p:cNvPr>
          <p:cNvSpPr>
            <a:spLocks noGrp="1"/>
          </p:cNvSpPr>
          <p:nvPr>
            <p:ph type="title" idx="4294967295"/>
          </p:nvPr>
        </p:nvSpPr>
        <p:spPr>
          <a:xfrm>
            <a:off x="1171464" y="263519"/>
            <a:ext cx="9652589" cy="1182311"/>
          </a:xfrm>
          <a:solidFill>
            <a:schemeClr val="bg1"/>
          </a:solidFill>
          <a:ln w="38100">
            <a:solidFill>
              <a:srgbClr val="FFC000"/>
            </a:solidFill>
          </a:ln>
        </p:spPr>
        <p:txBody>
          <a:bodyPr vert="horz" lIns="91440" tIns="45720" rIns="91440" bIns="45720" rtlCol="0" anchor="b">
            <a:noAutofit/>
          </a:bodyPr>
          <a:lstStyle/>
          <a:p>
            <a:pPr>
              <a:lnSpc>
                <a:spcPct val="90000"/>
              </a:lnSpc>
            </a:pPr>
            <a:r>
              <a:rPr lang="en-US" sz="3200" b="1" u="sng"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FiNAL</a:t>
            </a:r>
            <a:r>
              <a:rPr lang="en-US" sz="32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WORDS to the BELOVED COMMUNITY</a:t>
            </a:r>
            <a:br>
              <a:rPr lang="en-US" sz="32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Great Commandment</a:t>
            </a:r>
            <a:endParaRPr lang="en-US" sz="2000" i="1" dirty="0">
              <a:solidFill>
                <a:schemeClr val="tx2">
                  <a:lumMod val="60000"/>
                  <a:lumOff val="40000"/>
                </a:schemeClr>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5411FAD6-E6F1-91EB-B8F4-BFC764C8662D}"/>
              </a:ext>
            </a:extLst>
          </p:cNvPr>
          <p:cNvSpPr txBox="1"/>
          <p:nvPr/>
        </p:nvSpPr>
        <p:spPr>
          <a:xfrm>
            <a:off x="1945758" y="2498651"/>
            <a:ext cx="1041991" cy="369332"/>
          </a:xfrm>
          <a:prstGeom prst="rect">
            <a:avLst/>
          </a:prstGeom>
          <a:noFill/>
        </p:spPr>
        <p:txBody>
          <a:bodyPr wrap="square" rtlCol="0">
            <a:spAutoFit/>
          </a:bodyPr>
          <a:lstStyle/>
          <a:p>
            <a:endParaRPr lang="en-US" dirty="0"/>
          </a:p>
        </p:txBody>
      </p:sp>
      <p:pic>
        <p:nvPicPr>
          <p:cNvPr id="5128" name="Picture 8" descr="1 Thessalonians 5:10-11 | Scriptural Seeds Ministries">
            <a:extLst>
              <a:ext uri="{FF2B5EF4-FFF2-40B4-BE49-F238E27FC236}">
                <a16:creationId xmlns:a16="http://schemas.microsoft.com/office/drawing/2014/main" id="{2467FDA2-F955-DB73-EE2F-42ACE69E7C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1888" y="1605457"/>
            <a:ext cx="3349256" cy="404043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Loving Your Neighbor As Yourself (Mark 12:31)">
            <a:extLst>
              <a:ext uri="{FF2B5EF4-FFF2-40B4-BE49-F238E27FC236}">
                <a16:creationId xmlns:a16="http://schemas.microsoft.com/office/drawing/2014/main" id="{E9BFDE08-F4D2-10DD-CCBC-B9A0B2CD0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208" y="1605457"/>
            <a:ext cx="2705100" cy="301513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Rock 4: Love God With All Your Strength - Life Training - Louisville, KY">
            <a:extLst>
              <a:ext uri="{FF2B5EF4-FFF2-40B4-BE49-F238E27FC236}">
                <a16:creationId xmlns:a16="http://schemas.microsoft.com/office/drawing/2014/main" id="{7CB563DB-76F0-9A74-7CD5-757B31489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857" y="1605457"/>
            <a:ext cx="3096400" cy="404043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The Greatest of These is Love. by Ed Elliott | by Ed Elliott | Medium">
            <a:extLst>
              <a:ext uri="{FF2B5EF4-FFF2-40B4-BE49-F238E27FC236}">
                <a16:creationId xmlns:a16="http://schemas.microsoft.com/office/drawing/2014/main" id="{FFEEE18B-47AD-682E-30BA-13E07B63F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1296" y="5107189"/>
            <a:ext cx="2828925" cy="161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990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48562F-7C4D-A61C-0C7D-C27BCA75CAD7}"/>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51A6E37D-5799-4CB6-BB0C-10E733CC2EF8}" type="slidenum">
              <a:rPr lang="en-US">
                <a:solidFill>
                  <a:srgbClr val="000000"/>
                </a:solidFill>
              </a:rPr>
              <a:pPr defTabSz="914400">
                <a:spcAft>
                  <a:spcPts val="600"/>
                </a:spcAft>
              </a:pPr>
              <a:t>15</a:t>
            </a:fld>
            <a:endParaRPr lang="en-US">
              <a:solidFill>
                <a:srgbClr val="000000"/>
              </a:solidFill>
            </a:endParaRPr>
          </a:p>
        </p:txBody>
      </p:sp>
      <p:sp>
        <p:nvSpPr>
          <p:cNvPr id="3" name="Title 2">
            <a:extLst>
              <a:ext uri="{FF2B5EF4-FFF2-40B4-BE49-F238E27FC236}">
                <a16:creationId xmlns:a16="http://schemas.microsoft.com/office/drawing/2014/main" id="{96AD4940-02EE-11CB-0411-241B7CF8F67E}"/>
              </a:ext>
            </a:extLst>
          </p:cNvPr>
          <p:cNvSpPr>
            <a:spLocks noGrp="1"/>
          </p:cNvSpPr>
          <p:nvPr>
            <p:ph type="title" idx="4294967295"/>
          </p:nvPr>
        </p:nvSpPr>
        <p:spPr>
          <a:xfrm>
            <a:off x="757237" y="285885"/>
            <a:ext cx="10677525" cy="647430"/>
          </a:xfrm>
          <a:solidFill>
            <a:srgbClr val="FFFF00"/>
          </a:solidFill>
        </p:spPr>
        <p:txBody>
          <a:bodyPr vert="horz" lIns="91440" tIns="45720" rIns="91440" bIns="45720" rtlCol="0" anchor="b">
            <a:normAutofit fontScale="90000"/>
          </a:bodyPr>
          <a:lstStyle/>
          <a:p>
            <a:pPr>
              <a:lnSpc>
                <a:spcPct val="90000"/>
              </a:lnSpc>
            </a:pPr>
            <a:br>
              <a:rPr lang="en-US" u="sng" dirty="0">
                <a:solidFill>
                  <a:schemeClr val="accent2"/>
                </a:solidFill>
                <a:effectLst>
                  <a:outerShdw blurRad="38100" dist="38100" dir="2700000" algn="tl">
                    <a:srgbClr val="000000">
                      <a:alpha val="43137"/>
                    </a:srgbClr>
                  </a:outerShdw>
                </a:effectLst>
              </a:rPr>
            </a:br>
            <a:r>
              <a:rPr lang="en-US" sz="4000" u="sng" dirty="0">
                <a:solidFill>
                  <a:srgbClr val="0070C0"/>
                </a:solidFill>
                <a:effectLst>
                  <a:outerShdw blurRad="38100" dist="38100" dir="2700000" algn="tl">
                    <a:srgbClr val="000000">
                      <a:alpha val="43137"/>
                    </a:srgbClr>
                  </a:outerShdw>
                </a:effectLst>
                <a:latin typeface="Arial Black" panose="020B0A04020102020204" pitchFamily="34" charset="0"/>
              </a:rPr>
              <a:t>BE FILLED with the FULLNESS of GOD </a:t>
            </a:r>
            <a:endParaRPr lang="en-US" u="sng" dirty="0">
              <a:solidFill>
                <a:srgbClr val="0070C0"/>
              </a:solidFill>
              <a:effectLst>
                <a:outerShdw blurRad="38100" dist="38100" dir="2700000" algn="tl">
                  <a:srgbClr val="000000">
                    <a:alpha val="43137"/>
                  </a:srgbClr>
                </a:outerShdw>
              </a:effectLst>
              <a:latin typeface="Arial Black" panose="020B0A04020102020204" pitchFamily="34" charset="0"/>
            </a:endParaRPr>
          </a:p>
        </p:txBody>
      </p:sp>
      <p:pic>
        <p:nvPicPr>
          <p:cNvPr id="8" name="Picture 7" descr="A group of people on a stage&#10;&#10;Description automatically generated">
            <a:extLst>
              <a:ext uri="{FF2B5EF4-FFF2-40B4-BE49-F238E27FC236}">
                <a16:creationId xmlns:a16="http://schemas.microsoft.com/office/drawing/2014/main" id="{11479C08-7B9A-9C34-5215-79F83373E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414" y="1391177"/>
            <a:ext cx="5128437" cy="3256109"/>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146" name="Picture 2" descr="Gas vs. Electric: How Far Can a Car Go With Different Fuel Sources? | WIRED">
            <a:extLst>
              <a:ext uri="{FF2B5EF4-FFF2-40B4-BE49-F238E27FC236}">
                <a16:creationId xmlns:a16="http://schemas.microsoft.com/office/drawing/2014/main" id="{C9A87440-C418-A392-BBFF-DAA40878D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2511" y="4816464"/>
            <a:ext cx="2466975" cy="16604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148" name="Picture 4" descr="7 ways to come back refreshed after the holidays - Energy Resourcing">
            <a:extLst>
              <a:ext uri="{FF2B5EF4-FFF2-40B4-BE49-F238E27FC236}">
                <a16:creationId xmlns:a16="http://schemas.microsoft.com/office/drawing/2014/main" id="{C2A0D200-4241-B099-72AD-519565AA1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185" y="1605553"/>
            <a:ext cx="2158295" cy="2459281"/>
          </a:xfrm>
          <a:prstGeom prst="ellipse">
            <a:avLst/>
          </a:prstGeom>
          <a:ln w="63500" cap="rnd">
            <a:solidFill>
              <a:srgbClr val="FFFF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150" name="Picture 6" descr="How To Wake Up Feeling Refreshed (M) - PsyBlog">
            <a:extLst>
              <a:ext uri="{FF2B5EF4-FFF2-40B4-BE49-F238E27FC236}">
                <a16:creationId xmlns:a16="http://schemas.microsoft.com/office/drawing/2014/main" id="{4D8289B4-0FD5-1995-8F1A-55E56F2D13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9785" y="1555675"/>
            <a:ext cx="2419350" cy="2559039"/>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118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324A01-CB97-80C6-4394-5EC833543045}"/>
              </a:ext>
            </a:extLst>
          </p:cNvPr>
          <p:cNvSpPr>
            <a:spLocks noGrp="1"/>
          </p:cNvSpPr>
          <p:nvPr>
            <p:ph type="sldNum" sz="quarter" idx="12"/>
          </p:nvPr>
        </p:nvSpPr>
        <p:spPr/>
        <p:txBody>
          <a:bodyPr/>
          <a:lstStyle/>
          <a:p>
            <a:fld id="{F603CDE5-C1D8-4EDD-870F-A498BAFA520F}" type="slidenum">
              <a:rPr lang="en-US" noProof="0" smtClean="0"/>
              <a:t>16</a:t>
            </a:fld>
            <a:endParaRPr lang="en-US" noProof="0"/>
          </a:p>
        </p:txBody>
      </p:sp>
      <p:pic>
        <p:nvPicPr>
          <p:cNvPr id="14340" name="Picture 4" descr="For Your Time... Free Stay in Touch eCards, Greetings | 123 Greetings">
            <a:extLst>
              <a:ext uri="{FF2B5EF4-FFF2-40B4-BE49-F238E27FC236}">
                <a16:creationId xmlns:a16="http://schemas.microsoft.com/office/drawing/2014/main" id="{C61B7C6C-F5BE-524E-79A5-A1251B500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015" y="1940509"/>
            <a:ext cx="3431308" cy="2679403"/>
          </a:xfrm>
          <a:prstGeom prst="roundRect">
            <a:avLst>
              <a:gd name="adj" fmla="val 16667"/>
            </a:avLst>
          </a:prstGeom>
          <a:ln w="57150">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42" name="Picture 2" descr="idea5 - Manlius Pebble Hill School">
            <a:extLst>
              <a:ext uri="{FF2B5EF4-FFF2-40B4-BE49-F238E27FC236}">
                <a16:creationId xmlns:a16="http://schemas.microsoft.com/office/drawing/2014/main" id="{9BABF97D-9996-411E-2600-CB59E2F29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677" y="659220"/>
            <a:ext cx="5019103" cy="53337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A4E86B-359D-AD13-25D1-7C55411FA93B}"/>
              </a:ext>
            </a:extLst>
          </p:cNvPr>
          <p:cNvSpPr txBox="1"/>
          <p:nvPr/>
        </p:nvSpPr>
        <p:spPr>
          <a:xfrm>
            <a:off x="7581015" y="4832791"/>
            <a:ext cx="3522887" cy="923330"/>
          </a:xfrm>
          <a:prstGeom prst="rect">
            <a:avLst/>
          </a:prstGeom>
          <a:noFill/>
        </p:spPr>
        <p:txBody>
          <a:bodyPr wrap="none" rtlCol="0">
            <a:spAutoFit/>
          </a:bodyPr>
          <a:lstStyle/>
          <a:p>
            <a:pPr algn="ctr"/>
            <a:r>
              <a:rPr lang="en-US" dirty="0"/>
              <a:t>Rev Dr. Debyii L. Sababu-Thomas</a:t>
            </a:r>
          </a:p>
          <a:p>
            <a:pPr algn="ctr"/>
            <a:r>
              <a:rPr lang="en-US" dirty="0"/>
              <a:t>Email: </a:t>
            </a:r>
            <a:r>
              <a:rPr lang="en-US" dirty="0">
                <a:hlinkClick r:id="rId4"/>
              </a:rPr>
              <a:t>RevDebyii@reidtemple.org</a:t>
            </a:r>
            <a:endParaRPr lang="en-US" dirty="0"/>
          </a:p>
          <a:p>
            <a:pPr algn="ctr"/>
            <a:r>
              <a:rPr lang="en-US" dirty="0"/>
              <a:t>Phone: 301 352-1746</a:t>
            </a:r>
          </a:p>
        </p:txBody>
      </p:sp>
    </p:spTree>
    <p:extLst>
      <p:ext uri="{BB962C8B-B14F-4D97-AF65-F5344CB8AC3E}">
        <p14:creationId xmlns:p14="http://schemas.microsoft.com/office/powerpoint/2010/main" val="3349378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8BB233-27F2-FA63-3138-C769E0C73C74}"/>
              </a:ext>
            </a:extLst>
          </p:cNvPr>
          <p:cNvSpPr txBox="1"/>
          <p:nvPr/>
        </p:nvSpPr>
        <p:spPr>
          <a:xfrm>
            <a:off x="2166770" y="572848"/>
            <a:ext cx="7679538" cy="461665"/>
          </a:xfrm>
          <a:prstGeom prst="rect">
            <a:avLst/>
          </a:prstGeom>
          <a:noFill/>
        </p:spPr>
        <p:txBody>
          <a:bodyPr wrap="none" rtlCol="0">
            <a:spAutoFit/>
          </a:bodyPr>
          <a:lstStyle/>
          <a:p>
            <a:r>
              <a:rPr lang="en-US" sz="2400" b="1" i="1" dirty="0"/>
              <a:t>First Things First: Reaffirming who we are as a Church</a:t>
            </a:r>
          </a:p>
        </p:txBody>
      </p:sp>
      <p:sp>
        <p:nvSpPr>
          <p:cNvPr id="12" name="Slide Number Placeholder 11">
            <a:extLst>
              <a:ext uri="{FF2B5EF4-FFF2-40B4-BE49-F238E27FC236}">
                <a16:creationId xmlns:a16="http://schemas.microsoft.com/office/drawing/2014/main" id="{D30A1DC1-BF11-46D4-CC5A-0DCACED18892}"/>
              </a:ext>
            </a:extLst>
          </p:cNvPr>
          <p:cNvSpPr>
            <a:spLocks noGrp="1"/>
          </p:cNvSpPr>
          <p:nvPr>
            <p:ph type="sldNum" sz="quarter" idx="12"/>
          </p:nvPr>
        </p:nvSpPr>
        <p:spPr/>
        <p:txBody>
          <a:bodyPr/>
          <a:lstStyle/>
          <a:p>
            <a:fld id="{51A6E37D-5799-4CB6-BB0C-10E733CC2EF8}" type="slidenum">
              <a:rPr lang="en-US" smtClean="0"/>
              <a:t>2</a:t>
            </a:fld>
            <a:endParaRPr lang="en-US"/>
          </a:p>
        </p:txBody>
      </p:sp>
      <p:sp>
        <p:nvSpPr>
          <p:cNvPr id="16" name="TextBox 15">
            <a:extLst>
              <a:ext uri="{FF2B5EF4-FFF2-40B4-BE49-F238E27FC236}">
                <a16:creationId xmlns:a16="http://schemas.microsoft.com/office/drawing/2014/main" id="{7D86C30E-A1D9-EAF6-6F43-A05FBA8B0D2A}"/>
              </a:ext>
            </a:extLst>
          </p:cNvPr>
          <p:cNvSpPr txBox="1"/>
          <p:nvPr/>
        </p:nvSpPr>
        <p:spPr>
          <a:xfrm>
            <a:off x="8939120" y="6417064"/>
            <a:ext cx="3542991" cy="307777"/>
          </a:xfrm>
          <a:prstGeom prst="rect">
            <a:avLst/>
          </a:prstGeom>
          <a:noFill/>
        </p:spPr>
        <p:txBody>
          <a:bodyPr wrap="square">
            <a:spAutoFit/>
          </a:bodyPr>
          <a:lstStyle/>
          <a:p>
            <a:r>
              <a:rPr lang="en-US" sz="1400">
                <a:solidFill>
                  <a:schemeClr val="bg1"/>
                </a:solidFill>
              </a:rPr>
              <a:t>©Debyii L. Sababu-Thomas, Ph.D.</a:t>
            </a:r>
            <a:r>
              <a:rPr lang="en-US" sz="1400"/>
              <a:t>.</a:t>
            </a:r>
          </a:p>
        </p:txBody>
      </p:sp>
      <p:pic>
        <p:nvPicPr>
          <p:cNvPr id="5" name="Picture 4">
            <a:extLst>
              <a:ext uri="{FF2B5EF4-FFF2-40B4-BE49-F238E27FC236}">
                <a16:creationId xmlns:a16="http://schemas.microsoft.com/office/drawing/2014/main" id="{46396646-17D8-D99C-E64B-8CD707F25321}"/>
              </a:ext>
            </a:extLst>
          </p:cNvPr>
          <p:cNvPicPr>
            <a:picLocks noChangeAspect="1"/>
          </p:cNvPicPr>
          <p:nvPr/>
        </p:nvPicPr>
        <p:blipFill rotWithShape="1">
          <a:blip r:embed="rId2">
            <a:extLst>
              <a:ext uri="{28A0092B-C50C-407E-A947-70E740481C1C}">
                <a14:useLocalDpi xmlns:a14="http://schemas.microsoft.com/office/drawing/2010/main" val="0"/>
              </a:ext>
            </a:extLst>
          </a:blip>
          <a:srcRect l="31985" t="17757" r="31977" b="23451"/>
          <a:stretch/>
        </p:blipFill>
        <p:spPr>
          <a:xfrm>
            <a:off x="1914437" y="4743465"/>
            <a:ext cx="3063040" cy="1673599"/>
          </a:xfrm>
          <a:prstGeom prst="rect">
            <a:avLst/>
          </a:prstGeom>
        </p:spPr>
      </p:pic>
      <p:sp>
        <p:nvSpPr>
          <p:cNvPr id="8" name="TextBox 7">
            <a:extLst>
              <a:ext uri="{FF2B5EF4-FFF2-40B4-BE49-F238E27FC236}">
                <a16:creationId xmlns:a16="http://schemas.microsoft.com/office/drawing/2014/main" id="{B1A10453-BC0D-7B28-E04C-6929A2EA3874}"/>
              </a:ext>
            </a:extLst>
          </p:cNvPr>
          <p:cNvSpPr txBox="1"/>
          <p:nvPr/>
        </p:nvSpPr>
        <p:spPr>
          <a:xfrm>
            <a:off x="849641" y="2365846"/>
            <a:ext cx="4827181" cy="261610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Reid Temple AME Church is a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Bible Believing,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Christ-centered,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Family-Integrated,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Multigenerational,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Culturally aware church,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Spreading the Gospel of Jesus Christ while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Calibri" panose="020F0502020204030204" pitchFamily="34" charset="0"/>
              </a:rPr>
              <a:t> “Building the Beloved Community”.  </a:t>
            </a:r>
            <a:endParaRPr kumimoji="0" lang="en-US" sz="20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DD837FD-724E-9F50-D8D5-ECA341D9138B}"/>
              </a:ext>
            </a:extLst>
          </p:cNvPr>
          <p:cNvSpPr txBox="1"/>
          <p:nvPr/>
        </p:nvSpPr>
        <p:spPr>
          <a:xfrm>
            <a:off x="917016" y="1555670"/>
            <a:ext cx="3637534" cy="707886"/>
          </a:xfrm>
          <a:prstGeom prst="rect">
            <a:avLst/>
          </a:prstGeom>
          <a:noFill/>
          <a:ln>
            <a:solidFill>
              <a:srgbClr val="002060"/>
            </a:solidFill>
          </a:ln>
        </p:spPr>
        <p:txBody>
          <a:bodyPr wrap="none" rtlCol="0">
            <a:spAutoFit/>
          </a:bodyPr>
          <a:lstStyle/>
          <a:p>
            <a:r>
              <a:rPr lang="en-US" sz="4000" dirty="0">
                <a:solidFill>
                  <a:srgbClr val="5A2781"/>
                </a:solidFill>
                <a:latin typeface="Arial Black" panose="020B0A04020102020204" pitchFamily="34" charset="0"/>
                <a:cs typeface="Forte Forward" pitchFamily="2" charset="0"/>
              </a:rPr>
              <a:t>OUR VISION</a:t>
            </a:r>
          </a:p>
        </p:txBody>
      </p:sp>
      <p:sp>
        <p:nvSpPr>
          <p:cNvPr id="3" name="TextBox 2">
            <a:extLst>
              <a:ext uri="{FF2B5EF4-FFF2-40B4-BE49-F238E27FC236}">
                <a16:creationId xmlns:a16="http://schemas.microsoft.com/office/drawing/2014/main" id="{BC285EED-941C-BCEB-9465-1656C3036CE3}"/>
              </a:ext>
            </a:extLst>
          </p:cNvPr>
          <p:cNvSpPr txBox="1"/>
          <p:nvPr/>
        </p:nvSpPr>
        <p:spPr>
          <a:xfrm>
            <a:off x="5676822" y="1123166"/>
            <a:ext cx="4092787" cy="707886"/>
          </a:xfrm>
          <a:prstGeom prst="rect">
            <a:avLst/>
          </a:prstGeom>
          <a:noFill/>
          <a:ln>
            <a:solidFill>
              <a:srgbClr val="002060"/>
            </a:solidFill>
          </a:ln>
        </p:spPr>
        <p:txBody>
          <a:bodyPr wrap="none" rtlCol="0">
            <a:spAutoFit/>
          </a:bodyPr>
          <a:lstStyle/>
          <a:p>
            <a:r>
              <a:rPr lang="en-US" sz="4000" dirty="0">
                <a:solidFill>
                  <a:srgbClr val="5A2781"/>
                </a:solidFill>
                <a:latin typeface="Arial Black" panose="020B0A04020102020204" pitchFamily="34" charset="0"/>
                <a:cs typeface="Forte Forward" pitchFamily="2" charset="0"/>
              </a:rPr>
              <a:t>OUR MISSION</a:t>
            </a:r>
          </a:p>
        </p:txBody>
      </p:sp>
      <p:sp>
        <p:nvSpPr>
          <p:cNvPr id="6" name="TextBox 5">
            <a:extLst>
              <a:ext uri="{FF2B5EF4-FFF2-40B4-BE49-F238E27FC236}">
                <a16:creationId xmlns:a16="http://schemas.microsoft.com/office/drawing/2014/main" id="{3C465933-662C-F2FD-38F0-F131DEA96EAD}"/>
              </a:ext>
            </a:extLst>
          </p:cNvPr>
          <p:cNvSpPr txBox="1"/>
          <p:nvPr/>
        </p:nvSpPr>
        <p:spPr>
          <a:xfrm>
            <a:off x="5578745" y="2015714"/>
            <a:ext cx="4475905"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latin typeface="Calibri" panose="020F0502020204030204" pitchFamily="34" charset="0"/>
                <a:ea typeface="Calibri" panose="020F0502020204030204" pitchFamily="34" charset="0"/>
                <a:cs typeface="Calibri" panose="020F0502020204030204" pitchFamily="34" charset="0"/>
              </a:rPr>
              <a:t>The Mission of Reid Temple AME Church </a:t>
            </a:r>
            <a:r>
              <a:rPr lang="en-US" sz="1800" dirty="0">
                <a:latin typeface="Calibri" panose="020F0502020204030204" pitchFamily="34" charset="0"/>
                <a:ea typeface="Calibri" panose="020F0502020204030204" pitchFamily="34" charset="0"/>
                <a:cs typeface="Calibri" panose="020F0502020204030204" pitchFamily="34" charset="0"/>
              </a:rPr>
              <a:t>is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ea typeface="Calibri" panose="020F0502020204030204" pitchFamily="34" charset="0"/>
                <a:cs typeface="Calibri" panose="020F0502020204030204" pitchFamily="34" charset="0"/>
              </a:rPr>
              <a:t>to increase and grow our ministry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ea typeface="Calibri" panose="020F0502020204030204" pitchFamily="34" charset="0"/>
                <a:cs typeface="Calibri" panose="020F0502020204030204" pitchFamily="34" charset="0"/>
              </a:rPr>
              <a:t>for the spiritual, social, and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ea typeface="Calibri" panose="020F0502020204030204" pitchFamily="34" charset="0"/>
                <a:cs typeface="Calibri" panose="020F0502020204030204" pitchFamily="34" charset="0"/>
              </a:rPr>
              <a:t>physical development of all people.</a:t>
            </a:r>
            <a:endParaRPr kumimoji="0" lang="en-US"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D236E82-3D7E-9108-CFAF-DBA4CBD99753}"/>
              </a:ext>
            </a:extLst>
          </p:cNvPr>
          <p:cNvSpPr txBox="1"/>
          <p:nvPr/>
        </p:nvSpPr>
        <p:spPr>
          <a:xfrm>
            <a:off x="6245899" y="3556300"/>
            <a:ext cx="5096460" cy="646331"/>
          </a:xfrm>
          <a:prstGeom prst="rect">
            <a:avLst/>
          </a:prstGeom>
          <a:noFill/>
          <a:ln>
            <a:solidFill>
              <a:srgbClr val="002060"/>
            </a:solidFill>
          </a:ln>
        </p:spPr>
        <p:txBody>
          <a:bodyPr wrap="none" rtlCol="0">
            <a:spAutoFit/>
          </a:bodyPr>
          <a:lstStyle/>
          <a:p>
            <a:r>
              <a:rPr lang="en-US" sz="3600" dirty="0">
                <a:solidFill>
                  <a:srgbClr val="5A2781"/>
                </a:solidFill>
                <a:latin typeface="Arial Black" panose="020B0A04020102020204" pitchFamily="34" charset="0"/>
                <a:cs typeface="Forte Forward" pitchFamily="2" charset="0"/>
              </a:rPr>
              <a:t>OUR CORE VALUES</a:t>
            </a:r>
          </a:p>
        </p:txBody>
      </p:sp>
      <p:sp>
        <p:nvSpPr>
          <p:cNvPr id="11" name="TextBox 10">
            <a:extLst>
              <a:ext uri="{FF2B5EF4-FFF2-40B4-BE49-F238E27FC236}">
                <a16:creationId xmlns:a16="http://schemas.microsoft.com/office/drawing/2014/main" id="{282F474A-3F25-C84D-09FA-8EA89BA38229}"/>
              </a:ext>
            </a:extLst>
          </p:cNvPr>
          <p:cNvSpPr txBox="1"/>
          <p:nvPr/>
        </p:nvSpPr>
        <p:spPr>
          <a:xfrm>
            <a:off x="7015780" y="4288462"/>
            <a:ext cx="4313366" cy="1631216"/>
          </a:xfrm>
          <a:prstGeom prst="rect">
            <a:avLst/>
          </a:prstGeom>
          <a:noFill/>
        </p:spPr>
        <p:txBody>
          <a:bodyPr wrap="square">
            <a:spAutoFit/>
          </a:bodyPr>
          <a:lstStyle/>
          <a:p>
            <a:pPr algn="l">
              <a:buFont typeface="Arial" panose="020B0604020202020204" pitchFamily="34" charset="0"/>
              <a:buChar char="•"/>
            </a:pPr>
            <a:r>
              <a:rPr lang="en-US" sz="2000" i="0" dirty="0">
                <a:effectLst/>
                <a:latin typeface="Calibri" panose="020F0502020204030204" pitchFamily="34" charset="0"/>
                <a:ea typeface="Calibri" panose="020F0502020204030204" pitchFamily="34" charset="0"/>
                <a:cs typeface="Calibri" panose="020F0502020204030204" pitchFamily="34" charset="0"/>
              </a:rPr>
              <a:t>Faith in God</a:t>
            </a:r>
          </a:p>
          <a:p>
            <a:pPr algn="l">
              <a:buFont typeface="Arial" panose="020B0604020202020204" pitchFamily="34" charset="0"/>
              <a:buChar char="•"/>
            </a:pPr>
            <a:r>
              <a:rPr lang="en-US" sz="2000" i="0" dirty="0">
                <a:effectLst/>
                <a:latin typeface="Calibri" panose="020F0502020204030204" pitchFamily="34" charset="0"/>
                <a:ea typeface="Calibri" panose="020F0502020204030204" pitchFamily="34" charset="0"/>
                <a:cs typeface="Calibri" panose="020F0502020204030204" pitchFamily="34" charset="0"/>
              </a:rPr>
              <a:t>Integrity, Trust, and Ethical Behavior</a:t>
            </a:r>
          </a:p>
          <a:p>
            <a:pPr algn="l">
              <a:buFont typeface="Arial" panose="020B0604020202020204" pitchFamily="34" charset="0"/>
              <a:buChar char="•"/>
            </a:pPr>
            <a:r>
              <a:rPr lang="en-US" sz="2000" i="0" dirty="0">
                <a:effectLst/>
                <a:latin typeface="Calibri" panose="020F0502020204030204" pitchFamily="34" charset="0"/>
                <a:ea typeface="Calibri" panose="020F0502020204030204" pitchFamily="34" charset="0"/>
                <a:cs typeface="Calibri" panose="020F0502020204030204" pitchFamily="34" charset="0"/>
              </a:rPr>
              <a:t>Empowering People</a:t>
            </a:r>
          </a:p>
          <a:p>
            <a:pPr algn="l">
              <a:buFont typeface="Arial" panose="020B0604020202020204" pitchFamily="34" charset="0"/>
              <a:buChar char="•"/>
            </a:pPr>
            <a:r>
              <a:rPr lang="en-US" sz="2000" i="0" dirty="0">
                <a:effectLst/>
                <a:latin typeface="Calibri" panose="020F0502020204030204" pitchFamily="34" charset="0"/>
                <a:ea typeface="Calibri" panose="020F0502020204030204" pitchFamily="34" charset="0"/>
                <a:cs typeface="Calibri" panose="020F0502020204030204" pitchFamily="34" charset="0"/>
              </a:rPr>
              <a:t>Excellence and Innovation</a:t>
            </a:r>
          </a:p>
          <a:p>
            <a:pPr algn="l">
              <a:buFont typeface="Arial" panose="020B0604020202020204" pitchFamily="34" charset="0"/>
              <a:buChar char="•"/>
            </a:pPr>
            <a:r>
              <a:rPr lang="en-US" sz="2000" i="0" dirty="0">
                <a:effectLst/>
                <a:latin typeface="Calibri" panose="020F0502020204030204" pitchFamily="34" charset="0"/>
                <a:ea typeface="Calibri" panose="020F0502020204030204" pitchFamily="34" charset="0"/>
                <a:cs typeface="Calibri" panose="020F0502020204030204" pitchFamily="34" charset="0"/>
              </a:rPr>
              <a:t>Christ-centered Leadership</a:t>
            </a:r>
          </a:p>
        </p:txBody>
      </p:sp>
      <p:pic>
        <p:nvPicPr>
          <p:cNvPr id="13" name="Picture 4" descr="608c225501eb600475039a12_IMG_1983">
            <a:extLst>
              <a:ext uri="{FF2B5EF4-FFF2-40B4-BE49-F238E27FC236}">
                <a16:creationId xmlns:a16="http://schemas.microsoft.com/office/drawing/2014/main" id="{21E88ADA-40C1-571E-ADA4-8D2170FA2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6572" y="1103945"/>
            <a:ext cx="1880052" cy="17856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809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4" name="Picture 13">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Rectangle 14">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7" name="Picture 16">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9" name="Straight Connector 18">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1" name="Rectangle 20">
            <a:extLst>
              <a:ext uri="{FF2B5EF4-FFF2-40B4-BE49-F238E27FC236}">
                <a16:creationId xmlns:a16="http://schemas.microsoft.com/office/drawing/2014/main" id="{7E61F402-3445-458A-9A2B-D28FD2883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673C096-95AE-4644-B76C-1DF1B667D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4" name="Picture 23">
              <a:extLst>
                <a:ext uri="{FF2B5EF4-FFF2-40B4-BE49-F238E27FC236}">
                  <a16:creationId xmlns:a16="http://schemas.microsoft.com/office/drawing/2014/main" id="{77A91835-418B-4867-87D7-1376A57F3F7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5" name="Rectangle 24">
              <a:extLst>
                <a:ext uri="{FF2B5EF4-FFF2-40B4-BE49-F238E27FC236}">
                  <a16:creationId xmlns:a16="http://schemas.microsoft.com/office/drawing/2014/main" id="{65B511A1-E0EC-49FE-8068-9DA29CD0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6" name="Picture 25">
              <a:extLst>
                <a:ext uri="{FF2B5EF4-FFF2-40B4-BE49-F238E27FC236}">
                  <a16:creationId xmlns:a16="http://schemas.microsoft.com/office/drawing/2014/main" id="{4A61BC5F-ADA4-4DBA-9C6B-E17E0B82EC5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7" name="Picture 26">
              <a:extLst>
                <a:ext uri="{FF2B5EF4-FFF2-40B4-BE49-F238E27FC236}">
                  <a16:creationId xmlns:a16="http://schemas.microsoft.com/office/drawing/2014/main" id="{1CE6F7D2-ACED-47D2-BEFD-FB26F75374A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3" name="Title 2">
            <a:extLst>
              <a:ext uri="{FF2B5EF4-FFF2-40B4-BE49-F238E27FC236}">
                <a16:creationId xmlns:a16="http://schemas.microsoft.com/office/drawing/2014/main" id="{96AD4940-02EE-11CB-0411-241B7CF8F67E}"/>
              </a:ext>
            </a:extLst>
          </p:cNvPr>
          <p:cNvSpPr>
            <a:spLocks noGrp="1"/>
          </p:cNvSpPr>
          <p:nvPr>
            <p:ph type="title"/>
          </p:nvPr>
        </p:nvSpPr>
        <p:spPr>
          <a:xfrm>
            <a:off x="903672" y="556343"/>
            <a:ext cx="10677140" cy="1325373"/>
          </a:xfrm>
        </p:spPr>
        <p:txBody>
          <a:bodyPr vert="horz" lIns="91440" tIns="45720" rIns="91440" bIns="45720" rtlCol="0" anchor="b">
            <a:normAutofit/>
          </a:bodyPr>
          <a:lstStyle/>
          <a:p>
            <a:pPr>
              <a:lnSpc>
                <a:spcPct val="90000"/>
              </a:lnSpc>
            </a:pPr>
            <a:r>
              <a:rPr lang="en-US" sz="3600" dirty="0">
                <a:solidFill>
                  <a:srgbClr val="FF0000"/>
                </a:solidFill>
                <a:latin typeface="Arial Black" panose="020B0A04020102020204" pitchFamily="34" charset="0"/>
              </a:rPr>
              <a:t>2023 THEME: GOING HIGHER IN GOD</a:t>
            </a:r>
            <a:br>
              <a:rPr lang="en-US" sz="3600" dirty="0">
                <a:solidFill>
                  <a:srgbClr val="FF0000"/>
                </a:solidFill>
                <a:latin typeface="Arial Black" panose="020B0A04020102020204" pitchFamily="34" charset="0"/>
              </a:rPr>
            </a:br>
            <a:endParaRPr lang="en-US" sz="3600" u="sng" dirty="0">
              <a:solidFill>
                <a:srgbClr val="262626"/>
              </a:solidFill>
              <a:effectLst>
                <a:outerShdw blurRad="38100" dist="38100" dir="2700000" algn="tl">
                  <a:srgbClr val="000000">
                    <a:alpha val="43137"/>
                  </a:srgbClr>
                </a:outerShdw>
              </a:effectLst>
            </a:endParaRPr>
          </a:p>
        </p:txBody>
      </p:sp>
      <p:cxnSp>
        <p:nvCxnSpPr>
          <p:cNvPr id="29" name="Straight Connector 28">
            <a:extLst>
              <a:ext uri="{FF2B5EF4-FFF2-40B4-BE49-F238E27FC236}">
                <a16:creationId xmlns:a16="http://schemas.microsoft.com/office/drawing/2014/main" id="{2BE880E9-2B86-4CDB-B5B7-308745CDD1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7785DCF6-A39A-BF8C-47BC-0689594608A7}"/>
              </a:ext>
            </a:extLst>
          </p:cNvPr>
          <p:cNvSpPr txBox="1"/>
          <p:nvPr/>
        </p:nvSpPr>
        <p:spPr>
          <a:xfrm>
            <a:off x="1317649" y="5458442"/>
            <a:ext cx="9730562" cy="650258"/>
          </a:xfrm>
          <a:prstGeom prst="rect">
            <a:avLst/>
          </a:prstGeom>
          <a:solidFill>
            <a:schemeClr val="bg1"/>
          </a:solidFill>
        </p:spPr>
        <p:txBody>
          <a:bodyPr vert="horz" lIns="91440" tIns="45720" rIns="91440" bIns="45720" rtlCol="0" anchor="t">
            <a:normAutofit fontScale="92500"/>
          </a:bodyPr>
          <a:lstStyle/>
          <a:p>
            <a:pPr fontAlgn="base">
              <a:lnSpc>
                <a:spcPct val="90000"/>
              </a:lnSpc>
              <a:spcBef>
                <a:spcPct val="20000"/>
              </a:spcBef>
              <a:spcAft>
                <a:spcPts val="600"/>
              </a:spcAft>
              <a:buClr>
                <a:schemeClr val="accent1"/>
              </a:buClr>
              <a:buSzPct val="115000"/>
            </a:pPr>
            <a:r>
              <a:rPr lang="en-US" sz="3600" b="1" dirty="0">
                <a:solidFill>
                  <a:schemeClr val="accent1"/>
                </a:solidFill>
                <a:effectLst>
                  <a:outerShdw blurRad="38100" dist="38100" dir="2700000" algn="tl">
                    <a:srgbClr val="000000">
                      <a:alpha val="43137"/>
                    </a:srgbClr>
                  </a:outerShdw>
                </a:effectLst>
                <a:latin typeface="+mj-lt"/>
              </a:rPr>
              <a:t>To Grow Stronger in God  -  </a:t>
            </a:r>
            <a:r>
              <a:rPr lang="en-US" sz="3600" b="1" i="0" dirty="0">
                <a:solidFill>
                  <a:schemeClr val="accent1"/>
                </a:solidFill>
                <a:effectLst>
                  <a:outerShdw blurRad="38100" dist="38100" dir="2700000" algn="tl">
                    <a:srgbClr val="000000">
                      <a:alpha val="43137"/>
                    </a:srgbClr>
                  </a:outerShdw>
                </a:effectLst>
                <a:latin typeface="+mj-lt"/>
              </a:rPr>
              <a:t>To Get Closer to God</a:t>
            </a:r>
          </a:p>
        </p:txBody>
      </p:sp>
      <p:sp>
        <p:nvSpPr>
          <p:cNvPr id="2" name="Slide Number Placeholder 1">
            <a:extLst>
              <a:ext uri="{FF2B5EF4-FFF2-40B4-BE49-F238E27FC236}">
                <a16:creationId xmlns:a16="http://schemas.microsoft.com/office/drawing/2014/main" id="{3A48562F-7C4D-A61C-0C7D-C27BCA75CAD7}"/>
              </a:ext>
            </a:extLst>
          </p:cNvPr>
          <p:cNvSpPr>
            <a:spLocks noGrp="1"/>
          </p:cNvSpPr>
          <p:nvPr>
            <p:ph type="sldNum" sz="quarter" idx="12"/>
          </p:nvPr>
        </p:nvSpPr>
        <p:spPr>
          <a:xfrm>
            <a:off x="10353901" y="5969000"/>
            <a:ext cx="542697" cy="279400"/>
          </a:xfrm>
        </p:spPr>
        <p:txBody>
          <a:bodyPr vert="horz" lIns="91440" tIns="45720" rIns="91440" bIns="45720" rtlCol="0" anchor="ctr">
            <a:normAutofit/>
          </a:bodyPr>
          <a:lstStyle/>
          <a:p>
            <a:pPr defTabSz="914400">
              <a:spcAft>
                <a:spcPts val="600"/>
              </a:spcAft>
            </a:pPr>
            <a:fld id="{51A6E37D-5799-4CB6-BB0C-10E733CC2EF8}" type="slidenum">
              <a:rPr lang="en-US" smtClean="0">
                <a:solidFill>
                  <a:srgbClr val="000000"/>
                </a:solidFill>
              </a:rPr>
              <a:pPr defTabSz="914400">
                <a:spcAft>
                  <a:spcPts val="600"/>
                </a:spcAft>
              </a:pPr>
              <a:t>3</a:t>
            </a:fld>
            <a:endParaRPr lang="en-US">
              <a:solidFill>
                <a:srgbClr val="000000"/>
              </a:solidFill>
            </a:endParaRPr>
          </a:p>
        </p:txBody>
      </p:sp>
      <p:pic>
        <p:nvPicPr>
          <p:cNvPr id="6" name="Picture 5">
            <a:extLst>
              <a:ext uri="{FF2B5EF4-FFF2-40B4-BE49-F238E27FC236}">
                <a16:creationId xmlns:a16="http://schemas.microsoft.com/office/drawing/2014/main" id="{A6FE34D2-4363-FCE7-0DC5-F8F94A6535DB}"/>
              </a:ext>
            </a:extLst>
          </p:cNvPr>
          <p:cNvPicPr>
            <a:picLocks noChangeAspect="1"/>
          </p:cNvPicPr>
          <p:nvPr/>
        </p:nvPicPr>
        <p:blipFill>
          <a:blip r:embed="rId4"/>
          <a:stretch>
            <a:fillRect/>
          </a:stretch>
        </p:blipFill>
        <p:spPr>
          <a:xfrm>
            <a:off x="1317649" y="1433892"/>
            <a:ext cx="9730562" cy="3873072"/>
          </a:xfrm>
          <a:prstGeom prst="rect">
            <a:avLst/>
          </a:prstGeom>
        </p:spPr>
      </p:pic>
    </p:spTree>
    <p:extLst>
      <p:ext uri="{BB962C8B-B14F-4D97-AF65-F5344CB8AC3E}">
        <p14:creationId xmlns:p14="http://schemas.microsoft.com/office/powerpoint/2010/main" val="3075041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91E3F-3D13-0122-8965-97F3EC6B1B99}"/>
              </a:ext>
            </a:extLst>
          </p:cNvPr>
          <p:cNvSpPr>
            <a:spLocks noGrp="1"/>
          </p:cNvSpPr>
          <p:nvPr>
            <p:ph type="title"/>
          </p:nvPr>
        </p:nvSpPr>
        <p:spPr>
          <a:xfrm>
            <a:off x="1205647" y="1098046"/>
            <a:ext cx="10027912" cy="1303867"/>
          </a:xfrm>
        </p:spPr>
        <p:txBody>
          <a:bodyPr>
            <a:normAutofit fontScale="90000"/>
          </a:bodyPr>
          <a:lstStyle/>
          <a:p>
            <a:r>
              <a:rPr lang="en-US" sz="5300" b="1" i="1" dirty="0">
                <a:solidFill>
                  <a:srgbClr val="FF0000"/>
                </a:solidFill>
                <a:latin typeface="+mn-lt"/>
              </a:rPr>
              <a:t>“REFUELING to Go  Higher in God!!!</a:t>
            </a:r>
            <a:br>
              <a:rPr lang="en-US" sz="4800" b="1" dirty="0">
                <a:solidFill>
                  <a:srgbClr val="FF0000"/>
                </a:solidFill>
                <a:latin typeface="+mn-lt"/>
              </a:rPr>
            </a:br>
            <a:r>
              <a:rPr lang="en-US" sz="4800" b="1" dirty="0">
                <a:solidFill>
                  <a:srgbClr val="7030A0"/>
                </a:solidFill>
                <a:latin typeface="+mn-lt"/>
              </a:rPr>
              <a:t>Spiritual Foundations</a:t>
            </a:r>
          </a:p>
        </p:txBody>
      </p:sp>
      <p:sp>
        <p:nvSpPr>
          <p:cNvPr id="3" name="Content Placeholder 2">
            <a:extLst>
              <a:ext uri="{FF2B5EF4-FFF2-40B4-BE49-F238E27FC236}">
                <a16:creationId xmlns:a16="http://schemas.microsoft.com/office/drawing/2014/main" id="{CF4A3AD0-0BA4-C4DA-E32D-B56856310DD8}"/>
              </a:ext>
            </a:extLst>
          </p:cNvPr>
          <p:cNvSpPr>
            <a:spLocks noGrp="1"/>
          </p:cNvSpPr>
          <p:nvPr>
            <p:ph idx="1"/>
          </p:nvPr>
        </p:nvSpPr>
        <p:spPr>
          <a:xfrm>
            <a:off x="1205647" y="2545541"/>
            <a:ext cx="9601196" cy="3318936"/>
          </a:xfrm>
        </p:spPr>
        <p:txBody>
          <a:bodyPr>
            <a:normAutofit/>
          </a:bodyPr>
          <a:lstStyle/>
          <a:p>
            <a:pPr marL="0" indent="0">
              <a:buNone/>
            </a:pPr>
            <a:r>
              <a:rPr lang="en-US" sz="2800" b="1" dirty="0">
                <a:latin typeface="+mj-lt"/>
              </a:rPr>
              <a:t>Bible Study Goals</a:t>
            </a:r>
          </a:p>
          <a:p>
            <a:pPr marL="571500" indent="-571500">
              <a:buFont typeface="Arial"/>
              <a:buAutoNum type="romanUcPeriod"/>
            </a:pPr>
            <a:r>
              <a:rPr lang="en-US" sz="2800" b="1" cap="all" dirty="0">
                <a:latin typeface="+mj-lt"/>
              </a:rPr>
              <a:t>The Case for Re-Fueling</a:t>
            </a:r>
          </a:p>
          <a:p>
            <a:pPr marL="571500" indent="-571500">
              <a:buFont typeface="Arial"/>
              <a:buAutoNum type="romanUcPeriod"/>
            </a:pPr>
            <a:r>
              <a:rPr lang="en-US" sz="2800" b="1" cap="all" dirty="0">
                <a:latin typeface="+mj-lt"/>
              </a:rPr>
              <a:t>A Cause for RE-fueling: SPIRITUAL Breach</a:t>
            </a:r>
          </a:p>
          <a:p>
            <a:pPr marL="571500" indent="-571500">
              <a:buFont typeface="Arial"/>
              <a:buAutoNum type="romanUcPeriod"/>
            </a:pPr>
            <a:r>
              <a:rPr lang="en-US" sz="2800" b="1" dirty="0">
                <a:latin typeface="+mj-lt"/>
              </a:rPr>
              <a:t>REFUELING and the GREAT COMMANDMENT</a:t>
            </a:r>
          </a:p>
          <a:p>
            <a:pPr marL="571500" indent="-571500">
              <a:buFont typeface="Arial"/>
              <a:buAutoNum type="romanUcPeriod"/>
            </a:pPr>
            <a:r>
              <a:rPr lang="en-US" sz="2800" b="1" dirty="0">
                <a:latin typeface="+mj-lt"/>
              </a:rPr>
              <a:t>Q&amp; A</a:t>
            </a:r>
          </a:p>
          <a:p>
            <a:pPr marL="571500" indent="-571500">
              <a:buAutoNum type="romanUcPeriod"/>
            </a:pPr>
            <a:endParaRPr lang="en-US" sz="2800" b="1" dirty="0">
              <a:latin typeface="+mj-lt"/>
            </a:endParaRPr>
          </a:p>
          <a:p>
            <a:pPr marL="571500" indent="-571500">
              <a:buAutoNum type="romanUcPeriod"/>
            </a:pPr>
            <a:endParaRPr lang="en-US" sz="2800" b="1" dirty="0">
              <a:latin typeface="+mj-lt"/>
            </a:endParaRPr>
          </a:p>
          <a:p>
            <a:pPr marL="571500" indent="-571500">
              <a:buAutoNum type="romanUcPeriod"/>
            </a:pPr>
            <a:endParaRPr lang="en-US" sz="2800" b="1" dirty="0">
              <a:latin typeface="+mj-lt"/>
            </a:endParaRPr>
          </a:p>
        </p:txBody>
      </p:sp>
      <p:sp>
        <p:nvSpPr>
          <p:cNvPr id="13" name="Footer Placeholder 6">
            <a:extLst>
              <a:ext uri="{FF2B5EF4-FFF2-40B4-BE49-F238E27FC236}">
                <a16:creationId xmlns:a16="http://schemas.microsoft.com/office/drawing/2014/main" id="{AAC6A214-CF81-4ADF-375A-E0207D853C8C}"/>
              </a:ext>
            </a:extLst>
          </p:cNvPr>
          <p:cNvSpPr>
            <a:spLocks noGrp="1"/>
          </p:cNvSpPr>
          <p:nvPr>
            <p:ph type="ftr" sz="quarter" idx="11"/>
          </p:nvPr>
        </p:nvSpPr>
        <p:spPr>
          <a:xfrm>
            <a:off x="9262764" y="6457446"/>
            <a:ext cx="2532185" cy="279400"/>
          </a:xfrm>
        </p:spPr>
        <p:txBody>
          <a:bodyPr/>
          <a:lstStyle/>
          <a:p>
            <a:pPr algn="r"/>
            <a:r>
              <a:rPr lang="en-US" dirty="0">
                <a:solidFill>
                  <a:schemeClr val="bg1"/>
                </a:solidFill>
              </a:rPr>
              <a:t>©Debyii L. Sababu-Thomas, Ph.D.</a:t>
            </a:r>
            <a:r>
              <a:rPr lang="en-US" dirty="0"/>
              <a:t>.</a:t>
            </a:r>
          </a:p>
        </p:txBody>
      </p:sp>
      <p:sp>
        <p:nvSpPr>
          <p:cNvPr id="9" name="Slide Number Placeholder 8">
            <a:extLst>
              <a:ext uri="{FF2B5EF4-FFF2-40B4-BE49-F238E27FC236}">
                <a16:creationId xmlns:a16="http://schemas.microsoft.com/office/drawing/2014/main" id="{EB4B2473-AA65-567A-AB6F-B6A2FE9056F8}"/>
              </a:ext>
            </a:extLst>
          </p:cNvPr>
          <p:cNvSpPr>
            <a:spLocks noGrp="1"/>
          </p:cNvSpPr>
          <p:nvPr>
            <p:ph type="sldNum" sz="quarter" idx="12"/>
          </p:nvPr>
        </p:nvSpPr>
        <p:spPr/>
        <p:txBody>
          <a:bodyPr/>
          <a:lstStyle/>
          <a:p>
            <a:fld id="{51A6E37D-5799-4CB6-BB0C-10E733CC2EF8}" type="slidenum">
              <a:rPr lang="en-US" smtClean="0"/>
              <a:t>4</a:t>
            </a:fld>
            <a:endParaRPr lang="en-US"/>
          </a:p>
        </p:txBody>
      </p:sp>
      <p:sp>
        <p:nvSpPr>
          <p:cNvPr id="5" name="TextBox 4">
            <a:extLst>
              <a:ext uri="{FF2B5EF4-FFF2-40B4-BE49-F238E27FC236}">
                <a16:creationId xmlns:a16="http://schemas.microsoft.com/office/drawing/2014/main" id="{16073B66-700E-461D-A483-D97542FD88D3}"/>
              </a:ext>
            </a:extLst>
          </p:cNvPr>
          <p:cNvSpPr txBox="1"/>
          <p:nvPr/>
        </p:nvSpPr>
        <p:spPr>
          <a:xfrm>
            <a:off x="3064005" y="6412480"/>
            <a:ext cx="5884479" cy="369332"/>
          </a:xfrm>
          <a:prstGeom prst="rect">
            <a:avLst/>
          </a:prstGeom>
          <a:noFill/>
        </p:spPr>
        <p:txBody>
          <a:bodyPr wrap="square">
            <a:spAutoFit/>
          </a:bodyPr>
          <a:lstStyle/>
          <a:p>
            <a:r>
              <a:rPr lang="en-US" dirty="0">
                <a:highlight>
                  <a:srgbClr val="FFFF00"/>
                </a:highlight>
              </a:rPr>
              <a:t>* All topics are s</a:t>
            </a:r>
            <a:r>
              <a:rPr lang="en-US" i="1" dirty="0">
                <a:highlight>
                  <a:srgbClr val="FFFF00"/>
                </a:highlight>
              </a:rPr>
              <a:t>ubject the leading of the Holy Spirit</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4" name="Ink 13">
                <a:extLst>
                  <a:ext uri="{FF2B5EF4-FFF2-40B4-BE49-F238E27FC236}">
                    <a16:creationId xmlns:a16="http://schemas.microsoft.com/office/drawing/2014/main" id="{E5431B1A-F55C-A9BF-70F3-CB1E0E38AD42}"/>
                  </a:ext>
                </a:extLst>
              </p14:cNvPr>
              <p14:cNvContentPartPr/>
              <p14:nvPr/>
            </p14:nvContentPartPr>
            <p14:xfrm>
              <a:off x="10132803" y="5677769"/>
              <a:ext cx="360" cy="360"/>
            </p14:xfrm>
          </p:contentPart>
        </mc:Choice>
        <mc:Fallback xmlns="">
          <p:pic>
            <p:nvPicPr>
              <p:cNvPr id="14" name="Ink 13">
                <a:extLst>
                  <a:ext uri="{FF2B5EF4-FFF2-40B4-BE49-F238E27FC236}">
                    <a16:creationId xmlns:a16="http://schemas.microsoft.com/office/drawing/2014/main" id="{E5431B1A-F55C-A9BF-70F3-CB1E0E38AD42}"/>
                  </a:ext>
                </a:extLst>
              </p:cNvPr>
              <p:cNvPicPr/>
              <p:nvPr/>
            </p:nvPicPr>
            <p:blipFill>
              <a:blip r:embed="rId3"/>
              <a:stretch>
                <a:fillRect/>
              </a:stretch>
            </p:blipFill>
            <p:spPr>
              <a:xfrm>
                <a:off x="10114803" y="5569769"/>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5" name="Ink 14">
                <a:extLst>
                  <a:ext uri="{FF2B5EF4-FFF2-40B4-BE49-F238E27FC236}">
                    <a16:creationId xmlns:a16="http://schemas.microsoft.com/office/drawing/2014/main" id="{C8933D97-964E-8BDF-0FAF-2E59B7A69B37}"/>
                  </a:ext>
                </a:extLst>
              </p14:cNvPr>
              <p14:cNvContentPartPr/>
              <p14:nvPr/>
            </p14:nvContentPartPr>
            <p14:xfrm>
              <a:off x="9867123" y="5688209"/>
              <a:ext cx="701280" cy="129240"/>
            </p14:xfrm>
          </p:contentPart>
        </mc:Choice>
        <mc:Fallback xmlns="">
          <p:pic>
            <p:nvPicPr>
              <p:cNvPr id="15" name="Ink 14">
                <a:extLst>
                  <a:ext uri="{FF2B5EF4-FFF2-40B4-BE49-F238E27FC236}">
                    <a16:creationId xmlns:a16="http://schemas.microsoft.com/office/drawing/2014/main" id="{C8933D97-964E-8BDF-0FAF-2E59B7A69B37}"/>
                  </a:ext>
                </a:extLst>
              </p:cNvPr>
              <p:cNvPicPr/>
              <p:nvPr/>
            </p:nvPicPr>
            <p:blipFill>
              <a:blip r:embed="rId5"/>
              <a:stretch>
                <a:fillRect/>
              </a:stretch>
            </p:blipFill>
            <p:spPr>
              <a:xfrm>
                <a:off x="9849123" y="5580209"/>
                <a:ext cx="736920" cy="344880"/>
              </a:xfrm>
              <a:prstGeom prst="rect">
                <a:avLst/>
              </a:prstGeom>
            </p:spPr>
          </p:pic>
        </mc:Fallback>
      </mc:AlternateContent>
      <p:sp>
        <p:nvSpPr>
          <p:cNvPr id="20" name="TextBox 19">
            <a:extLst>
              <a:ext uri="{FF2B5EF4-FFF2-40B4-BE49-F238E27FC236}">
                <a16:creationId xmlns:a16="http://schemas.microsoft.com/office/drawing/2014/main" id="{5106EA00-1F40-E64B-35F6-9B570ED4C5E7}"/>
              </a:ext>
            </a:extLst>
          </p:cNvPr>
          <p:cNvSpPr txBox="1"/>
          <p:nvPr/>
        </p:nvSpPr>
        <p:spPr>
          <a:xfrm>
            <a:off x="727182" y="624191"/>
            <a:ext cx="3869714" cy="369332"/>
          </a:xfrm>
          <a:prstGeom prst="rect">
            <a:avLst/>
          </a:prstGeom>
          <a:noFill/>
        </p:spPr>
        <p:txBody>
          <a:bodyPr wrap="none" rtlCol="0">
            <a:spAutoFit/>
          </a:bodyPr>
          <a:lstStyle/>
          <a:p>
            <a:r>
              <a:rPr lang="en-US" b="1" i="1" dirty="0"/>
              <a:t>August 2023 – Church-wide Theme</a:t>
            </a:r>
          </a:p>
        </p:txBody>
      </p:sp>
    </p:spTree>
    <p:extLst>
      <p:ext uri="{BB962C8B-B14F-4D97-AF65-F5344CB8AC3E}">
        <p14:creationId xmlns:p14="http://schemas.microsoft.com/office/powerpoint/2010/main" val="1682018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8062BDD-C9BA-AE80-1AA8-A461615204D7}"/>
              </a:ext>
            </a:extLst>
          </p:cNvPr>
          <p:cNvSpPr txBox="1"/>
          <p:nvPr/>
        </p:nvSpPr>
        <p:spPr>
          <a:xfrm>
            <a:off x="778152" y="1593810"/>
            <a:ext cx="10635695" cy="4514890"/>
          </a:xfrm>
          <a:prstGeom prst="rect">
            <a:avLst/>
          </a:prstGeom>
          <a:noFill/>
        </p:spPr>
        <p:txBody>
          <a:bodyPr wrap="square">
            <a:spAutoFit/>
          </a:bodyPr>
          <a:lstStyle/>
          <a:p>
            <a:pPr marL="0" marR="0">
              <a:lnSpc>
                <a:spcPct val="107000"/>
              </a:lnSpc>
              <a:spcBef>
                <a:spcPts val="0"/>
              </a:spcBef>
              <a:spcAft>
                <a:spcPts val="800"/>
              </a:spcAft>
            </a:pPr>
            <a:r>
              <a:rPr lang="en-US" sz="24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rPr>
              <a:t>Satisfaction</a:t>
            </a:r>
          </a:p>
          <a:p>
            <a:pPr>
              <a:lnSpc>
                <a:spcPct val="107000"/>
              </a:lnSpc>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a:latin typeface="Arial Black" panose="020B0A04020102020204" pitchFamily="34" charset="0"/>
                <a:ea typeface="Calibri" panose="020F0502020204030204" pitchFamily="34" charset="0"/>
                <a:cs typeface="Times New Roman" panose="02020603050405020304" pitchFamily="18" charset="0"/>
              </a:rPr>
              <a:t>   &gt;Contentment </a:t>
            </a:r>
          </a:p>
          <a:p>
            <a:pPr>
              <a:lnSpc>
                <a:spcPct val="107000"/>
              </a:lnSpc>
              <a:spcAft>
                <a:spcPts val="800"/>
              </a:spcAft>
            </a:pPr>
            <a:r>
              <a:rPr lang="en-US" sz="2400" b="1" dirty="0">
                <a:latin typeface="Arial Black" panose="020B0A04020102020204" pitchFamily="34" charset="0"/>
                <a:ea typeface="Calibri" panose="020F0502020204030204" pitchFamily="34" charset="0"/>
                <a:cs typeface="Times New Roman" panose="02020603050405020304" pitchFamily="18" charset="0"/>
              </a:rPr>
              <a:t>           &gt;</a:t>
            </a:r>
            <a:r>
              <a:rPr lang="en-US" sz="2400" b="1" dirty="0">
                <a:effectLst/>
                <a:latin typeface="Arial Black" panose="020B0A04020102020204" pitchFamily="34" charset="0"/>
                <a:ea typeface="Calibri" panose="020F0502020204030204" pitchFamily="34" charset="0"/>
                <a:cs typeface="Times New Roman" panose="02020603050405020304" pitchFamily="18" charset="0"/>
              </a:rPr>
              <a:t>Manageable</a:t>
            </a:r>
            <a:r>
              <a:rPr lang="en-US" sz="2400" b="1" dirty="0">
                <a:latin typeface="Arial Black" panose="020B0A040201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400" b="1" dirty="0">
                <a:latin typeface="Arial Black" panose="020B0A04020102020204" pitchFamily="34" charset="0"/>
                <a:ea typeface="Calibri" panose="020F0502020204030204" pitchFamily="34" charset="0"/>
                <a:cs typeface="Times New Roman" panose="02020603050405020304" pitchFamily="18" charset="0"/>
              </a:rPr>
              <a:t>                  &gt;</a:t>
            </a:r>
            <a:r>
              <a:rPr lang="en-US" sz="2400" b="1" dirty="0">
                <a:effectLst/>
                <a:latin typeface="Arial Black" panose="020B0A04020102020204" pitchFamily="34" charset="0"/>
                <a:ea typeface="Calibri" panose="020F0502020204030204" pitchFamily="34" charset="0"/>
                <a:cs typeface="Times New Roman" panose="02020603050405020304" pitchFamily="18" charset="0"/>
              </a:rPr>
              <a:t>Tolerable  </a:t>
            </a:r>
          </a:p>
          <a:p>
            <a:pPr>
              <a:lnSpc>
                <a:spcPct val="107000"/>
              </a:lnSpc>
              <a:spcAft>
                <a:spcPts val="800"/>
              </a:spcAft>
            </a:pPr>
            <a:r>
              <a:rPr lang="en-US" sz="2400" b="1" dirty="0">
                <a:latin typeface="Arial Black" panose="020B0A04020102020204" pitchFamily="34" charset="0"/>
                <a:ea typeface="Calibri" panose="020F0502020204030204" pitchFamily="34" charset="0"/>
                <a:cs typeface="Times New Roman" panose="02020603050405020304" pitchFamily="18" charset="0"/>
              </a:rPr>
              <a:t>                        </a:t>
            </a:r>
            <a:r>
              <a:rPr lang="en-US" sz="2400" b="1" dirty="0">
                <a:effectLst/>
                <a:latin typeface="Arial Black" panose="020B0A04020102020204" pitchFamily="34" charset="0"/>
                <a:ea typeface="Calibri" panose="020F0502020204030204" pitchFamily="34" charset="0"/>
                <a:cs typeface="Times New Roman" panose="02020603050405020304" pitchFamily="18" charset="0"/>
              </a:rPr>
              <a:t>&gt;Draining</a:t>
            </a:r>
            <a:r>
              <a:rPr lang="en-US" sz="2400" b="1" dirty="0">
                <a:latin typeface="Arial Black" panose="020B0A040201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400" b="1" dirty="0">
                <a:latin typeface="Arial Black" panose="020B0A04020102020204" pitchFamily="34" charset="0"/>
                <a:ea typeface="Calibri" panose="020F0502020204030204" pitchFamily="34" charset="0"/>
                <a:cs typeface="Times New Roman" panose="02020603050405020304" pitchFamily="18" charset="0"/>
              </a:rPr>
              <a:t>                               &gt;</a:t>
            </a:r>
            <a:r>
              <a:rPr lang="en-US" sz="2400" b="1" dirty="0">
                <a:effectLst/>
                <a:latin typeface="Arial Black" panose="020B0A04020102020204" pitchFamily="34" charset="0"/>
                <a:ea typeface="Calibri" panose="020F0502020204030204" pitchFamily="34" charset="0"/>
                <a:cs typeface="Times New Roman" panose="02020603050405020304" pitchFamily="18" charset="0"/>
              </a:rPr>
              <a:t>Overwhelming   </a:t>
            </a:r>
          </a:p>
          <a:p>
            <a:pPr>
              <a:lnSpc>
                <a:spcPct val="107000"/>
              </a:lnSpc>
              <a:spcAft>
                <a:spcPts val="800"/>
              </a:spcAft>
            </a:pPr>
            <a:r>
              <a:rPr lang="en-US" sz="2400" b="1" dirty="0">
                <a:latin typeface="Arial Black" panose="020B0A04020102020204" pitchFamily="34" charset="0"/>
                <a:ea typeface="Calibri" panose="020F0502020204030204" pitchFamily="34" charset="0"/>
                <a:cs typeface="Times New Roman" panose="02020603050405020304" pitchFamily="18" charset="0"/>
              </a:rPr>
              <a:t>                                       </a:t>
            </a:r>
            <a:r>
              <a:rPr lang="en-US" sz="2400" b="1" u="sng" dirty="0">
                <a:effectLst/>
                <a:latin typeface="Arial Black" panose="020B0A04020102020204" pitchFamily="34" charset="0"/>
                <a:ea typeface="Calibri" panose="020F0502020204030204" pitchFamily="34" charset="0"/>
                <a:cs typeface="Times New Roman" panose="02020603050405020304" pitchFamily="18" charset="0"/>
              </a:rPr>
              <a:t>&gt;Unbearable</a:t>
            </a:r>
          </a:p>
          <a:p>
            <a:pPr>
              <a:lnSpc>
                <a:spcPct val="107000"/>
              </a:lnSpc>
              <a:spcAft>
                <a:spcPts val="80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rPr>
              <a:t>    </a:t>
            </a:r>
            <a:r>
              <a:rPr lang="en-US" sz="2400"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BURNOUT    -  COMPASSION FATIQUE -  </a:t>
            </a:r>
            <a:r>
              <a:rPr lang="en-US" sz="2400" dirty="0">
                <a:solidFill>
                  <a:schemeClr val="accent2"/>
                </a:solidFill>
                <a:effectLst/>
                <a:latin typeface="Arial Black" panose="020B0A04020102020204" pitchFamily="34" charset="0"/>
                <a:ea typeface="Calibri" panose="020F0502020204030204" pitchFamily="34" charset="0"/>
                <a:cs typeface="Times New Roman" panose="02020603050405020304" pitchFamily="18" charset="0"/>
              </a:rPr>
              <a:t>SELF-SABOTAGE</a:t>
            </a:r>
            <a:endParaRPr lang="en-US" sz="2000" dirty="0">
              <a:solidFill>
                <a:schemeClr val="accent2"/>
              </a:solidFill>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3A48562F-7C4D-A61C-0C7D-C27BCA75CAD7}"/>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51A6E37D-5799-4CB6-BB0C-10E733CC2EF8}" type="slidenum">
              <a:rPr lang="en-US">
                <a:solidFill>
                  <a:srgbClr val="000000"/>
                </a:solidFill>
              </a:rPr>
              <a:pPr defTabSz="914400">
                <a:spcAft>
                  <a:spcPts val="600"/>
                </a:spcAft>
              </a:pPr>
              <a:t>5</a:t>
            </a:fld>
            <a:endParaRPr lang="en-US">
              <a:solidFill>
                <a:srgbClr val="000000"/>
              </a:solidFill>
            </a:endParaRPr>
          </a:p>
        </p:txBody>
      </p:sp>
      <p:sp>
        <p:nvSpPr>
          <p:cNvPr id="9" name="TextBox 8">
            <a:extLst>
              <a:ext uri="{FF2B5EF4-FFF2-40B4-BE49-F238E27FC236}">
                <a16:creationId xmlns:a16="http://schemas.microsoft.com/office/drawing/2014/main" id="{8DFEF542-DDE5-4F63-9712-142D49C1CAB3}"/>
              </a:ext>
            </a:extLst>
          </p:cNvPr>
          <p:cNvSpPr txBox="1"/>
          <p:nvPr/>
        </p:nvSpPr>
        <p:spPr>
          <a:xfrm>
            <a:off x="2189322" y="825635"/>
            <a:ext cx="7979580" cy="590931"/>
          </a:xfrm>
          <a:prstGeom prst="rect">
            <a:avLst/>
          </a:prstGeom>
          <a:noFill/>
          <a:ln>
            <a:solidFill>
              <a:srgbClr val="0070C0"/>
            </a:solidFill>
          </a:ln>
        </p:spPr>
        <p:txBody>
          <a:bodyPr wrap="square" rtlCol="0">
            <a:spAutoFit/>
          </a:bodyPr>
          <a:lstStyle/>
          <a:p>
            <a:pPr fontAlgn="base">
              <a:lnSpc>
                <a:spcPct val="90000"/>
              </a:lnSpc>
              <a:spcBef>
                <a:spcPct val="20000"/>
              </a:spcBef>
              <a:spcAft>
                <a:spcPts val="600"/>
              </a:spcAft>
              <a:buClr>
                <a:schemeClr val="accent1"/>
              </a:buClr>
              <a:buSzPct val="115000"/>
            </a:pPr>
            <a:r>
              <a:rPr lang="en-US" sz="3600" b="1" i="1" u="sng" dirty="0">
                <a:solidFill>
                  <a:schemeClr val="accent1">
                    <a:lumMod val="75000"/>
                  </a:schemeClr>
                </a:solidFill>
                <a:effectLst/>
              </a:rPr>
              <a:t>The ENERGY/EXHAUSTION SPECTRUM</a:t>
            </a:r>
          </a:p>
        </p:txBody>
      </p:sp>
      <p:cxnSp>
        <p:nvCxnSpPr>
          <p:cNvPr id="20" name="Straight Arrow Connector 19">
            <a:extLst>
              <a:ext uri="{FF2B5EF4-FFF2-40B4-BE49-F238E27FC236}">
                <a16:creationId xmlns:a16="http://schemas.microsoft.com/office/drawing/2014/main" id="{3C532820-45C7-7723-C8A3-E6BCC4CB3056}"/>
              </a:ext>
            </a:extLst>
          </p:cNvPr>
          <p:cNvCxnSpPr/>
          <p:nvPr/>
        </p:nvCxnSpPr>
        <p:spPr>
          <a:xfrm flipH="1">
            <a:off x="2907499" y="4824186"/>
            <a:ext cx="1730828"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3A6E0AE-27CA-8B23-DD8A-286F9DF393B3}"/>
              </a:ext>
            </a:extLst>
          </p:cNvPr>
          <p:cNvCxnSpPr>
            <a:cxnSpLocks/>
          </p:cNvCxnSpPr>
          <p:nvPr/>
        </p:nvCxnSpPr>
        <p:spPr>
          <a:xfrm>
            <a:off x="6096000" y="4963886"/>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8296D0A-4DD4-62FE-5D82-C0AF57879326}"/>
              </a:ext>
            </a:extLst>
          </p:cNvPr>
          <p:cNvCxnSpPr>
            <a:cxnSpLocks/>
          </p:cNvCxnSpPr>
          <p:nvPr/>
        </p:nvCxnSpPr>
        <p:spPr>
          <a:xfrm>
            <a:off x="6924325" y="4945849"/>
            <a:ext cx="2519917"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7" name="Picture 2">
            <a:extLst>
              <a:ext uri="{FF2B5EF4-FFF2-40B4-BE49-F238E27FC236}">
                <a16:creationId xmlns:a16="http://schemas.microsoft.com/office/drawing/2014/main" id="{23B6559D-A570-354C-3F0C-6E55409D03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 t="8413" r="-276" b="13243"/>
          <a:stretch/>
        </p:blipFill>
        <p:spPr bwMode="auto">
          <a:xfrm>
            <a:off x="7857460" y="1655682"/>
            <a:ext cx="3173564" cy="316850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CA95B9-05BA-5A11-768A-A518D44618E5}"/>
              </a:ext>
            </a:extLst>
          </p:cNvPr>
          <p:cNvSpPr txBox="1"/>
          <p:nvPr/>
        </p:nvSpPr>
        <p:spPr>
          <a:xfrm>
            <a:off x="4630530" y="5079524"/>
            <a:ext cx="2137144" cy="369332"/>
          </a:xfrm>
          <a:prstGeom prst="rect">
            <a:avLst/>
          </a:prstGeom>
          <a:noFill/>
        </p:spPr>
        <p:txBody>
          <a:bodyPr wrap="square" rtlCol="0">
            <a:spAutoFit/>
          </a:bodyPr>
          <a:lstStyle/>
          <a:p>
            <a:r>
              <a:rPr lang="en-US" dirty="0"/>
              <a:t>SPIRITUAL BREACH</a:t>
            </a:r>
          </a:p>
        </p:txBody>
      </p:sp>
    </p:spTree>
    <p:extLst>
      <p:ext uri="{BB962C8B-B14F-4D97-AF65-F5344CB8AC3E}">
        <p14:creationId xmlns:p14="http://schemas.microsoft.com/office/powerpoint/2010/main" val="1174628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8062BDD-C9BA-AE80-1AA8-A461615204D7}"/>
              </a:ext>
            </a:extLst>
          </p:cNvPr>
          <p:cNvSpPr txBox="1"/>
          <p:nvPr/>
        </p:nvSpPr>
        <p:spPr>
          <a:xfrm>
            <a:off x="778152" y="1593810"/>
            <a:ext cx="10635695" cy="4514890"/>
          </a:xfrm>
          <a:prstGeom prst="rect">
            <a:avLst/>
          </a:prstGeom>
          <a:noFill/>
        </p:spPr>
        <p:txBody>
          <a:bodyPr wrap="square">
            <a:spAutoFit/>
          </a:bodyPr>
          <a:lstStyle/>
          <a:p>
            <a:pPr marL="0" marR="0">
              <a:lnSpc>
                <a:spcPct val="107000"/>
              </a:lnSpc>
              <a:spcBef>
                <a:spcPts val="0"/>
              </a:spcBef>
              <a:spcAft>
                <a:spcPts val="800"/>
              </a:spcAft>
            </a:pPr>
            <a:r>
              <a:rPr lang="en-US" sz="2400" b="1"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rPr>
              <a:t>Satisfaction</a:t>
            </a:r>
          </a:p>
          <a:p>
            <a:pPr>
              <a:lnSpc>
                <a:spcPct val="107000"/>
              </a:lnSpc>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a:latin typeface="Arial Black" panose="020B0A04020102020204" pitchFamily="34" charset="0"/>
                <a:ea typeface="Calibri" panose="020F0502020204030204" pitchFamily="34" charset="0"/>
                <a:cs typeface="Times New Roman" panose="02020603050405020304" pitchFamily="18" charset="0"/>
              </a:rPr>
              <a:t>   &gt;Contentment </a:t>
            </a:r>
          </a:p>
          <a:p>
            <a:pPr>
              <a:lnSpc>
                <a:spcPct val="107000"/>
              </a:lnSpc>
              <a:spcAft>
                <a:spcPts val="800"/>
              </a:spcAft>
            </a:pPr>
            <a:r>
              <a:rPr lang="en-US" sz="2400" b="1" dirty="0">
                <a:latin typeface="Arial Black" panose="020B0A04020102020204" pitchFamily="34" charset="0"/>
                <a:ea typeface="Calibri" panose="020F0502020204030204" pitchFamily="34" charset="0"/>
                <a:cs typeface="Times New Roman" panose="02020603050405020304" pitchFamily="18" charset="0"/>
              </a:rPr>
              <a:t>           &gt;</a:t>
            </a:r>
            <a:r>
              <a:rPr lang="en-US" sz="2400" b="1" dirty="0">
                <a:effectLst/>
                <a:latin typeface="Arial Black" panose="020B0A04020102020204" pitchFamily="34" charset="0"/>
                <a:ea typeface="Calibri" panose="020F0502020204030204" pitchFamily="34" charset="0"/>
                <a:cs typeface="Times New Roman" panose="02020603050405020304" pitchFamily="18" charset="0"/>
              </a:rPr>
              <a:t>Manageable</a:t>
            </a:r>
            <a:r>
              <a:rPr lang="en-US" sz="2400" b="1" dirty="0">
                <a:latin typeface="Arial Black" panose="020B0A040201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400" b="1" dirty="0">
                <a:latin typeface="Arial Black" panose="020B0A04020102020204" pitchFamily="34" charset="0"/>
                <a:ea typeface="Calibri" panose="020F0502020204030204" pitchFamily="34" charset="0"/>
                <a:cs typeface="Times New Roman" panose="02020603050405020304" pitchFamily="18" charset="0"/>
              </a:rPr>
              <a:t>                  &gt;</a:t>
            </a:r>
            <a:r>
              <a:rPr lang="en-US" sz="2400" b="1" dirty="0">
                <a:effectLst/>
                <a:latin typeface="Arial Black" panose="020B0A04020102020204" pitchFamily="34" charset="0"/>
                <a:ea typeface="Calibri" panose="020F0502020204030204" pitchFamily="34" charset="0"/>
                <a:cs typeface="Times New Roman" panose="02020603050405020304" pitchFamily="18" charset="0"/>
              </a:rPr>
              <a:t>Tolerable  </a:t>
            </a:r>
          </a:p>
          <a:p>
            <a:pPr>
              <a:lnSpc>
                <a:spcPct val="107000"/>
              </a:lnSpc>
              <a:spcAft>
                <a:spcPts val="800"/>
              </a:spcAft>
            </a:pPr>
            <a:r>
              <a:rPr lang="en-US" sz="2400" b="1" dirty="0">
                <a:latin typeface="Arial Black" panose="020B0A04020102020204" pitchFamily="34" charset="0"/>
                <a:ea typeface="Calibri" panose="020F0502020204030204" pitchFamily="34" charset="0"/>
                <a:cs typeface="Times New Roman" panose="02020603050405020304" pitchFamily="18" charset="0"/>
              </a:rPr>
              <a:t>                        </a:t>
            </a:r>
            <a:r>
              <a:rPr lang="en-US" sz="2400" b="1" dirty="0">
                <a:effectLst/>
                <a:latin typeface="Arial Black" panose="020B0A04020102020204" pitchFamily="34" charset="0"/>
                <a:ea typeface="Calibri" panose="020F0502020204030204" pitchFamily="34" charset="0"/>
                <a:cs typeface="Times New Roman" panose="02020603050405020304" pitchFamily="18" charset="0"/>
              </a:rPr>
              <a:t>&gt;Draining</a:t>
            </a:r>
            <a:r>
              <a:rPr lang="en-US" sz="2400" b="1" dirty="0">
                <a:latin typeface="Arial Black" panose="020B0A040201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400" b="1" dirty="0">
                <a:latin typeface="Arial Black" panose="020B0A04020102020204" pitchFamily="34" charset="0"/>
                <a:ea typeface="Calibri" panose="020F0502020204030204" pitchFamily="34" charset="0"/>
                <a:cs typeface="Times New Roman" panose="02020603050405020304" pitchFamily="18" charset="0"/>
              </a:rPr>
              <a:t>                               &gt;</a:t>
            </a:r>
            <a:r>
              <a:rPr lang="en-US" sz="2400" b="1" dirty="0">
                <a:effectLst/>
                <a:latin typeface="Arial Black" panose="020B0A04020102020204" pitchFamily="34" charset="0"/>
                <a:ea typeface="Calibri" panose="020F0502020204030204" pitchFamily="34" charset="0"/>
                <a:cs typeface="Times New Roman" panose="02020603050405020304" pitchFamily="18" charset="0"/>
              </a:rPr>
              <a:t>Overwhelming   </a:t>
            </a:r>
          </a:p>
          <a:p>
            <a:pPr>
              <a:lnSpc>
                <a:spcPct val="107000"/>
              </a:lnSpc>
              <a:spcAft>
                <a:spcPts val="800"/>
              </a:spcAft>
            </a:pPr>
            <a:r>
              <a:rPr lang="en-US" sz="2400" b="1" dirty="0">
                <a:latin typeface="Arial Black" panose="020B0A04020102020204" pitchFamily="34" charset="0"/>
                <a:ea typeface="Calibri" panose="020F0502020204030204" pitchFamily="34" charset="0"/>
                <a:cs typeface="Times New Roman" panose="02020603050405020304" pitchFamily="18" charset="0"/>
              </a:rPr>
              <a:t>                                       </a:t>
            </a:r>
            <a:r>
              <a:rPr lang="en-US" sz="2400" b="1" u="sng" dirty="0">
                <a:effectLst/>
                <a:latin typeface="Arial Black" panose="020B0A04020102020204" pitchFamily="34" charset="0"/>
                <a:ea typeface="Calibri" panose="020F0502020204030204" pitchFamily="34" charset="0"/>
                <a:cs typeface="Times New Roman" panose="02020603050405020304" pitchFamily="18" charset="0"/>
              </a:rPr>
              <a:t>&gt;Unbearable</a:t>
            </a:r>
          </a:p>
          <a:p>
            <a:pPr>
              <a:lnSpc>
                <a:spcPct val="107000"/>
              </a:lnSpc>
              <a:spcAft>
                <a:spcPts val="80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solidFill>
                  <a:srgbClr val="FF0000"/>
                </a:solidFill>
                <a:effectLst/>
                <a:latin typeface="Arial Black" panose="020B0A04020102020204" pitchFamily="34" charset="0"/>
                <a:ea typeface="Calibri" panose="020F0502020204030204" pitchFamily="34" charset="0"/>
                <a:cs typeface="Times New Roman" panose="02020603050405020304" pitchFamily="18" charset="0"/>
              </a:rPr>
              <a:t>    </a:t>
            </a:r>
            <a:r>
              <a:rPr lang="en-US" sz="2400" dirty="0">
                <a:solidFill>
                  <a:srgbClr val="0070C0"/>
                </a:solidFill>
                <a:effectLst/>
                <a:latin typeface="Arial Black" panose="020B0A04020102020204" pitchFamily="34" charset="0"/>
                <a:ea typeface="Calibri" panose="020F0502020204030204" pitchFamily="34" charset="0"/>
                <a:cs typeface="Times New Roman" panose="02020603050405020304" pitchFamily="18" charset="0"/>
              </a:rPr>
              <a:t>BURNOUT    -  COMPASSION FATIQUE -  </a:t>
            </a:r>
            <a:r>
              <a:rPr lang="en-US" sz="2400" dirty="0">
                <a:solidFill>
                  <a:schemeClr val="accent2"/>
                </a:solidFill>
                <a:effectLst/>
                <a:latin typeface="Arial Black" panose="020B0A04020102020204" pitchFamily="34" charset="0"/>
                <a:ea typeface="Calibri" panose="020F0502020204030204" pitchFamily="34" charset="0"/>
                <a:cs typeface="Times New Roman" panose="02020603050405020304" pitchFamily="18" charset="0"/>
              </a:rPr>
              <a:t>SELF-SABOTAGE</a:t>
            </a:r>
            <a:endParaRPr lang="en-US" sz="2000" dirty="0">
              <a:solidFill>
                <a:schemeClr val="accent2"/>
              </a:solidFill>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3A48562F-7C4D-A61C-0C7D-C27BCA75CAD7}"/>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51A6E37D-5799-4CB6-BB0C-10E733CC2EF8}" type="slidenum">
              <a:rPr lang="en-US">
                <a:solidFill>
                  <a:srgbClr val="000000"/>
                </a:solidFill>
              </a:rPr>
              <a:pPr defTabSz="914400">
                <a:spcAft>
                  <a:spcPts val="600"/>
                </a:spcAft>
              </a:pPr>
              <a:t>6</a:t>
            </a:fld>
            <a:endParaRPr lang="en-US">
              <a:solidFill>
                <a:srgbClr val="000000"/>
              </a:solidFill>
            </a:endParaRPr>
          </a:p>
        </p:txBody>
      </p:sp>
      <p:sp>
        <p:nvSpPr>
          <p:cNvPr id="9" name="TextBox 8">
            <a:extLst>
              <a:ext uri="{FF2B5EF4-FFF2-40B4-BE49-F238E27FC236}">
                <a16:creationId xmlns:a16="http://schemas.microsoft.com/office/drawing/2014/main" id="{8DFEF542-DDE5-4F63-9712-142D49C1CAB3}"/>
              </a:ext>
            </a:extLst>
          </p:cNvPr>
          <p:cNvSpPr txBox="1"/>
          <p:nvPr/>
        </p:nvSpPr>
        <p:spPr>
          <a:xfrm>
            <a:off x="1871332" y="781523"/>
            <a:ext cx="8839830" cy="535531"/>
          </a:xfrm>
          <a:prstGeom prst="rect">
            <a:avLst/>
          </a:prstGeom>
          <a:noFill/>
          <a:ln>
            <a:solidFill>
              <a:srgbClr val="0070C0"/>
            </a:solidFill>
          </a:ln>
        </p:spPr>
        <p:txBody>
          <a:bodyPr wrap="square" rtlCol="0">
            <a:spAutoFit/>
          </a:bodyPr>
          <a:lstStyle/>
          <a:p>
            <a:pPr fontAlgn="base">
              <a:lnSpc>
                <a:spcPct val="90000"/>
              </a:lnSpc>
              <a:spcBef>
                <a:spcPct val="20000"/>
              </a:spcBef>
              <a:spcAft>
                <a:spcPts val="600"/>
              </a:spcAft>
              <a:buClr>
                <a:schemeClr val="accent1"/>
              </a:buClr>
              <a:buSzPct val="115000"/>
            </a:pPr>
            <a:r>
              <a:rPr lang="en-US" sz="3200" b="1" u="sng" dirty="0">
                <a:solidFill>
                  <a:schemeClr val="accent1">
                    <a:lumMod val="75000"/>
                  </a:schemeClr>
                </a:solidFill>
                <a:effectLst/>
                <a:latin typeface="Amasis MT Pro Black" panose="02040A04050005020304" pitchFamily="18" charset="0"/>
              </a:rPr>
              <a:t>The ENERGY/EXHAUSTION SPECTRUM</a:t>
            </a:r>
          </a:p>
        </p:txBody>
      </p:sp>
      <p:cxnSp>
        <p:nvCxnSpPr>
          <p:cNvPr id="20" name="Straight Arrow Connector 19">
            <a:extLst>
              <a:ext uri="{FF2B5EF4-FFF2-40B4-BE49-F238E27FC236}">
                <a16:creationId xmlns:a16="http://schemas.microsoft.com/office/drawing/2014/main" id="{3C532820-45C7-7723-C8A3-E6BCC4CB3056}"/>
              </a:ext>
            </a:extLst>
          </p:cNvPr>
          <p:cNvCxnSpPr/>
          <p:nvPr/>
        </p:nvCxnSpPr>
        <p:spPr>
          <a:xfrm flipH="1">
            <a:off x="2985825" y="4945849"/>
            <a:ext cx="1730828"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3A6E0AE-27CA-8B23-DD8A-286F9DF393B3}"/>
              </a:ext>
            </a:extLst>
          </p:cNvPr>
          <p:cNvCxnSpPr>
            <a:cxnSpLocks/>
          </p:cNvCxnSpPr>
          <p:nvPr/>
        </p:nvCxnSpPr>
        <p:spPr>
          <a:xfrm>
            <a:off x="6096000" y="4963886"/>
            <a:ext cx="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8296D0A-4DD4-62FE-5D82-C0AF57879326}"/>
              </a:ext>
            </a:extLst>
          </p:cNvPr>
          <p:cNvCxnSpPr>
            <a:cxnSpLocks/>
          </p:cNvCxnSpPr>
          <p:nvPr/>
        </p:nvCxnSpPr>
        <p:spPr>
          <a:xfrm>
            <a:off x="6924325" y="4945849"/>
            <a:ext cx="2519917"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915919F-3D8D-6C56-DEA3-5A438C34EC6D}"/>
              </a:ext>
            </a:extLst>
          </p:cNvPr>
          <p:cNvSpPr txBox="1"/>
          <p:nvPr/>
        </p:nvSpPr>
        <p:spPr>
          <a:xfrm flipH="1">
            <a:off x="1169581" y="5430146"/>
            <a:ext cx="9861442" cy="646331"/>
          </a:xfrm>
          <a:prstGeom prst="rect">
            <a:avLst/>
          </a:prstGeom>
          <a:solidFill>
            <a:schemeClr val="accent1">
              <a:lumMod val="20000"/>
              <a:lumOff val="80000"/>
              <a:alpha val="66000"/>
            </a:schemeClr>
          </a:solidFill>
          <a:ln>
            <a:solidFill>
              <a:srgbClr val="FF0000"/>
            </a:solidFill>
          </a:ln>
        </p:spPr>
        <p:txBody>
          <a:bodyPr wrap="square" rtlCol="0">
            <a:spAutoFit/>
          </a:bodyPr>
          <a:lstStyle/>
          <a:p>
            <a:pPr algn="ctr"/>
            <a:r>
              <a:rPr lang="en-US" sz="3600" spc="100" dirty="0">
                <a:solidFill>
                  <a:srgbClr val="CC3300"/>
                </a:solidFill>
                <a:effectLst>
                  <a:outerShdw blurRad="38100" dist="38100" dir="2700000" algn="tl">
                    <a:srgbClr val="000000">
                      <a:alpha val="43137"/>
                    </a:srgbClr>
                  </a:outerShdw>
                </a:effectLst>
                <a:latin typeface="Arial Black" panose="020B0A04020102020204" pitchFamily="34" charset="0"/>
              </a:rPr>
              <a:t>SPIRITUAL WEARINESS</a:t>
            </a:r>
          </a:p>
        </p:txBody>
      </p:sp>
      <p:pic>
        <p:nvPicPr>
          <p:cNvPr id="7" name="Picture 6" descr="A broken brick wall with pink paint&#10;&#10;Description automatically generated">
            <a:extLst>
              <a:ext uri="{FF2B5EF4-FFF2-40B4-BE49-F238E27FC236}">
                <a16:creationId xmlns:a16="http://schemas.microsoft.com/office/drawing/2014/main" id="{EC20F2C8-CCBE-1A09-0147-D3E36ED55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629" y="1900863"/>
            <a:ext cx="3506970" cy="3105281"/>
          </a:xfrm>
          <a:prstGeom prst="rect">
            <a:avLst/>
          </a:prstGeom>
        </p:spPr>
      </p:pic>
    </p:spTree>
    <p:extLst>
      <p:ext uri="{BB962C8B-B14F-4D97-AF65-F5344CB8AC3E}">
        <p14:creationId xmlns:p14="http://schemas.microsoft.com/office/powerpoint/2010/main" val="3586205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080" name="Picture 3079">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81" name="Rectangle 3080">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82" name="Picture 3081">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83" name="Picture 3082">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085" name="Straight Connector 3084">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087" name="Rectangle 3086">
            <a:extLst>
              <a:ext uri="{FF2B5EF4-FFF2-40B4-BE49-F238E27FC236}">
                <a16:creationId xmlns:a16="http://schemas.microsoft.com/office/drawing/2014/main" id="{11C7711F-3983-4AB1-AFDE-96F7C06514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9" name="Group 3088">
            <a:extLst>
              <a:ext uri="{FF2B5EF4-FFF2-40B4-BE49-F238E27FC236}">
                <a16:creationId xmlns:a16="http://schemas.microsoft.com/office/drawing/2014/main" id="{89BC9D38-9241-4F71-9B45-73827299E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3090" name="Picture 3089">
              <a:extLst>
                <a:ext uri="{FF2B5EF4-FFF2-40B4-BE49-F238E27FC236}">
                  <a16:creationId xmlns:a16="http://schemas.microsoft.com/office/drawing/2014/main" id="{0D302979-39A3-4421-821D-94D6E00BCE8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91" name="Rectangle 3090">
              <a:extLst>
                <a:ext uri="{FF2B5EF4-FFF2-40B4-BE49-F238E27FC236}">
                  <a16:creationId xmlns:a16="http://schemas.microsoft.com/office/drawing/2014/main" id="{68E001BA-C181-4F47-9ABC-DF4C85AB4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092" name="Picture 3091">
              <a:extLst>
                <a:ext uri="{FF2B5EF4-FFF2-40B4-BE49-F238E27FC236}">
                  <a16:creationId xmlns:a16="http://schemas.microsoft.com/office/drawing/2014/main" id="{7EF07F1E-BD52-4B06-A38E-BF29F8E285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93" name="Picture 3092">
              <a:extLst>
                <a:ext uri="{FF2B5EF4-FFF2-40B4-BE49-F238E27FC236}">
                  <a16:creationId xmlns:a16="http://schemas.microsoft.com/office/drawing/2014/main" id="{A68BE646-889B-49C2-95AF-90BAE5D29A9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8" name="Title 7">
            <a:extLst>
              <a:ext uri="{FF2B5EF4-FFF2-40B4-BE49-F238E27FC236}">
                <a16:creationId xmlns:a16="http://schemas.microsoft.com/office/drawing/2014/main" id="{F42A96F0-B3E8-5AAC-5D95-58B862550787}"/>
              </a:ext>
            </a:extLst>
          </p:cNvPr>
          <p:cNvSpPr>
            <a:spLocks noGrp="1"/>
          </p:cNvSpPr>
          <p:nvPr>
            <p:ph type="title"/>
          </p:nvPr>
        </p:nvSpPr>
        <p:spPr>
          <a:xfrm>
            <a:off x="4615758" y="748747"/>
            <a:ext cx="6270090" cy="1303867"/>
          </a:xfrm>
        </p:spPr>
        <p:txBody>
          <a:bodyPr vert="horz" lIns="91440" tIns="45720" rIns="91440" bIns="45720" rtlCol="0" anchor="ctr">
            <a:normAutofit fontScale="90000"/>
          </a:bodyPr>
          <a:lstStyle/>
          <a:p>
            <a:pPr>
              <a:lnSpc>
                <a:spcPct val="90000"/>
              </a:lnSpc>
            </a:pPr>
            <a:r>
              <a:rPr lang="en-US" b="1" dirty="0">
                <a:solidFill>
                  <a:srgbClr val="CC3300"/>
                </a:solidFill>
              </a:rPr>
              <a:t>The Drain on Our Spirits</a:t>
            </a:r>
            <a:br>
              <a:rPr lang="en-US" sz="2800" b="1" dirty="0"/>
            </a:br>
            <a:r>
              <a:rPr lang="en-US" sz="2800" b="1" dirty="0"/>
              <a:t>(Daniel’s Prophecy of the Four Beasts)</a:t>
            </a:r>
            <a:br>
              <a:rPr lang="en-US" sz="2800" b="1" dirty="0"/>
            </a:br>
            <a:r>
              <a:rPr lang="en-US" sz="2800" b="1" dirty="0"/>
              <a:t>Focus 7:20-28</a:t>
            </a:r>
          </a:p>
        </p:txBody>
      </p:sp>
      <p:sp>
        <p:nvSpPr>
          <p:cNvPr id="3095" name="Rectangle 3094">
            <a:extLst>
              <a:ext uri="{FF2B5EF4-FFF2-40B4-BE49-F238E27FC236}">
                <a16:creationId xmlns:a16="http://schemas.microsoft.com/office/drawing/2014/main" id="{B3085476-B49E-49ED-87D2-1165E69D2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97" name="Straight Connector 3096">
            <a:extLst>
              <a:ext uri="{FF2B5EF4-FFF2-40B4-BE49-F238E27FC236}">
                <a16:creationId xmlns:a16="http://schemas.microsoft.com/office/drawing/2014/main" id="{59BA5C68-DFCC-4101-8403-F96781CDD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269EC5E-C9A7-B9F2-C986-93D55C13A9B8}"/>
              </a:ext>
            </a:extLst>
          </p:cNvPr>
          <p:cNvSpPr txBox="1"/>
          <p:nvPr/>
        </p:nvSpPr>
        <p:spPr>
          <a:xfrm>
            <a:off x="4631495" y="2416259"/>
            <a:ext cx="6821100" cy="3547531"/>
          </a:xfrm>
          <a:prstGeom prst="rect">
            <a:avLst/>
          </a:prstGeom>
        </p:spPr>
        <p:txBody>
          <a:bodyPr vert="horz" lIns="91440" tIns="45720" rIns="91440" bIns="45720" rtlCol="0" anchor="t">
            <a:normAutofit fontScale="92500" lnSpcReduction="20000"/>
          </a:bodyPr>
          <a:lstStyle/>
          <a:p>
            <a:pPr>
              <a:lnSpc>
                <a:spcPct val="90000"/>
              </a:lnSpc>
              <a:spcBef>
                <a:spcPct val="20000"/>
              </a:spcBef>
              <a:spcAft>
                <a:spcPts val="600"/>
              </a:spcAft>
              <a:buClr>
                <a:schemeClr val="accent1"/>
              </a:buClr>
              <a:buSzPct val="115000"/>
              <a:buFont typeface="Arial"/>
              <a:buChar char="•"/>
            </a:pPr>
            <a:r>
              <a:rPr lang="en-US" sz="1700" b="1" i="0" baseline="30000" dirty="0">
                <a:solidFill>
                  <a:schemeClr val="tx1">
                    <a:lumMod val="85000"/>
                    <a:lumOff val="15000"/>
                  </a:schemeClr>
                </a:solidFill>
              </a:rPr>
              <a:t>24 </a:t>
            </a:r>
            <a:r>
              <a:rPr lang="en-US" sz="1700" b="0" i="0" dirty="0">
                <a:solidFill>
                  <a:schemeClr val="tx1">
                    <a:lumMod val="85000"/>
                    <a:lumOff val="15000"/>
                  </a:schemeClr>
                </a:solidFill>
              </a:rPr>
              <a:t>And the ten horns out of this kingdom are ten kings that shall arise: and another shall rise after them; and he shall be diverse from the first, and he shall subdue three kings.</a:t>
            </a:r>
          </a:p>
          <a:p>
            <a:pPr>
              <a:lnSpc>
                <a:spcPct val="90000"/>
              </a:lnSpc>
              <a:spcBef>
                <a:spcPct val="20000"/>
              </a:spcBef>
              <a:spcAft>
                <a:spcPts val="600"/>
              </a:spcAft>
              <a:buClr>
                <a:schemeClr val="accent1"/>
              </a:buClr>
              <a:buSzPct val="115000"/>
              <a:buFont typeface="Arial"/>
              <a:buChar char="•"/>
            </a:pPr>
            <a:r>
              <a:rPr lang="en-US" sz="1900" b="1" i="0" baseline="30000" dirty="0">
                <a:solidFill>
                  <a:srgbClr val="CC3300"/>
                </a:solidFill>
              </a:rPr>
              <a:t>25 </a:t>
            </a:r>
            <a:r>
              <a:rPr lang="en-US" sz="1900" b="1" i="0" dirty="0">
                <a:solidFill>
                  <a:srgbClr val="CC3300"/>
                </a:solidFill>
              </a:rPr>
              <a:t>And he shall speak great words against the most High,  and shall wear out the saints of the most High, and think to change times and laws: and they shall be given into his hand until a time and times and the dividing of time.</a:t>
            </a:r>
          </a:p>
          <a:p>
            <a:pPr>
              <a:lnSpc>
                <a:spcPct val="90000"/>
              </a:lnSpc>
              <a:spcBef>
                <a:spcPct val="20000"/>
              </a:spcBef>
              <a:spcAft>
                <a:spcPts val="600"/>
              </a:spcAft>
              <a:buClr>
                <a:schemeClr val="accent1"/>
              </a:buClr>
              <a:buSzPct val="115000"/>
              <a:buFont typeface="Arial"/>
              <a:buChar char="•"/>
            </a:pPr>
            <a:r>
              <a:rPr lang="en-US" sz="1700" b="1" i="0" baseline="30000" dirty="0">
                <a:solidFill>
                  <a:schemeClr val="tx1">
                    <a:lumMod val="85000"/>
                    <a:lumOff val="15000"/>
                  </a:schemeClr>
                </a:solidFill>
              </a:rPr>
              <a:t>26 </a:t>
            </a:r>
            <a:r>
              <a:rPr lang="en-US" sz="1700" b="0" i="0" dirty="0">
                <a:solidFill>
                  <a:schemeClr val="tx1">
                    <a:lumMod val="85000"/>
                    <a:lumOff val="15000"/>
                  </a:schemeClr>
                </a:solidFill>
              </a:rPr>
              <a:t>But the judgment shall sit, and they shall take away his dominion, to consume and to destroy it unto the end.</a:t>
            </a:r>
          </a:p>
          <a:p>
            <a:pPr>
              <a:lnSpc>
                <a:spcPct val="90000"/>
              </a:lnSpc>
              <a:spcBef>
                <a:spcPct val="20000"/>
              </a:spcBef>
              <a:spcAft>
                <a:spcPts val="600"/>
              </a:spcAft>
              <a:buClr>
                <a:schemeClr val="accent1"/>
              </a:buClr>
              <a:buSzPct val="115000"/>
              <a:buFont typeface="Arial"/>
              <a:buChar char="•"/>
            </a:pPr>
            <a:r>
              <a:rPr lang="en-US" sz="1600" b="1" i="0" baseline="30000" dirty="0">
                <a:solidFill>
                  <a:schemeClr val="tx1">
                    <a:lumMod val="85000"/>
                    <a:lumOff val="15000"/>
                  </a:schemeClr>
                </a:solidFill>
              </a:rPr>
              <a:t>27 </a:t>
            </a:r>
            <a:r>
              <a:rPr lang="en-US" sz="1700" b="0" i="0" dirty="0">
                <a:solidFill>
                  <a:schemeClr val="tx1">
                    <a:lumMod val="85000"/>
                    <a:lumOff val="15000"/>
                  </a:schemeClr>
                </a:solidFill>
              </a:rPr>
              <a:t>And the kingdom and dominion, and the greatness of the kingdom under the whole heaven, shall be given to the people of the saints of the most High, whose kingdom is an everlasting kingdom, and all dominions shall serve and obey him.</a:t>
            </a:r>
          </a:p>
          <a:p>
            <a:pPr>
              <a:lnSpc>
                <a:spcPct val="90000"/>
              </a:lnSpc>
              <a:spcBef>
                <a:spcPct val="20000"/>
              </a:spcBef>
              <a:spcAft>
                <a:spcPts val="600"/>
              </a:spcAft>
              <a:buClr>
                <a:schemeClr val="accent1"/>
              </a:buClr>
              <a:buSzPct val="115000"/>
              <a:buFont typeface="Arial"/>
              <a:buChar char="•"/>
            </a:pPr>
            <a:r>
              <a:rPr lang="en-US" sz="1700" b="1" i="0" baseline="30000" dirty="0">
                <a:solidFill>
                  <a:schemeClr val="tx1">
                    <a:lumMod val="85000"/>
                    <a:lumOff val="15000"/>
                  </a:schemeClr>
                </a:solidFill>
              </a:rPr>
              <a:t>28 </a:t>
            </a:r>
            <a:r>
              <a:rPr lang="en-US" sz="1700" b="0" i="0" dirty="0">
                <a:solidFill>
                  <a:schemeClr val="tx1">
                    <a:lumMod val="85000"/>
                    <a:lumOff val="15000"/>
                  </a:schemeClr>
                </a:solidFill>
              </a:rPr>
              <a:t>Hitherto is the end of the matter. As for me Daniel, my cogitations much troubled me, and my countenance changed in me: but I kept the matter in my heart</a:t>
            </a:r>
          </a:p>
        </p:txBody>
      </p:sp>
      <p:sp>
        <p:nvSpPr>
          <p:cNvPr id="2" name="Slide Number Placeholder 1">
            <a:extLst>
              <a:ext uri="{FF2B5EF4-FFF2-40B4-BE49-F238E27FC236}">
                <a16:creationId xmlns:a16="http://schemas.microsoft.com/office/drawing/2014/main" id="{9425300D-CD15-878D-8BDE-55836325A583}"/>
              </a:ext>
            </a:extLst>
          </p:cNvPr>
          <p:cNvSpPr>
            <a:spLocks noGrp="1"/>
          </p:cNvSpPr>
          <p:nvPr>
            <p:ph type="sldNum" sz="quarter" idx="12"/>
          </p:nvPr>
        </p:nvSpPr>
        <p:spPr>
          <a:xfrm>
            <a:off x="10353901" y="5969000"/>
            <a:ext cx="542697" cy="279400"/>
          </a:xfrm>
        </p:spPr>
        <p:txBody>
          <a:bodyPr vert="horz" lIns="91440" tIns="45720" rIns="91440" bIns="45720" rtlCol="0" anchor="ctr">
            <a:normAutofit/>
          </a:bodyPr>
          <a:lstStyle/>
          <a:p>
            <a:pPr defTabSz="914400">
              <a:spcAft>
                <a:spcPts val="600"/>
              </a:spcAft>
            </a:pPr>
            <a:fld id="{51A6E37D-5799-4CB6-BB0C-10E733CC2EF8}" type="slidenum">
              <a:rPr lang="en-US" smtClean="0"/>
              <a:pPr defTabSz="914400">
                <a:spcAft>
                  <a:spcPts val="600"/>
                </a:spcAft>
              </a:pPr>
              <a:t>7</a:t>
            </a:fld>
            <a:endParaRPr lang="en-US"/>
          </a:p>
        </p:txBody>
      </p:sp>
      <p:pic>
        <p:nvPicPr>
          <p:cNvPr id="3078" name="Picture 6" descr="Weight of the World - Grow!">
            <a:extLst>
              <a:ext uri="{FF2B5EF4-FFF2-40B4-BE49-F238E27FC236}">
                <a16:creationId xmlns:a16="http://schemas.microsoft.com/office/drawing/2014/main" id="{B7CE20F9-79F8-DF60-3A02-4AF126BEE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380" y="1169582"/>
            <a:ext cx="3043470" cy="4359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479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48562F-7C4D-A61C-0C7D-C27BCA75CAD7}"/>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51A6E37D-5799-4CB6-BB0C-10E733CC2EF8}" type="slidenum">
              <a:rPr lang="en-US"/>
              <a:pPr defTabSz="914400">
                <a:spcAft>
                  <a:spcPts val="600"/>
                </a:spcAft>
              </a:pPr>
              <a:t>8</a:t>
            </a:fld>
            <a:endParaRPr lang="en-US"/>
          </a:p>
        </p:txBody>
      </p:sp>
      <p:sp>
        <p:nvSpPr>
          <p:cNvPr id="3" name="Title 2">
            <a:extLst>
              <a:ext uri="{FF2B5EF4-FFF2-40B4-BE49-F238E27FC236}">
                <a16:creationId xmlns:a16="http://schemas.microsoft.com/office/drawing/2014/main" id="{96AD4940-02EE-11CB-0411-241B7CF8F67E}"/>
              </a:ext>
            </a:extLst>
          </p:cNvPr>
          <p:cNvSpPr>
            <a:spLocks noGrp="1"/>
          </p:cNvSpPr>
          <p:nvPr>
            <p:ph type="title" idx="4294967295"/>
          </p:nvPr>
        </p:nvSpPr>
        <p:spPr>
          <a:xfrm>
            <a:off x="978196" y="408172"/>
            <a:ext cx="9601200" cy="1303338"/>
          </a:xfrm>
        </p:spPr>
        <p:txBody>
          <a:bodyPr vert="horz" lIns="91440" tIns="45720" rIns="91440" bIns="45720" rtlCol="0" anchor="ctr">
            <a:normAutofit/>
          </a:bodyPr>
          <a:lstStyle/>
          <a:p>
            <a:r>
              <a:rPr lang="en-US" sz="3600" b="1" u="sng" dirty="0">
                <a:solidFill>
                  <a:srgbClr val="CC3300"/>
                </a:solidFill>
              </a:rPr>
              <a:t>STRATEGY:   </a:t>
            </a:r>
            <a:r>
              <a:rPr lang="en-US" b="1" u="sng" dirty="0">
                <a:solidFill>
                  <a:srgbClr val="CC3300"/>
                </a:solidFill>
              </a:rPr>
              <a:t>Spiritual Weariness</a:t>
            </a:r>
          </a:p>
        </p:txBody>
      </p:sp>
      <p:sp>
        <p:nvSpPr>
          <p:cNvPr id="6" name="Content Placeholder 5">
            <a:extLst>
              <a:ext uri="{FF2B5EF4-FFF2-40B4-BE49-F238E27FC236}">
                <a16:creationId xmlns:a16="http://schemas.microsoft.com/office/drawing/2014/main" id="{CDE1C37C-9288-5380-649F-8C4851DDDCA1}"/>
              </a:ext>
            </a:extLst>
          </p:cNvPr>
          <p:cNvSpPr>
            <a:spLocks noGrp="1"/>
          </p:cNvSpPr>
          <p:nvPr>
            <p:ph sz="half" idx="4294967295"/>
          </p:nvPr>
        </p:nvSpPr>
        <p:spPr>
          <a:xfrm>
            <a:off x="825625" y="1523184"/>
            <a:ext cx="7430608" cy="4634143"/>
          </a:xfrm>
          <a:solidFill>
            <a:schemeClr val="bg1"/>
          </a:solidFill>
        </p:spPr>
        <p:txBody>
          <a:bodyPr vert="horz" lIns="91440" tIns="45720" rIns="91440" bIns="45720" rtlCol="0" anchor="t">
            <a:normAutofit fontScale="92500" lnSpcReduction="20000"/>
          </a:bodyPr>
          <a:lstStyle/>
          <a:p>
            <a:pPr marL="509588" indent="-457200">
              <a:lnSpc>
                <a:spcPct val="90000"/>
              </a:lnSpc>
            </a:pPr>
            <a:r>
              <a:rPr lang="en-US" sz="1800" b="0" i="0" dirty="0"/>
              <a:t>He </a:t>
            </a:r>
            <a:r>
              <a:rPr lang="en-US" sz="1800" b="1" i="0" dirty="0"/>
              <a:t>will speak against the Most High </a:t>
            </a:r>
            <a:r>
              <a:rPr lang="en-US" sz="1800" b="0" i="0" dirty="0"/>
              <a:t>and </a:t>
            </a:r>
            <a:r>
              <a:rPr lang="en-US" sz="1800" b="1" i="0" dirty="0">
                <a:solidFill>
                  <a:srgbClr val="CC3300"/>
                </a:solidFill>
              </a:rPr>
              <a:t>oppress his holy people</a:t>
            </a:r>
            <a:r>
              <a:rPr lang="en-US" sz="1800" b="1" i="0" dirty="0"/>
              <a:t> </a:t>
            </a:r>
            <a:r>
              <a:rPr lang="en-US" sz="1800" b="0" i="0" dirty="0"/>
              <a:t>and try to change the set times and the laws. </a:t>
            </a:r>
            <a:r>
              <a:rPr lang="en-US" sz="1800" b="0" i="1" dirty="0"/>
              <a:t>NIV</a:t>
            </a:r>
          </a:p>
          <a:p>
            <a:pPr marL="509588" indent="-457200">
              <a:lnSpc>
                <a:spcPct val="90000"/>
              </a:lnSpc>
            </a:pPr>
            <a:r>
              <a:rPr lang="en-US" sz="1800" b="0" i="0" dirty="0"/>
              <a:t>He shall </a:t>
            </a:r>
            <a:r>
              <a:rPr lang="en-US" sz="1800" b="1" i="0" dirty="0"/>
              <a:t>speak </a:t>
            </a:r>
            <a:r>
              <a:rPr lang="en-US" sz="1800" b="1" i="1" dirty="0"/>
              <a:t>pompous</a:t>
            </a:r>
            <a:r>
              <a:rPr lang="en-US" sz="1800" b="1" i="0" dirty="0"/>
              <a:t> words against the Most High</a:t>
            </a:r>
            <a:r>
              <a:rPr lang="en-US" sz="1800" b="0" i="0" dirty="0"/>
              <a:t>, Shall </a:t>
            </a:r>
            <a:r>
              <a:rPr lang="en-US" sz="1800" b="1" i="0" dirty="0">
                <a:solidFill>
                  <a:srgbClr val="CC3300"/>
                </a:solidFill>
              </a:rPr>
              <a:t>persecute</a:t>
            </a:r>
            <a:r>
              <a:rPr lang="en-US" sz="1800" b="0" i="0" dirty="0">
                <a:solidFill>
                  <a:srgbClr val="CC3300"/>
                </a:solidFill>
              </a:rPr>
              <a:t> </a:t>
            </a:r>
            <a:r>
              <a:rPr lang="en-US" sz="1800" b="1" i="0" dirty="0">
                <a:solidFill>
                  <a:srgbClr val="CC3300"/>
                </a:solidFill>
              </a:rPr>
              <a:t>the saints </a:t>
            </a:r>
            <a:r>
              <a:rPr lang="en-US" sz="1800" b="0" i="0" dirty="0"/>
              <a:t>of the Most High, And shall intend to change times and law. Then </a:t>
            </a:r>
            <a:r>
              <a:rPr lang="en-US" sz="1800" b="0" i="1" dirty="0"/>
              <a:t>the saints</a:t>
            </a:r>
            <a:r>
              <a:rPr lang="en-US" sz="1800" b="0" i="0" dirty="0"/>
              <a:t> shall be given into his hand For a time and times and half a time.</a:t>
            </a:r>
            <a:r>
              <a:rPr lang="en-US" sz="1800" dirty="0"/>
              <a:t> </a:t>
            </a:r>
            <a:r>
              <a:rPr lang="en-US" sz="1800" i="1" dirty="0"/>
              <a:t>NKJV</a:t>
            </a:r>
            <a:endParaRPr lang="en-US" sz="1800" b="0" i="1" dirty="0"/>
          </a:p>
          <a:p>
            <a:pPr marL="509588" indent="-457200">
              <a:lnSpc>
                <a:spcPct val="90000"/>
              </a:lnSpc>
            </a:pPr>
            <a:r>
              <a:rPr lang="en-US" sz="1800" b="0" i="0" dirty="0"/>
              <a:t>"This king will </a:t>
            </a:r>
            <a:r>
              <a:rPr lang="en-US" sz="1800" b="1" i="0" dirty="0"/>
              <a:t>speak evil of God Most High</a:t>
            </a:r>
            <a:r>
              <a:rPr lang="en-US" sz="1800" b="0" i="0" dirty="0"/>
              <a:t>, and he </a:t>
            </a:r>
            <a:r>
              <a:rPr lang="en-US" sz="1800" b="1" i="0" dirty="0">
                <a:solidFill>
                  <a:srgbClr val="CC3300"/>
                </a:solidFill>
              </a:rPr>
              <a:t>will be cruel </a:t>
            </a:r>
            <a:r>
              <a:rPr lang="en-US" sz="1800" b="0" i="0" dirty="0">
                <a:solidFill>
                  <a:srgbClr val="CC3300"/>
                </a:solidFill>
              </a:rPr>
              <a:t>to God's chosen ones</a:t>
            </a:r>
            <a:r>
              <a:rPr lang="en-US" sz="1800" b="0" i="0" dirty="0"/>
              <a:t>. He will try to change God's Law and the sacred seasons. And he will be able to do this for a time, two times, and half a time. </a:t>
            </a:r>
            <a:r>
              <a:rPr lang="en-US" sz="1800" b="0" i="1" dirty="0"/>
              <a:t>CEB</a:t>
            </a:r>
          </a:p>
          <a:p>
            <a:pPr marL="509588" indent="-457200">
              <a:lnSpc>
                <a:spcPct val="90000"/>
              </a:lnSpc>
            </a:pPr>
            <a:r>
              <a:rPr lang="en-US" sz="1800" b="0" i="0" dirty="0"/>
              <a:t>He will </a:t>
            </a:r>
            <a:r>
              <a:rPr lang="en-US" sz="1800" b="1" i="0" dirty="0"/>
              <a:t>speak against the Supreme God </a:t>
            </a:r>
            <a:r>
              <a:rPr lang="en-US" sz="1800" b="0" i="0" dirty="0"/>
              <a:t>and </a:t>
            </a:r>
            <a:r>
              <a:rPr lang="en-US" sz="1800" i="0" dirty="0">
                <a:solidFill>
                  <a:srgbClr val="CC3300"/>
                </a:solidFill>
              </a:rPr>
              <a:t>oppress God's people</a:t>
            </a:r>
            <a:r>
              <a:rPr lang="en-US" sz="1800" b="0" i="0" dirty="0"/>
              <a:t>. He will try to change their religious laws and festivals, and God's people will be under his power for three and a half years.  </a:t>
            </a:r>
            <a:r>
              <a:rPr lang="en-US" sz="1800" b="0" i="1" dirty="0"/>
              <a:t>GNB</a:t>
            </a:r>
            <a:endParaRPr lang="en-US" sz="1800" i="1" dirty="0"/>
          </a:p>
          <a:p>
            <a:pPr marL="509588" indent="-457200">
              <a:lnSpc>
                <a:spcPct val="90000"/>
              </a:lnSpc>
            </a:pPr>
            <a:r>
              <a:rPr lang="en-US" sz="1800" b="0" i="0" dirty="0"/>
              <a:t>Then </a:t>
            </a:r>
            <a:r>
              <a:rPr lang="en-US" sz="1800" i="0" dirty="0"/>
              <a:t>he will </a:t>
            </a:r>
            <a:r>
              <a:rPr lang="en-US" sz="1800" b="1" i="0" dirty="0"/>
              <a:t>blaspheme the High God</a:t>
            </a:r>
            <a:r>
              <a:rPr lang="en-US" sz="1800" b="0" i="0" dirty="0"/>
              <a:t>, </a:t>
            </a:r>
            <a:r>
              <a:rPr lang="en-US" sz="1800" b="1" i="0" dirty="0">
                <a:solidFill>
                  <a:srgbClr val="CC3300"/>
                </a:solidFill>
              </a:rPr>
              <a:t>persecute the followers of the High God</a:t>
            </a:r>
            <a:r>
              <a:rPr lang="en-US" sz="1800" b="0" i="0" dirty="0"/>
              <a:t>, and try to get rid of sacred worship and moral practice. God’s holy people will be persecuted by him for a time, two times, half a time. </a:t>
            </a:r>
            <a:r>
              <a:rPr lang="en-US" sz="1800" b="0" i="1" dirty="0"/>
              <a:t>Message Bible</a:t>
            </a:r>
          </a:p>
          <a:p>
            <a:pPr marL="509588" indent="-457200">
              <a:lnSpc>
                <a:spcPct val="90000"/>
              </a:lnSpc>
            </a:pPr>
            <a:r>
              <a:rPr lang="en-US" sz="1800" b="0" i="0" dirty="0"/>
              <a:t>He will </a:t>
            </a:r>
            <a:r>
              <a:rPr lang="en-US" sz="1800" b="1" i="0" dirty="0"/>
              <a:t>defy the Most High </a:t>
            </a:r>
            <a:r>
              <a:rPr lang="en-US" sz="1800" b="0" i="0" dirty="0"/>
              <a:t>and </a:t>
            </a:r>
            <a:r>
              <a:rPr lang="en-US" sz="1800" b="1" i="0" dirty="0">
                <a:solidFill>
                  <a:srgbClr val="CC3300"/>
                </a:solidFill>
              </a:rPr>
              <a:t>oppress the holy people of the Most High</a:t>
            </a:r>
            <a:r>
              <a:rPr lang="en-US" sz="1800" b="0" i="0" dirty="0"/>
              <a:t>. He will try to change their sacred festivals and laws, and they will be placed under his control for a time, times, and half a time. </a:t>
            </a:r>
            <a:r>
              <a:rPr lang="en-US" sz="1800" b="0" i="1" dirty="0"/>
              <a:t>New Living Translation </a:t>
            </a:r>
          </a:p>
        </p:txBody>
      </p:sp>
      <p:pic>
        <p:nvPicPr>
          <p:cNvPr id="1028" name="Picture 4" descr="Daniel 7:25 And he shall speak great words against the most High, and shall wear  out the saints of the most High, and think to change times and laws: and  they shall">
            <a:extLst>
              <a:ext uri="{FF2B5EF4-FFF2-40B4-BE49-F238E27FC236}">
                <a16:creationId xmlns:a16="http://schemas.microsoft.com/office/drawing/2014/main" id="{5CAF7A42-E26F-BB23-5C81-E2F0F1898C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55" b="-3"/>
          <a:stretch/>
        </p:blipFill>
        <p:spPr bwMode="auto">
          <a:xfrm>
            <a:off x="8474076" y="1582287"/>
            <a:ext cx="2739728" cy="4386713"/>
          </a:xfrm>
          <a:prstGeom prst="rect">
            <a:avLst/>
          </a:prstGeom>
          <a:noFill/>
          <a:ln w="57150" cmpd="thickThin">
            <a:solidFill>
              <a:schemeClr val="tx1">
                <a:lumMod val="50000"/>
                <a:lumOff val="50000"/>
              </a:schemeClr>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740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8D7A5-B79A-CC5B-DC55-48B223AF76AB}"/>
              </a:ext>
            </a:extLst>
          </p:cNvPr>
          <p:cNvSpPr>
            <a:spLocks noGrp="1"/>
          </p:cNvSpPr>
          <p:nvPr>
            <p:ph type="sldNum" sz="quarter" idx="12"/>
          </p:nvPr>
        </p:nvSpPr>
        <p:spPr/>
        <p:txBody>
          <a:bodyPr/>
          <a:lstStyle/>
          <a:p>
            <a:fld id="{51A6E37D-5799-4CB6-BB0C-10E733CC2EF8}" type="slidenum">
              <a:rPr lang="en-US" smtClean="0"/>
              <a:t>9</a:t>
            </a:fld>
            <a:endParaRPr lang="en-US"/>
          </a:p>
        </p:txBody>
      </p:sp>
      <p:sp>
        <p:nvSpPr>
          <p:cNvPr id="2" name="Title 1">
            <a:extLst>
              <a:ext uri="{FF2B5EF4-FFF2-40B4-BE49-F238E27FC236}">
                <a16:creationId xmlns:a16="http://schemas.microsoft.com/office/drawing/2014/main" id="{B18FC6E1-4B7F-17B6-45E1-7A7757D0E83F}"/>
              </a:ext>
            </a:extLst>
          </p:cNvPr>
          <p:cNvSpPr>
            <a:spLocks noGrp="1"/>
          </p:cNvSpPr>
          <p:nvPr>
            <p:ph type="title" idx="4294967295"/>
          </p:nvPr>
        </p:nvSpPr>
        <p:spPr>
          <a:xfrm>
            <a:off x="2316124" y="514165"/>
            <a:ext cx="7134446" cy="1304925"/>
          </a:xfrm>
        </p:spPr>
        <p:txBody>
          <a:bodyPr>
            <a:normAutofit fontScale="90000"/>
          </a:bodyPr>
          <a:lstStyle/>
          <a:p>
            <a:r>
              <a:rPr lang="en-US" dirty="0">
                <a:solidFill>
                  <a:srgbClr val="CC3300"/>
                </a:solidFill>
                <a:latin typeface="Amasis MT Pro Black" panose="02040A04050005020304" pitchFamily="18" charset="0"/>
              </a:rPr>
              <a:t>Target- </a:t>
            </a:r>
            <a:br>
              <a:rPr lang="en-US" dirty="0">
                <a:solidFill>
                  <a:srgbClr val="CC3300"/>
                </a:solidFill>
                <a:latin typeface="Amasis MT Pro Black" panose="02040A04050005020304" pitchFamily="18" charset="0"/>
              </a:rPr>
            </a:br>
            <a:r>
              <a:rPr lang="en-US" dirty="0">
                <a:solidFill>
                  <a:srgbClr val="CC3300"/>
                </a:solidFill>
                <a:latin typeface="Amasis MT Pro Black" panose="02040A04050005020304" pitchFamily="18" charset="0"/>
              </a:rPr>
              <a:t>Depleted Lives</a:t>
            </a:r>
          </a:p>
        </p:txBody>
      </p:sp>
      <p:sp>
        <p:nvSpPr>
          <p:cNvPr id="9" name="Content Placeholder 5">
            <a:extLst>
              <a:ext uri="{FF2B5EF4-FFF2-40B4-BE49-F238E27FC236}">
                <a16:creationId xmlns:a16="http://schemas.microsoft.com/office/drawing/2014/main" id="{EDD29E38-712F-269E-F188-731EF1D73883}"/>
              </a:ext>
            </a:extLst>
          </p:cNvPr>
          <p:cNvSpPr txBox="1">
            <a:spLocks/>
          </p:cNvSpPr>
          <p:nvPr/>
        </p:nvSpPr>
        <p:spPr>
          <a:xfrm>
            <a:off x="979471" y="2182368"/>
            <a:ext cx="3231022" cy="3688080"/>
          </a:xfrm>
          <a:prstGeom prst="rect">
            <a:avLst/>
          </a:prstGeom>
          <a:ln>
            <a:solidFill>
              <a:srgbClr val="FF0000"/>
            </a:solidFill>
          </a:ln>
        </p:spPr>
        <p:txBody>
          <a:bodyPr vert="horz" lIns="91440" tIns="45720" rIns="91440" bIns="45720" rtlCol="0" anchor="t">
            <a:normAutofit fontScale="77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sz="3000" b="1" u="sng" dirty="0">
                <a:solidFill>
                  <a:srgbClr val="CC3300"/>
                </a:solidFill>
              </a:rPr>
              <a:t>Drain our Minds</a:t>
            </a:r>
          </a:p>
          <a:p>
            <a:r>
              <a:rPr lang="en-US" dirty="0"/>
              <a:t>Attacks when we are down mentally</a:t>
            </a:r>
          </a:p>
          <a:p>
            <a:r>
              <a:rPr lang="en-US" dirty="0"/>
              <a:t>Negative thoughts contrary to God’s Word</a:t>
            </a:r>
          </a:p>
          <a:p>
            <a:r>
              <a:rPr lang="en-US" dirty="0"/>
              <a:t>Overloaded with destructive thoughts, frustration, agitation</a:t>
            </a:r>
          </a:p>
          <a:p>
            <a:r>
              <a:rPr lang="en-US" dirty="0"/>
              <a:t>Can’t understand why things didn’t work out</a:t>
            </a:r>
          </a:p>
          <a:p>
            <a:r>
              <a:rPr lang="en-US" dirty="0"/>
              <a:t>Questions about God’s Promises .</a:t>
            </a:r>
          </a:p>
          <a:p>
            <a:endParaRPr lang="en-US" dirty="0"/>
          </a:p>
        </p:txBody>
      </p:sp>
      <p:sp>
        <p:nvSpPr>
          <p:cNvPr id="12" name="Content Placeholder 5">
            <a:extLst>
              <a:ext uri="{FF2B5EF4-FFF2-40B4-BE49-F238E27FC236}">
                <a16:creationId xmlns:a16="http://schemas.microsoft.com/office/drawing/2014/main" id="{BD33B196-3CFC-35DA-DA04-EF02A3315C6B}"/>
              </a:ext>
            </a:extLst>
          </p:cNvPr>
          <p:cNvSpPr txBox="1">
            <a:spLocks/>
          </p:cNvSpPr>
          <p:nvPr/>
        </p:nvSpPr>
        <p:spPr>
          <a:xfrm>
            <a:off x="4571127" y="2182368"/>
            <a:ext cx="3231022" cy="3688080"/>
          </a:xfrm>
          <a:prstGeom prst="rect">
            <a:avLst/>
          </a:prstGeom>
          <a:ln>
            <a:solidFill>
              <a:srgbClr val="FF0000"/>
            </a:solidFill>
          </a:ln>
        </p:spPr>
        <p:txBody>
          <a:bodyPr vert="horz" lIns="91440" tIns="45720" rIns="91440" bIns="45720" rtlCol="0" anchor="t">
            <a:normAutofit fontScale="850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sz="3000" b="1" u="sng" dirty="0">
                <a:solidFill>
                  <a:srgbClr val="CC3300"/>
                </a:solidFill>
              </a:rPr>
              <a:t>Drain our Hearts</a:t>
            </a:r>
          </a:p>
          <a:p>
            <a:r>
              <a:rPr lang="en-US" dirty="0"/>
              <a:t>Crushes our hearts</a:t>
            </a:r>
          </a:p>
          <a:p>
            <a:r>
              <a:rPr lang="en-US" dirty="0"/>
              <a:t>Changes our Countenance joy to despair</a:t>
            </a:r>
          </a:p>
          <a:p>
            <a:r>
              <a:rPr lang="en-US" dirty="0"/>
              <a:t>Excess Worry, Overly sensitive,</a:t>
            </a:r>
          </a:p>
          <a:p>
            <a:r>
              <a:rPr lang="en-US" dirty="0"/>
              <a:t>Can’t feel God’s presence</a:t>
            </a:r>
          </a:p>
          <a:p>
            <a:r>
              <a:rPr lang="en-US" dirty="0"/>
              <a:t>Questions about God’s love</a:t>
            </a:r>
          </a:p>
        </p:txBody>
      </p:sp>
      <p:sp>
        <p:nvSpPr>
          <p:cNvPr id="13" name="Content Placeholder 5">
            <a:extLst>
              <a:ext uri="{FF2B5EF4-FFF2-40B4-BE49-F238E27FC236}">
                <a16:creationId xmlns:a16="http://schemas.microsoft.com/office/drawing/2014/main" id="{465F7CCD-02F3-527D-5783-782F78B2A350}"/>
              </a:ext>
            </a:extLst>
          </p:cNvPr>
          <p:cNvSpPr txBox="1">
            <a:spLocks/>
          </p:cNvSpPr>
          <p:nvPr/>
        </p:nvSpPr>
        <p:spPr>
          <a:xfrm>
            <a:off x="8162783" y="2182368"/>
            <a:ext cx="3231022" cy="3688080"/>
          </a:xfrm>
          <a:prstGeom prst="rect">
            <a:avLst/>
          </a:prstGeom>
          <a:ln>
            <a:solidFill>
              <a:srgbClr val="FF0000"/>
            </a:solidFill>
          </a:ln>
        </p:spPr>
        <p:txBody>
          <a:bodyPr vert="horz" lIns="91440" tIns="45720" rIns="91440" bIns="45720" rtlCol="0" anchor="t">
            <a:normAutofit fontScale="850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sz="3000" b="1" u="sng" dirty="0">
                <a:solidFill>
                  <a:srgbClr val="CC3300"/>
                </a:solidFill>
              </a:rPr>
              <a:t>Drain our Spirits</a:t>
            </a:r>
          </a:p>
          <a:p>
            <a:r>
              <a:rPr lang="en-US" dirty="0"/>
              <a:t>Depletes our faith</a:t>
            </a:r>
          </a:p>
          <a:p>
            <a:r>
              <a:rPr lang="en-US" dirty="0"/>
              <a:t>Makes us immobile</a:t>
            </a:r>
          </a:p>
          <a:p>
            <a:r>
              <a:rPr lang="en-US" dirty="0"/>
              <a:t>Forget about God’s work in the past or present</a:t>
            </a:r>
          </a:p>
          <a:p>
            <a:r>
              <a:rPr lang="en-US" dirty="0"/>
              <a:t>Can’t get to the “praise</a:t>
            </a:r>
          </a:p>
          <a:p>
            <a:r>
              <a:rPr lang="en-US" dirty="0"/>
              <a:t>Can’t see God’s presence</a:t>
            </a:r>
          </a:p>
          <a:p>
            <a:r>
              <a:rPr lang="en-US" dirty="0"/>
              <a:t>Questions about God’s Nature</a:t>
            </a:r>
          </a:p>
          <a:p>
            <a:endParaRPr lang="en-US" dirty="0"/>
          </a:p>
        </p:txBody>
      </p:sp>
      <p:pic>
        <p:nvPicPr>
          <p:cNvPr id="15" name="Picture 14" descr="A person looking out a window&#10;&#10;Description automatically generated">
            <a:extLst>
              <a:ext uri="{FF2B5EF4-FFF2-40B4-BE49-F238E27FC236}">
                <a16:creationId xmlns:a16="http://schemas.microsoft.com/office/drawing/2014/main" id="{D3D64739-2764-58C5-A5CB-4D000D6D3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95512">
            <a:off x="8702589" y="401082"/>
            <a:ext cx="3128994" cy="1531088"/>
          </a:xfrm>
          <a:prstGeom prst="rect">
            <a:avLst/>
          </a:prstGeom>
          <a:ln w="88900" cap="sq" cmpd="thickThin">
            <a:solidFill>
              <a:srgbClr val="FF0000"/>
            </a:solidFill>
            <a:prstDash val="solid"/>
            <a:miter lim="800000"/>
          </a:ln>
          <a:effectLst>
            <a:innerShdw blurRad="76200">
              <a:srgbClr val="000000"/>
            </a:innerShdw>
          </a:effectLst>
        </p:spPr>
      </p:pic>
      <p:pic>
        <p:nvPicPr>
          <p:cNvPr id="19" name="Picture 18" descr="A bucket of water splashing">
            <a:extLst>
              <a:ext uri="{FF2B5EF4-FFF2-40B4-BE49-F238E27FC236}">
                <a16:creationId xmlns:a16="http://schemas.microsoft.com/office/drawing/2014/main" id="{14CFCBB5-02BB-F644-7509-0F3F5FD2A4F1}"/>
              </a:ext>
            </a:extLst>
          </p:cNvPr>
          <p:cNvPicPr>
            <a:picLocks noChangeAspect="1"/>
          </p:cNvPicPr>
          <p:nvPr/>
        </p:nvPicPr>
        <p:blipFill rotWithShape="1">
          <a:blip r:embed="rId3">
            <a:extLst>
              <a:ext uri="{28A0092B-C50C-407E-A947-70E740481C1C}">
                <a14:useLocalDpi xmlns:a14="http://schemas.microsoft.com/office/drawing/2010/main" val="0"/>
              </a:ext>
            </a:extLst>
          </a:blip>
          <a:srcRect l="12307" t="37232" r="37471" b="12807"/>
          <a:stretch/>
        </p:blipFill>
        <p:spPr>
          <a:xfrm rot="20627757">
            <a:off x="-29743" y="347882"/>
            <a:ext cx="2993575" cy="1637489"/>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1663890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40145</TotalTime>
  <Words>1539</Words>
  <Application>Microsoft Office PowerPoint</Application>
  <PresentationFormat>Widescreen</PresentationFormat>
  <Paragraphs>170</Paragraphs>
  <Slides>16</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Amasis MT Pro Black</vt:lpstr>
      <vt:lpstr>Arial</vt:lpstr>
      <vt:lpstr>Arial Black</vt:lpstr>
      <vt:lpstr>Calibri</vt:lpstr>
      <vt:lpstr>Constantia</vt:lpstr>
      <vt:lpstr>Franklin Gothic Book</vt:lpstr>
      <vt:lpstr>Open Sans</vt:lpstr>
      <vt:lpstr>system-ui</vt:lpstr>
      <vt:lpstr>Organic</vt:lpstr>
      <vt:lpstr>  August Theme 2023 “REFUELING to Go Higher in God”</vt:lpstr>
      <vt:lpstr>PowerPoint Presentation</vt:lpstr>
      <vt:lpstr>2023 THEME: GOING HIGHER IN GOD </vt:lpstr>
      <vt:lpstr>“REFUELING to Go  Higher in God!!! Spiritual Foundations</vt:lpstr>
      <vt:lpstr>PowerPoint Presentation</vt:lpstr>
      <vt:lpstr>PowerPoint Presentation</vt:lpstr>
      <vt:lpstr>The Drain on Our Spirits (Daniel’s Prophecy of the Four Beasts) Focus 7:20-28</vt:lpstr>
      <vt:lpstr>STRATEGY:   Spiritual Weariness</vt:lpstr>
      <vt:lpstr>Target-  Depleted Lives</vt:lpstr>
      <vt:lpstr>Case Study-  “An Acute Case of Spiritual Weariness”</vt:lpstr>
      <vt:lpstr>My 5-Step REFUELING STRATEGY</vt:lpstr>
      <vt:lpstr>KEY SCRIPTURE BE FILLED with the FULLNESS of GOD </vt:lpstr>
      <vt:lpstr> WHAT DOES It Mean?   TO BE FILLED WITH THE FULLNESS</vt:lpstr>
      <vt:lpstr>FiNAL WORDS to the BELOVED COMMUNITY The Great Commandment</vt:lpstr>
      <vt:lpstr> BE FILLED with the FULLNESS of GOD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Weapons of our Warfare”  A Discipleship Master Class Series</dc:title>
  <dc:creator>Dr. Debyii Sababu-Thomas</dc:creator>
  <cp:lastModifiedBy>Preston Jacob</cp:lastModifiedBy>
  <cp:revision>14</cp:revision>
  <cp:lastPrinted>2023-06-07T18:34:24Z</cp:lastPrinted>
  <dcterms:created xsi:type="dcterms:W3CDTF">2022-08-03T13:05:25Z</dcterms:created>
  <dcterms:modified xsi:type="dcterms:W3CDTF">2023-08-30T22:41:05Z</dcterms:modified>
</cp:coreProperties>
</file>