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78" r:id="rId4"/>
    <p:sldId id="268" r:id="rId5"/>
    <p:sldId id="279" r:id="rId6"/>
    <p:sldId id="292" r:id="rId7"/>
    <p:sldId id="289" r:id="rId8"/>
    <p:sldId id="291" r:id="rId9"/>
    <p:sldId id="290" r:id="rId10"/>
    <p:sldId id="293" r:id="rId11"/>
    <p:sldId id="285" r:id="rId12"/>
    <p:sldId id="287" r:id="rId13"/>
    <p:sldId id="286" r:id="rId14"/>
    <p:sldId id="258" r:id="rId15"/>
    <p:sldId id="265" r:id="rId16"/>
    <p:sldId id="266" r:id="rId17"/>
    <p:sldId id="260"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4A7E7-1452-9FB7-4338-F93A203182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08868F-B951-EF2D-9C67-3DC043B4C9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CC6D4-7B11-86A6-EED8-D7DD153D2B6B}"/>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5" name="Footer Placeholder 4">
            <a:extLst>
              <a:ext uri="{FF2B5EF4-FFF2-40B4-BE49-F238E27FC236}">
                <a16:creationId xmlns:a16="http://schemas.microsoft.com/office/drawing/2014/main" id="{3E5BE7C6-A477-5DCD-B741-4522970FE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F5B2A-1B42-5C46-39BE-869426F1FE4B}"/>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56439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357A-BC8D-CF84-4F49-D44029FDE2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32216-DCA5-0DE6-854E-B1EBD51452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A0519-85ED-913F-4D06-EAF82E258182}"/>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5" name="Footer Placeholder 4">
            <a:extLst>
              <a:ext uri="{FF2B5EF4-FFF2-40B4-BE49-F238E27FC236}">
                <a16:creationId xmlns:a16="http://schemas.microsoft.com/office/drawing/2014/main" id="{81CCC720-7899-23A1-E706-E788D4D7A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1B9CB-488C-CC41-2B67-42D5C438B35F}"/>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2616914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DE2AA-7C30-C143-AD2F-C4ED5A0216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34B37-6464-3CAB-805C-E1BA07CD6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E8280-2EBC-D296-C91C-A35A4DB7D76A}"/>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5" name="Footer Placeholder 4">
            <a:extLst>
              <a:ext uri="{FF2B5EF4-FFF2-40B4-BE49-F238E27FC236}">
                <a16:creationId xmlns:a16="http://schemas.microsoft.com/office/drawing/2014/main" id="{0CD932E6-F2CC-B069-FED0-6CC328786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84B2E-B5C5-0C21-5040-4DDA78C6F6CC}"/>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27103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A98C-66CA-B1B7-E231-B628DF9A5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71BE2E-3820-3404-7A7E-31CA4B434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E081CE-ED33-B822-6575-4C6A976DC572}"/>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5" name="Footer Placeholder 4">
            <a:extLst>
              <a:ext uri="{FF2B5EF4-FFF2-40B4-BE49-F238E27FC236}">
                <a16:creationId xmlns:a16="http://schemas.microsoft.com/office/drawing/2014/main" id="{A8FC4344-04A8-9466-5974-1C9274FFD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2CF67-2955-D99D-60A1-2144419E8D76}"/>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754804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03167-A8E1-831C-EAEC-191B03A29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7E04C-77EB-16FC-90A2-51D8DA33EF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BF7-7EDE-5728-03D9-4FA663A664E5}"/>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5" name="Footer Placeholder 4">
            <a:extLst>
              <a:ext uri="{FF2B5EF4-FFF2-40B4-BE49-F238E27FC236}">
                <a16:creationId xmlns:a16="http://schemas.microsoft.com/office/drawing/2014/main" id="{A844AED5-24F3-8218-9368-301E533F3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B53C8-9DBE-5D06-7057-495145D85687}"/>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47206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3D7C-3005-0DB6-42D5-E885D4822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563F4B-1E24-50F6-4216-8E479DFCCC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F42A14-35E0-163E-86CA-63F0F6737922}"/>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5" name="Footer Placeholder 4">
            <a:extLst>
              <a:ext uri="{FF2B5EF4-FFF2-40B4-BE49-F238E27FC236}">
                <a16:creationId xmlns:a16="http://schemas.microsoft.com/office/drawing/2014/main" id="{EB51CBE8-EE57-49AC-77BD-94B885172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D91F9-0B3D-F0A8-122B-A0EEDC6995F0}"/>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259275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26F90-EC47-170E-BB58-568B7D9B26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E9D99-96F4-75DA-0ED2-7531713A4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50341B-7E7D-486A-8CFE-51E3F20DBB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C36840-3C4C-E654-B5D9-972E85C3BFD9}"/>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6" name="Footer Placeholder 5">
            <a:extLst>
              <a:ext uri="{FF2B5EF4-FFF2-40B4-BE49-F238E27FC236}">
                <a16:creationId xmlns:a16="http://schemas.microsoft.com/office/drawing/2014/main" id="{76FF655F-0F99-3422-A277-EC5FADC65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BEF75-D8B3-883E-4F89-E38AD4CD8AB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92221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C9050-4586-23F2-1611-D3F92B57A2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EE215F-161F-EBE7-C376-9E51D20F7C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3EBF67-268A-98D1-4ED3-E359A739B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0D13BB-A624-104A-785E-056EBED12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AB255C-7EF2-251D-3B91-FE070BFE2A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B12088-D221-3641-5CA6-CFDE689891E2}"/>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8" name="Footer Placeholder 7">
            <a:extLst>
              <a:ext uri="{FF2B5EF4-FFF2-40B4-BE49-F238E27FC236}">
                <a16:creationId xmlns:a16="http://schemas.microsoft.com/office/drawing/2014/main" id="{44E93256-51AB-7AFB-3B19-258FD2E807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D2F949-128D-7287-0AB6-87AFC610E2C4}"/>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56136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7747-B503-8D20-0AEE-738BB07E3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F5CCF2-5C81-29EA-50FC-644B19559F4C}"/>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4" name="Footer Placeholder 3">
            <a:extLst>
              <a:ext uri="{FF2B5EF4-FFF2-40B4-BE49-F238E27FC236}">
                <a16:creationId xmlns:a16="http://schemas.microsoft.com/office/drawing/2014/main" id="{76EA3FA8-D760-278B-DEBA-D6159BA0D3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953A4-E3BA-093E-1951-1A23D714216A}"/>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834759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A8276-A969-20DB-E5B2-F924A4B8067B}"/>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3" name="Footer Placeholder 2">
            <a:extLst>
              <a:ext uri="{FF2B5EF4-FFF2-40B4-BE49-F238E27FC236}">
                <a16:creationId xmlns:a16="http://schemas.microsoft.com/office/drawing/2014/main" id="{E391A2D4-7BE0-BFFB-D512-93F6E16AB9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AD3521-C6FD-05BC-67E0-7812EF432CF3}"/>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618773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ACE2-2D9A-0C11-5003-DED1E8E61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1C45CA-F93C-5F70-39D3-EDD22AB9C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CCB30-615D-23C3-1CAC-AB02FBB74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BFC7B-CB17-2D89-68AA-C2D1C1A96F97}"/>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6" name="Footer Placeholder 5">
            <a:extLst>
              <a:ext uri="{FF2B5EF4-FFF2-40B4-BE49-F238E27FC236}">
                <a16:creationId xmlns:a16="http://schemas.microsoft.com/office/drawing/2014/main" id="{722AB671-A975-2D12-0EF6-E4CCDCA15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7841F-4F68-D9FA-E0D6-227F4F567C0B}"/>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2648067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5C3-AA45-E864-D76F-2C5E85FB7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D8C4D-43B1-4EBD-00AF-6CE9AF993F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FEF7B-7ED7-7622-2527-07A5AB10D30C}"/>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5" name="Footer Placeholder 4">
            <a:extLst>
              <a:ext uri="{FF2B5EF4-FFF2-40B4-BE49-F238E27FC236}">
                <a16:creationId xmlns:a16="http://schemas.microsoft.com/office/drawing/2014/main" id="{20E6C489-2772-B2A8-AFB2-631968F5F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4F415-6EC9-FA48-60C5-1B3A665ADB8C}"/>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4240142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55DBA-40AF-0E15-59A7-1C7B999E0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0D5B61-71B7-217A-9DDE-EB2DD2ECD2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0A7A8D-5B61-711C-5378-F7C0945CD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95CE0D-F336-3BDE-BFDB-CD6E2451C3A5}"/>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6" name="Footer Placeholder 5">
            <a:extLst>
              <a:ext uri="{FF2B5EF4-FFF2-40B4-BE49-F238E27FC236}">
                <a16:creationId xmlns:a16="http://schemas.microsoft.com/office/drawing/2014/main" id="{0686470C-8483-1C60-6645-95B7CD299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B73EF8-1289-6112-1449-540E0CAFEF05}"/>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1790064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AAFC0-329B-4400-7469-36C0257E26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07CC61-2F9F-EB92-6E9F-A5F2EA6BF3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4D29D-C20F-0513-F26E-4D5071FFB21E}"/>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5" name="Footer Placeholder 4">
            <a:extLst>
              <a:ext uri="{FF2B5EF4-FFF2-40B4-BE49-F238E27FC236}">
                <a16:creationId xmlns:a16="http://schemas.microsoft.com/office/drawing/2014/main" id="{D093E8A8-D805-7251-1010-193AFBE6A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59EB7-BFB5-A73A-3CAF-7D84A069B499}"/>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351986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846E98-B802-7DF9-27F2-0C3C1E5A65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F9B1D7-600F-3382-47F1-EF6C61ADDB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FBA95-931A-E501-6B3B-16244F927D94}"/>
              </a:ext>
            </a:extLst>
          </p:cNvPr>
          <p:cNvSpPr>
            <a:spLocks noGrp="1"/>
          </p:cNvSpPr>
          <p:nvPr>
            <p:ph type="dt" sz="half" idx="10"/>
          </p:nvPr>
        </p:nvSpPr>
        <p:spPr/>
        <p:txBody>
          <a:bodyPr/>
          <a:lstStyle/>
          <a:p>
            <a:fld id="{24881D62-9633-47B0-BDDE-C48763462EA5}" type="datetimeFigureOut">
              <a:rPr lang="en-US" smtClean="0"/>
              <a:t>1/24/2024</a:t>
            </a:fld>
            <a:endParaRPr lang="en-US"/>
          </a:p>
        </p:txBody>
      </p:sp>
      <p:sp>
        <p:nvSpPr>
          <p:cNvPr id="5" name="Footer Placeholder 4">
            <a:extLst>
              <a:ext uri="{FF2B5EF4-FFF2-40B4-BE49-F238E27FC236}">
                <a16:creationId xmlns:a16="http://schemas.microsoft.com/office/drawing/2014/main" id="{17F5DC39-24C6-C1AD-B72A-C7583267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FA3D2-199F-6ABC-D736-F0CB41FF6908}"/>
              </a:ext>
            </a:extLst>
          </p:cNvPr>
          <p:cNvSpPr>
            <a:spLocks noGrp="1"/>
          </p:cNvSpPr>
          <p:nvPr>
            <p:ph type="sldNum" sz="quarter" idx="12"/>
          </p:nvPr>
        </p:nvSpPr>
        <p:spPr/>
        <p:txBody>
          <a:bodyPr/>
          <a:lstStyle/>
          <a:p>
            <a:fld id="{A57E0AD1-CF02-493B-BF42-4932F46CAEB6}" type="slidenum">
              <a:rPr lang="en-US" smtClean="0"/>
              <a:t>‹#›</a:t>
            </a:fld>
            <a:endParaRPr lang="en-US"/>
          </a:p>
        </p:txBody>
      </p:sp>
    </p:spTree>
    <p:extLst>
      <p:ext uri="{BB962C8B-B14F-4D97-AF65-F5344CB8AC3E}">
        <p14:creationId xmlns:p14="http://schemas.microsoft.com/office/powerpoint/2010/main" val="59894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FA73-646A-5C5C-03D8-93FA06FB26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08685-E9C7-EFD3-E371-53B390AB67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1FEBE-F6D1-C4B9-1116-B48CDC12B189}"/>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5" name="Footer Placeholder 4">
            <a:extLst>
              <a:ext uri="{FF2B5EF4-FFF2-40B4-BE49-F238E27FC236}">
                <a16:creationId xmlns:a16="http://schemas.microsoft.com/office/drawing/2014/main" id="{F4DDB1CF-919A-1937-5B1B-8BAF50235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EC036-9375-43F8-0C0C-01CD8A7950FE}"/>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46053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37F2-4297-8D7C-3FE6-0C67D1F87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71E73-B90C-156D-629D-EFD2022076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DA25F9-1AF1-3DBB-70E5-B4D3F2CE1F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CDAD1C-2CB5-B7D0-590C-494E976BE9AD}"/>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6" name="Footer Placeholder 5">
            <a:extLst>
              <a:ext uri="{FF2B5EF4-FFF2-40B4-BE49-F238E27FC236}">
                <a16:creationId xmlns:a16="http://schemas.microsoft.com/office/drawing/2014/main" id="{8283A364-C836-633E-F2A6-95BA3A26B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0BDB4-ADED-AE43-88A4-83989556EFDA}"/>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335631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62FC-0CF7-E3CA-0AC0-2D0018D2B0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CE0700-E902-8C8D-831A-4A12E2361C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58CCBD-BDD0-26ED-542E-570DF6E57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28C496-1268-6D92-20C4-FF0860892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25B8C7-DE0E-5BD7-D34D-A609789E4C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4B909-13DF-3DF9-9A6A-2D2E058726E0}"/>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8" name="Footer Placeholder 7">
            <a:extLst>
              <a:ext uri="{FF2B5EF4-FFF2-40B4-BE49-F238E27FC236}">
                <a16:creationId xmlns:a16="http://schemas.microsoft.com/office/drawing/2014/main" id="{172D9CAE-B332-8127-40FB-73EFAC80FE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490E40-BA7F-934A-73C1-08D4692C5D92}"/>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315128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4D55-42B9-7591-573D-6F5B8F1D8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18E22D-3C5F-5D5C-505D-644BE3481414}"/>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4" name="Footer Placeholder 3">
            <a:extLst>
              <a:ext uri="{FF2B5EF4-FFF2-40B4-BE49-F238E27FC236}">
                <a16:creationId xmlns:a16="http://schemas.microsoft.com/office/drawing/2014/main" id="{D899CD22-3C18-33C3-3CF7-D307582F4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EE3237-B3E9-66C8-7D82-150EF2A31E13}"/>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26012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73E03-B458-D993-B09D-6D086787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A35663-0FF5-A731-0946-8365924A7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4A7B49-101F-1B9E-5C5E-190D9FE7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D476C8-F7A1-25BE-CF66-06AF6A50CE65}"/>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6" name="Footer Placeholder 5">
            <a:extLst>
              <a:ext uri="{FF2B5EF4-FFF2-40B4-BE49-F238E27FC236}">
                <a16:creationId xmlns:a16="http://schemas.microsoft.com/office/drawing/2014/main" id="{88352F6F-D4CA-B727-6965-22E2E4983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2A99A-B81C-A1A2-B5D8-5BE987290A80}"/>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424263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D8FE-6C50-F299-1A3B-29138BACC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9918A-30FF-9FC3-AAC4-92BE9883F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5E1D3-99C4-1946-18AA-BFAF519A0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01F28-B3E5-9F68-76FC-8BFCAF6A4F2B}"/>
              </a:ext>
            </a:extLst>
          </p:cNvPr>
          <p:cNvSpPr>
            <a:spLocks noGrp="1"/>
          </p:cNvSpPr>
          <p:nvPr>
            <p:ph type="dt" sz="half" idx="10"/>
          </p:nvPr>
        </p:nvSpPr>
        <p:spPr/>
        <p:txBody>
          <a:bodyPr/>
          <a:lstStyle/>
          <a:p>
            <a:fld id="{FC24E7C9-F56B-4567-B8EA-31F4384D7C1B}" type="datetimeFigureOut">
              <a:rPr lang="en-US" smtClean="0"/>
              <a:t>1/24/2024</a:t>
            </a:fld>
            <a:endParaRPr lang="en-US"/>
          </a:p>
        </p:txBody>
      </p:sp>
      <p:sp>
        <p:nvSpPr>
          <p:cNvPr id="6" name="Footer Placeholder 5">
            <a:extLst>
              <a:ext uri="{FF2B5EF4-FFF2-40B4-BE49-F238E27FC236}">
                <a16:creationId xmlns:a16="http://schemas.microsoft.com/office/drawing/2014/main" id="{9FF45B36-B197-55DD-756A-E3B32D71B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445C8-E6DE-FB7E-B3E1-12D1881A5AE7}"/>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396486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1/24/2024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007F1-B6FE-618C-6829-545B8772D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C856B-7D68-F07C-6AA0-17A45860E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CB6F3-2359-6C80-58FE-1BD26ECE3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1D62-9633-47B0-BDDE-C48763462EA5}" type="datetimeFigureOut">
              <a:rPr lang="en-US" smtClean="0"/>
              <a:t>1/24/2024</a:t>
            </a:fld>
            <a:endParaRPr lang="en-US"/>
          </a:p>
        </p:txBody>
      </p:sp>
      <p:sp>
        <p:nvSpPr>
          <p:cNvPr id="5" name="Footer Placeholder 4">
            <a:extLst>
              <a:ext uri="{FF2B5EF4-FFF2-40B4-BE49-F238E27FC236}">
                <a16:creationId xmlns:a16="http://schemas.microsoft.com/office/drawing/2014/main" id="{DDE08D6A-5021-D9D3-6588-78CB8A73AF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B02130-A0DB-71C1-662D-B2BEED5043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0AD1-CF02-493B-BF42-4932F46CAEB6}" type="slidenum">
              <a:rPr lang="en-US" smtClean="0"/>
              <a:t>‹#›</a:t>
            </a:fld>
            <a:endParaRPr lang="en-US"/>
          </a:p>
        </p:txBody>
      </p:sp>
    </p:spTree>
    <p:extLst>
      <p:ext uri="{BB962C8B-B14F-4D97-AF65-F5344CB8AC3E}">
        <p14:creationId xmlns:p14="http://schemas.microsoft.com/office/powerpoint/2010/main" val="301340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s://pixabay.com/en/thank-you-stamp-template-red-165619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hyperlink" Target="https://creativecommons.org/licenses/by-nc-nd/3.0/" TargetMode="External"/><Relationship Id="rId4" Type="http://schemas.openxmlformats.org/officeDocument/2006/relationships/hyperlink" Target="https://epitemnein-epitomic.blogspot.com/2013/12/how-prayer-changes-one-who-pray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eaf&#10;&#10;Description automatically generated">
            <a:extLst>
              <a:ext uri="{FF2B5EF4-FFF2-40B4-BE49-F238E27FC236}">
                <a16:creationId xmlns:a16="http://schemas.microsoft.com/office/drawing/2014/main" id="{50BBEEEF-ADD9-6B7C-897E-04FC1E1436B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67" b="2045"/>
          <a:stretch/>
        </p:blipFill>
        <p:spPr>
          <a:xfrm>
            <a:off x="307775" y="261437"/>
            <a:ext cx="11576450" cy="6335126"/>
          </a:xfrm>
          <a:prstGeom prst="rect">
            <a:avLst/>
          </a:prstGeom>
        </p:spPr>
      </p:pic>
    </p:spTree>
    <p:extLst>
      <p:ext uri="{BB962C8B-B14F-4D97-AF65-F5344CB8AC3E}">
        <p14:creationId xmlns:p14="http://schemas.microsoft.com/office/powerpoint/2010/main" val="3844520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7ABDEF32-F51D-9145-B0B7-D925710C346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D7187D8-EE52-ECDF-A74F-2FF419F8E20A}"/>
              </a:ext>
            </a:extLst>
          </p:cNvPr>
          <p:cNvSpPr>
            <a:spLocks noGrp="1"/>
          </p:cNvSpPr>
          <p:nvPr>
            <p:ph type="title"/>
          </p:nvPr>
        </p:nvSpPr>
        <p:spPr>
          <a:xfrm>
            <a:off x="0" y="250031"/>
            <a:ext cx="10515600" cy="1325563"/>
          </a:xfrm>
        </p:spPr>
        <p:txBody>
          <a:bodyPr/>
          <a:lstStyle/>
          <a:p>
            <a:r>
              <a:rPr lang="en-US" b="1" u="sng" dirty="0">
                <a:solidFill>
                  <a:schemeClr val="bg1"/>
                </a:solidFill>
              </a:rPr>
              <a:t>MAN’S REDEMPTION!</a:t>
            </a:r>
          </a:p>
        </p:txBody>
      </p:sp>
      <p:sp>
        <p:nvSpPr>
          <p:cNvPr id="5" name="Content Placeholder 4">
            <a:extLst>
              <a:ext uri="{FF2B5EF4-FFF2-40B4-BE49-F238E27FC236}">
                <a16:creationId xmlns:a16="http://schemas.microsoft.com/office/drawing/2014/main" id="{92CB42D8-2434-1974-D800-5AA2D3301092}"/>
              </a:ext>
            </a:extLst>
          </p:cNvPr>
          <p:cNvSpPr>
            <a:spLocks noGrp="1"/>
          </p:cNvSpPr>
          <p:nvPr>
            <p:ph sz="half" idx="1"/>
          </p:nvPr>
        </p:nvSpPr>
        <p:spPr>
          <a:xfrm>
            <a:off x="194187" y="1825625"/>
            <a:ext cx="5181600" cy="4351338"/>
          </a:xfrm>
        </p:spPr>
        <p:txBody>
          <a:bodyPr>
            <a:normAutofit fontScale="92500" lnSpcReduction="10000"/>
          </a:bodyPr>
          <a:lstStyle/>
          <a:p>
            <a:pPr marL="0" indent="0">
              <a:buNone/>
            </a:pPr>
            <a:r>
              <a:rPr lang="en-US" dirty="0">
                <a:solidFill>
                  <a:schemeClr val="bg1"/>
                </a:solidFill>
              </a:rPr>
              <a:t>6. </a:t>
            </a:r>
            <a:r>
              <a:rPr lang="en-US" u="sng" dirty="0">
                <a:solidFill>
                  <a:schemeClr val="bg1"/>
                </a:solidFill>
              </a:rPr>
              <a:t>Principle</a:t>
            </a:r>
            <a:r>
              <a:rPr lang="en-US" dirty="0">
                <a:solidFill>
                  <a:schemeClr val="bg1"/>
                </a:solidFill>
              </a:rPr>
              <a:t> -When we do not live in our position of authority, it is because we do not recognize or accept our calling in Christ- we do not know our covenant rights!</a:t>
            </a:r>
          </a:p>
          <a:p>
            <a:pPr marL="0" indent="0">
              <a:buNone/>
            </a:pPr>
            <a:endParaRPr lang="en-US" dirty="0">
              <a:solidFill>
                <a:schemeClr val="bg1"/>
              </a:solidFill>
            </a:endParaRPr>
          </a:p>
          <a:p>
            <a:pPr marL="0" indent="0">
              <a:buNone/>
            </a:pPr>
            <a:r>
              <a:rPr lang="en-US" dirty="0">
                <a:solidFill>
                  <a:schemeClr val="bg1"/>
                </a:solidFill>
              </a:rPr>
              <a:t>7. </a:t>
            </a:r>
            <a:r>
              <a:rPr lang="en-US" u="sng" dirty="0">
                <a:solidFill>
                  <a:schemeClr val="bg1"/>
                </a:solidFill>
              </a:rPr>
              <a:t>Principle </a:t>
            </a:r>
            <a:r>
              <a:rPr lang="en-US" dirty="0">
                <a:solidFill>
                  <a:schemeClr val="bg1"/>
                </a:solidFill>
              </a:rPr>
              <a:t>- Man’s redemption allows him to have dominion. This means that </a:t>
            </a:r>
            <a:r>
              <a:rPr lang="en-US" dirty="0" err="1">
                <a:solidFill>
                  <a:schemeClr val="bg1"/>
                </a:solidFill>
              </a:rPr>
              <a:t>satan</a:t>
            </a:r>
            <a:r>
              <a:rPr lang="en-US" dirty="0">
                <a:solidFill>
                  <a:schemeClr val="bg1"/>
                </a:solidFill>
              </a:rPr>
              <a:t> and sin have no authority over us. We have authority and access to the father and authority through the word to pray.</a:t>
            </a:r>
          </a:p>
          <a:p>
            <a:endParaRPr lang="en-US" dirty="0"/>
          </a:p>
        </p:txBody>
      </p:sp>
      <p:sp>
        <p:nvSpPr>
          <p:cNvPr id="6" name="Content Placeholder 5">
            <a:extLst>
              <a:ext uri="{FF2B5EF4-FFF2-40B4-BE49-F238E27FC236}">
                <a16:creationId xmlns:a16="http://schemas.microsoft.com/office/drawing/2014/main" id="{D4F69032-14C7-CC86-309B-5990DFECF4BF}"/>
              </a:ext>
            </a:extLst>
          </p:cNvPr>
          <p:cNvSpPr>
            <a:spLocks noGrp="1"/>
          </p:cNvSpPr>
          <p:nvPr>
            <p:ph sz="half" idx="2"/>
          </p:nvPr>
        </p:nvSpPr>
        <p:spPr>
          <a:xfrm>
            <a:off x="6177116" y="1825625"/>
            <a:ext cx="5867400" cy="4351338"/>
          </a:xfrm>
        </p:spPr>
        <p:txBody>
          <a:bodyPr>
            <a:normAutofit fontScale="92500" lnSpcReduction="10000"/>
          </a:bodyPr>
          <a:lstStyle/>
          <a:p>
            <a:pPr marL="457200" indent="-457200">
              <a:buFont typeface="+mj-lt"/>
              <a:buAutoNum type="arabicPeriod"/>
            </a:pPr>
            <a:r>
              <a:rPr lang="en-US" dirty="0">
                <a:solidFill>
                  <a:schemeClr val="bg1"/>
                </a:solidFill>
              </a:rPr>
              <a:t>We have authority through Jesus' name to pray! ( John 14:12, 16:23-24).</a:t>
            </a:r>
          </a:p>
          <a:p>
            <a:pPr marL="457200" indent="-457200">
              <a:buFont typeface="+mj-lt"/>
              <a:buAutoNum type="arabicPeriod"/>
            </a:pPr>
            <a:r>
              <a:rPr lang="en-US" dirty="0">
                <a:solidFill>
                  <a:schemeClr val="bg1"/>
                </a:solidFill>
              </a:rPr>
              <a:t>We have access to the father through Jesus’ name. (Hebrews 4:16; John 16:26-27).</a:t>
            </a:r>
          </a:p>
          <a:p>
            <a:pPr marL="457200" indent="-457200">
              <a:buFont typeface="+mj-lt"/>
              <a:buAutoNum type="arabicPeriod"/>
            </a:pPr>
            <a:r>
              <a:rPr lang="en-US" dirty="0">
                <a:solidFill>
                  <a:schemeClr val="bg1"/>
                </a:solidFill>
              </a:rPr>
              <a:t>We have authority through the word to pray (John 15:7;1 peter 1:23).</a:t>
            </a:r>
          </a:p>
          <a:p>
            <a:pPr marL="457200" indent="-457200">
              <a:buFont typeface="+mj-lt"/>
              <a:buAutoNum type="arabicPeriod"/>
            </a:pPr>
            <a:r>
              <a:rPr lang="en-US" dirty="0">
                <a:solidFill>
                  <a:schemeClr val="bg1"/>
                </a:solidFill>
              </a:rPr>
              <a:t>We must pray in unity with God for His promises (2 Corinthians 1:20).</a:t>
            </a:r>
          </a:p>
          <a:p>
            <a:endParaRPr lang="en-US" dirty="0"/>
          </a:p>
        </p:txBody>
      </p:sp>
    </p:spTree>
    <p:extLst>
      <p:ext uri="{BB962C8B-B14F-4D97-AF65-F5344CB8AC3E}">
        <p14:creationId xmlns:p14="http://schemas.microsoft.com/office/powerpoint/2010/main" val="271232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050" name="Picture 2" descr="Praying Hands Images - Free Download on Freepik">
            <a:extLst>
              <a:ext uri="{FF2B5EF4-FFF2-40B4-BE49-F238E27FC236}">
                <a16:creationId xmlns:a16="http://schemas.microsoft.com/office/drawing/2014/main" id="{5CEAF8C0-863E-758F-87AB-AEE8406306F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38299" r="364"/>
          <a:stretch/>
        </p:blipFill>
        <p:spPr bwMode="auto">
          <a:xfrm>
            <a:off x="1524" y="-3"/>
            <a:ext cx="74782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062" name="Freeform: Shape 2061">
            <a:extLst>
              <a:ext uri="{FF2B5EF4-FFF2-40B4-BE49-F238E27FC236}">
                <a16:creationId xmlns:a16="http://schemas.microsoft.com/office/drawing/2014/main" id="{F81730B4-0490-4139-BC05-736CF5AEA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3530" y="1017767"/>
            <a:ext cx="4906732" cy="482644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4" name="Freeform: Shape 2063">
            <a:extLst>
              <a:ext uri="{FF2B5EF4-FFF2-40B4-BE49-F238E27FC236}">
                <a16:creationId xmlns:a16="http://schemas.microsoft.com/office/drawing/2014/main" id="{760238CA-FF59-4971-BD4D-DC9353269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6" name="Freeform: Shape 2065">
            <a:extLst>
              <a:ext uri="{FF2B5EF4-FFF2-40B4-BE49-F238E27FC236}">
                <a16:creationId xmlns:a16="http://schemas.microsoft.com/office/drawing/2014/main" id="{7CD146BF-5056-4999-960C-070E636E7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9777" y="1128813"/>
            <a:ext cx="4663202" cy="457830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dirty="0">
              <a:solidFill>
                <a:prstClr val="white"/>
              </a:solidFill>
              <a:latin typeface="Meiryo"/>
            </a:endParaRPr>
          </a:p>
        </p:txBody>
      </p:sp>
      <p:sp>
        <p:nvSpPr>
          <p:cNvPr id="4" name="TextBox 3">
            <a:extLst>
              <a:ext uri="{FF2B5EF4-FFF2-40B4-BE49-F238E27FC236}">
                <a16:creationId xmlns:a16="http://schemas.microsoft.com/office/drawing/2014/main" id="{2D8449F7-1F15-E2AF-D78F-FA8C44D544A4}"/>
              </a:ext>
            </a:extLst>
          </p:cNvPr>
          <p:cNvSpPr txBox="1"/>
          <p:nvPr/>
        </p:nvSpPr>
        <p:spPr>
          <a:xfrm>
            <a:off x="1682194" y="3417965"/>
            <a:ext cx="3529403" cy="122869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400" b="1" kern="1200" dirty="0">
                <a:solidFill>
                  <a:schemeClr val="tx1"/>
                </a:solidFill>
                <a:latin typeface="Algerian" panose="04020705040A02060702" pitchFamily="82" charset="0"/>
                <a:ea typeface="+mj-ea"/>
                <a:cs typeface="+mj-cs"/>
              </a:rPr>
              <a:t>JESUS IS OUR MODEL </a:t>
            </a:r>
          </a:p>
          <a:p>
            <a:pPr algn="ctr">
              <a:lnSpc>
                <a:spcPct val="90000"/>
              </a:lnSpc>
              <a:spcBef>
                <a:spcPct val="0"/>
              </a:spcBef>
              <a:spcAft>
                <a:spcPts val="600"/>
              </a:spcAft>
            </a:pPr>
            <a:r>
              <a:rPr lang="en-US" sz="4400" b="1" kern="1200" dirty="0">
                <a:solidFill>
                  <a:schemeClr val="tx1"/>
                </a:solidFill>
                <a:latin typeface="Algerian" panose="04020705040A02060702" pitchFamily="82" charset="0"/>
                <a:ea typeface="+mj-ea"/>
                <a:cs typeface="+mj-cs"/>
              </a:rPr>
              <a:t>OF DOMINION AUTHORITY! </a:t>
            </a:r>
          </a:p>
        </p:txBody>
      </p:sp>
      <p:pic>
        <p:nvPicPr>
          <p:cNvPr id="8" name="Picture 7" descr="A close up of a green leaf&#10;&#10;Description automatically generated">
            <a:extLst>
              <a:ext uri="{FF2B5EF4-FFF2-40B4-BE49-F238E27FC236}">
                <a16:creationId xmlns:a16="http://schemas.microsoft.com/office/drawing/2014/main" id="{6725DA16-1226-3AA2-F45F-FAD4CB2ED27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7192" r="24546"/>
          <a:stretch/>
        </p:blipFill>
        <p:spPr>
          <a:xfrm>
            <a:off x="7527037" y="10"/>
            <a:ext cx="4664963" cy="6857990"/>
          </a:xfrm>
          <a:prstGeom prst="rect">
            <a:avLst/>
          </a:prstGeom>
        </p:spPr>
      </p:pic>
      <p:sp>
        <p:nvSpPr>
          <p:cNvPr id="10" name="TextBox 9">
            <a:extLst>
              <a:ext uri="{FF2B5EF4-FFF2-40B4-BE49-F238E27FC236}">
                <a16:creationId xmlns:a16="http://schemas.microsoft.com/office/drawing/2014/main" id="{A735464E-C3A1-FA71-7F1D-08162867C254}"/>
              </a:ext>
            </a:extLst>
          </p:cNvPr>
          <p:cNvSpPr txBox="1"/>
          <p:nvPr/>
        </p:nvSpPr>
        <p:spPr>
          <a:xfrm>
            <a:off x="7574054" y="98907"/>
            <a:ext cx="4617946" cy="6001643"/>
          </a:xfrm>
          <a:prstGeom prst="rect">
            <a:avLst/>
          </a:prstGeom>
          <a:noFill/>
        </p:spPr>
        <p:txBody>
          <a:bodyPr wrap="square">
            <a:spAutoFit/>
          </a:bodyPr>
          <a:lstStyle/>
          <a:p>
            <a:pPr marL="0" indent="0" algn="ctr">
              <a:buNone/>
            </a:pPr>
            <a:r>
              <a:rPr lang="en-US" sz="2000" b="1" dirty="0">
                <a:solidFill>
                  <a:schemeClr val="bg1"/>
                </a:solidFill>
              </a:rPr>
              <a:t>What is the backbone of prayer composed of? </a:t>
            </a:r>
          </a:p>
          <a:p>
            <a:pPr marL="0" indent="0" algn="ctr">
              <a:buNone/>
            </a:pPr>
            <a:r>
              <a:rPr lang="en-US" sz="2000" b="1" dirty="0">
                <a:solidFill>
                  <a:schemeClr val="bg1"/>
                </a:solidFill>
              </a:rPr>
              <a:t>What basis do you have the right to pray?</a:t>
            </a:r>
          </a:p>
          <a:p>
            <a:pPr marL="0" indent="0">
              <a:buNone/>
            </a:pPr>
            <a:endParaRPr lang="en-US" b="1" dirty="0">
              <a:solidFill>
                <a:schemeClr val="bg1"/>
              </a:solidFill>
            </a:endParaRPr>
          </a:p>
          <a:p>
            <a:pPr marL="0" indent="0" algn="ctr">
              <a:buNone/>
            </a:pPr>
            <a:r>
              <a:rPr lang="en-US" b="1" dirty="0">
                <a:solidFill>
                  <a:schemeClr val="bg1"/>
                </a:solidFill>
              </a:rPr>
              <a:t>8. </a:t>
            </a:r>
            <a:r>
              <a:rPr lang="en-US" b="1" u="sng" dirty="0">
                <a:solidFill>
                  <a:schemeClr val="bg1"/>
                </a:solidFill>
              </a:rPr>
              <a:t>Principle</a:t>
            </a:r>
            <a:r>
              <a:rPr lang="en-US" b="1" dirty="0">
                <a:solidFill>
                  <a:schemeClr val="bg1"/>
                </a:solidFill>
              </a:rPr>
              <a:t> – Jesus is our model of dominion authority. What He accomplished on earth, He accomplished in His humanity, even though He was also divine. Jesus is our model for an effective prayer life!</a:t>
            </a:r>
          </a:p>
          <a:p>
            <a:pPr marL="0" indent="0" algn="ctr">
              <a:buNone/>
            </a:pPr>
            <a:r>
              <a:rPr lang="en-US" b="1" dirty="0">
                <a:solidFill>
                  <a:schemeClr val="bg1"/>
                </a:solidFill>
              </a:rPr>
              <a:t>9. </a:t>
            </a:r>
            <a:r>
              <a:rPr lang="en-US" b="1" u="sng" dirty="0">
                <a:solidFill>
                  <a:schemeClr val="bg1"/>
                </a:solidFill>
              </a:rPr>
              <a:t>Principle</a:t>
            </a:r>
            <a:r>
              <a:rPr lang="en-US" b="1" dirty="0">
                <a:solidFill>
                  <a:schemeClr val="bg1"/>
                </a:solidFill>
              </a:rPr>
              <a:t> – Our right to pray comes from both our calling in creation and our redemption in Christ. </a:t>
            </a:r>
          </a:p>
          <a:p>
            <a:pPr marL="0" indent="0">
              <a:buNone/>
            </a:pPr>
            <a:endParaRPr lang="en-US" b="1" dirty="0">
              <a:solidFill>
                <a:schemeClr val="bg1"/>
              </a:solidFill>
            </a:endParaRPr>
          </a:p>
          <a:p>
            <a:pPr marL="285750" indent="-285750" algn="ctr">
              <a:buFont typeface="Arial" panose="020B0604020202020204" pitchFamily="34" charset="0"/>
              <a:buChar char="•"/>
            </a:pPr>
            <a:r>
              <a:rPr lang="en-US" b="1" dirty="0">
                <a:solidFill>
                  <a:schemeClr val="bg1"/>
                </a:solidFill>
              </a:rPr>
              <a:t>Jesus </a:t>
            </a:r>
            <a:r>
              <a:rPr lang="en-US" dirty="0">
                <a:solidFill>
                  <a:schemeClr val="bg1"/>
                </a:solidFill>
              </a:rPr>
              <a:t>relied on grace, the Holy spirit, and kept a close relationship with God through prayer (John 5:17, 19-20).</a:t>
            </a:r>
          </a:p>
          <a:p>
            <a:pPr marL="285750" indent="-285750">
              <a:buFont typeface="Arial" panose="020B0604020202020204" pitchFamily="34" charset="0"/>
              <a:buChar char="•"/>
            </a:pPr>
            <a:r>
              <a:rPr lang="en-US" b="1" dirty="0">
                <a:solidFill>
                  <a:schemeClr val="bg1"/>
                </a:solidFill>
              </a:rPr>
              <a:t>Jesus </a:t>
            </a:r>
            <a:r>
              <a:rPr lang="en-US" dirty="0">
                <a:solidFill>
                  <a:schemeClr val="bg1"/>
                </a:solidFill>
              </a:rPr>
              <a:t>was obedient and lived to fulfill God’s purpose in prayer (John 10:17, 14:10-14).</a:t>
            </a:r>
          </a:p>
          <a:p>
            <a:pPr marL="285750" indent="-285750">
              <a:buFont typeface="Arial" panose="020B0604020202020204" pitchFamily="34" charset="0"/>
              <a:buChar char="•"/>
            </a:pPr>
            <a:r>
              <a:rPr lang="en-US" b="1" dirty="0">
                <a:solidFill>
                  <a:schemeClr val="bg1"/>
                </a:solidFill>
              </a:rPr>
              <a:t>God wants YOU to live confidently in the authority He has given you to pray! </a:t>
            </a:r>
          </a:p>
          <a:p>
            <a:pPr marL="0" indent="0" algn="ctr">
              <a:buNone/>
            </a:pPr>
            <a:r>
              <a:rPr lang="en-US" b="1" dirty="0">
                <a:solidFill>
                  <a:schemeClr val="bg1"/>
                </a:solidFill>
              </a:rPr>
              <a:t>(Matthew 18:18-19)</a:t>
            </a:r>
          </a:p>
        </p:txBody>
      </p:sp>
    </p:spTree>
    <p:extLst>
      <p:ext uri="{BB962C8B-B14F-4D97-AF65-F5344CB8AC3E}">
        <p14:creationId xmlns:p14="http://schemas.microsoft.com/office/powerpoint/2010/main" val="178882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943EECF-03A4-4CEB-899E-47C803839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367" y="319440"/>
            <a:ext cx="11543267" cy="5932503"/>
          </a:xfrm>
          <a:prstGeom prst="rect">
            <a:avLst/>
          </a:prstGeom>
          <a:solidFill>
            <a:schemeClr val="bg1"/>
          </a:solidFill>
          <a:ln w="12700">
            <a:solidFill>
              <a:srgbClr val="EFEFEF"/>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2" descr="A close up of a green leaf&#10;&#10;Description automatically generated">
            <a:extLst>
              <a:ext uri="{FF2B5EF4-FFF2-40B4-BE49-F238E27FC236}">
                <a16:creationId xmlns:a16="http://schemas.microsoft.com/office/drawing/2014/main" id="{43F38C3F-1B45-1C26-F717-111EC99B142F}"/>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t="8533" r="-2" b="-2"/>
          <a:stretch/>
        </p:blipFill>
        <p:spPr>
          <a:xfrm>
            <a:off x="328486" y="319441"/>
            <a:ext cx="11530584" cy="5932503"/>
          </a:xfrm>
          <a:prstGeom prst="rect">
            <a:avLst/>
          </a:prstGeom>
        </p:spPr>
      </p:pic>
      <p:sp>
        <p:nvSpPr>
          <p:cNvPr id="18" name="Rectangle 17">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998349" y="2960103"/>
            <a:ext cx="190858" cy="6583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272AE7A-80F8-B6A4-7E6F-8463952A7B8E}"/>
              </a:ext>
            </a:extLst>
          </p:cNvPr>
          <p:cNvSpPr txBox="1"/>
          <p:nvPr/>
        </p:nvSpPr>
        <p:spPr>
          <a:xfrm>
            <a:off x="1634247" y="319439"/>
            <a:ext cx="9267089" cy="707886"/>
          </a:xfrm>
          <a:prstGeom prst="rect">
            <a:avLst/>
          </a:prstGeom>
          <a:noFill/>
        </p:spPr>
        <p:txBody>
          <a:bodyPr wrap="none" rtlCol="0">
            <a:spAutoFit/>
          </a:bodyPr>
          <a:lstStyle/>
          <a:p>
            <a:r>
              <a:rPr lang="en-US" sz="4000" dirty="0">
                <a:solidFill>
                  <a:schemeClr val="bg1"/>
                </a:solidFill>
              </a:rPr>
              <a:t>APPLYING GOD’S PRINCIPLES TO YOUR LIFE!</a:t>
            </a:r>
          </a:p>
        </p:txBody>
      </p:sp>
      <p:sp>
        <p:nvSpPr>
          <p:cNvPr id="15" name="TextBox 14">
            <a:extLst>
              <a:ext uri="{FF2B5EF4-FFF2-40B4-BE49-F238E27FC236}">
                <a16:creationId xmlns:a16="http://schemas.microsoft.com/office/drawing/2014/main" id="{03D978E9-2F8F-262E-F1EC-564E6FD34C10}"/>
              </a:ext>
            </a:extLst>
          </p:cNvPr>
          <p:cNvSpPr txBox="1"/>
          <p:nvPr/>
        </p:nvSpPr>
        <p:spPr>
          <a:xfrm>
            <a:off x="569068" y="1027325"/>
            <a:ext cx="10685834" cy="4154984"/>
          </a:xfrm>
          <a:prstGeom prst="rect">
            <a:avLst/>
          </a:prstGeom>
          <a:noFill/>
        </p:spPr>
        <p:txBody>
          <a:bodyPr wrap="square" rtlCol="0">
            <a:spAutoFit/>
          </a:bodyPr>
          <a:lstStyle/>
          <a:p>
            <a:pPr marL="0" indent="0" algn="ctr">
              <a:buNone/>
            </a:pPr>
            <a:r>
              <a:rPr lang="en-US" sz="2200" b="1" u="sng" dirty="0">
                <a:solidFill>
                  <a:schemeClr val="bg1"/>
                </a:solidFill>
              </a:rPr>
              <a:t>Think It Over…</a:t>
            </a:r>
          </a:p>
          <a:p>
            <a:pPr marL="0" indent="0" algn="ctr">
              <a:buNone/>
            </a:pPr>
            <a:r>
              <a:rPr lang="en-US" sz="2200" dirty="0">
                <a:solidFill>
                  <a:schemeClr val="bg1"/>
                </a:solidFill>
              </a:rPr>
              <a:t>Are your prayers based on emotions, feelings, or theories of men, rather than the word of God? If so, what will you do to change this pattern?</a:t>
            </a:r>
          </a:p>
          <a:p>
            <a:pPr marL="0" indent="0" algn="ctr">
              <a:buNone/>
            </a:pPr>
            <a:endParaRPr lang="en-US" sz="2200" dirty="0">
              <a:solidFill>
                <a:schemeClr val="bg1"/>
              </a:solidFill>
            </a:endParaRPr>
          </a:p>
          <a:p>
            <a:pPr marL="0" indent="0" algn="ctr">
              <a:buNone/>
            </a:pPr>
            <a:r>
              <a:rPr lang="en-US" sz="2200" b="1" u="sng" dirty="0">
                <a:solidFill>
                  <a:schemeClr val="bg1"/>
                </a:solidFill>
              </a:rPr>
              <a:t>Pray About It…</a:t>
            </a:r>
          </a:p>
          <a:p>
            <a:pPr marL="0" indent="0" algn="ctr">
              <a:buNone/>
            </a:pPr>
            <a:r>
              <a:rPr lang="en-US" sz="2200" dirty="0">
                <a:solidFill>
                  <a:schemeClr val="bg1"/>
                </a:solidFill>
              </a:rPr>
              <a:t>TODAY begin to apply the redemption of Christ to your prayer life by acknowledging Jesus’ restoration of your relationship with the father and your purpose of dominion. Praise God for sending Jesus to earth so that you can have a restored relationship of love with Him and ask Him to fulfill His purposes in you.</a:t>
            </a:r>
          </a:p>
          <a:p>
            <a:pPr marL="0" indent="0" algn="ctr">
              <a:buNone/>
            </a:pPr>
            <a:r>
              <a:rPr lang="en-US" sz="2200" b="1" u="sng" dirty="0">
                <a:solidFill>
                  <a:schemeClr val="bg1"/>
                </a:solidFill>
              </a:rPr>
              <a:t>Act on God’s Truth…</a:t>
            </a:r>
          </a:p>
          <a:p>
            <a:pPr marL="0" indent="0" algn="ctr">
              <a:buNone/>
            </a:pPr>
            <a:r>
              <a:rPr lang="en-US" sz="2200" dirty="0">
                <a:solidFill>
                  <a:schemeClr val="bg1"/>
                </a:solidFill>
              </a:rPr>
              <a:t>The backbone of prayer is our agreement with God’s word, our oneness with Christ, who is the living word, and our unity with God’s purpose and will. </a:t>
            </a:r>
          </a:p>
        </p:txBody>
      </p:sp>
    </p:spTree>
    <p:extLst>
      <p:ext uri="{BB962C8B-B14F-4D97-AF65-F5344CB8AC3E}">
        <p14:creationId xmlns:p14="http://schemas.microsoft.com/office/powerpoint/2010/main" val="534482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D12AB3B-C044-E0A9-5E72-753E4CECA3D2}"/>
              </a:ext>
            </a:extLst>
          </p:cNvPr>
          <p:cNvSpPr txBox="1"/>
          <p:nvPr/>
        </p:nvSpPr>
        <p:spPr>
          <a:xfrm>
            <a:off x="2451370" y="2928027"/>
            <a:ext cx="6301841" cy="1446550"/>
          </a:xfrm>
          <a:prstGeom prst="rect">
            <a:avLst/>
          </a:prstGeom>
          <a:noFill/>
        </p:spPr>
        <p:txBody>
          <a:bodyPr wrap="square" rtlCol="0">
            <a:spAutoFit/>
          </a:bodyPr>
          <a:lstStyle/>
          <a:p>
            <a:pPr algn="ctr"/>
            <a:r>
              <a:rPr lang="en-US" sz="8800" b="1" dirty="0">
                <a:solidFill>
                  <a:schemeClr val="bg1"/>
                </a:solidFill>
                <a:latin typeface="+mj-lt"/>
              </a:rPr>
              <a:t>LET’S PRAY!!</a:t>
            </a:r>
          </a:p>
        </p:txBody>
      </p:sp>
    </p:spTree>
    <p:extLst>
      <p:ext uri="{BB962C8B-B14F-4D97-AF65-F5344CB8AC3E}">
        <p14:creationId xmlns:p14="http://schemas.microsoft.com/office/powerpoint/2010/main" val="65438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657" y="1362270"/>
            <a:ext cx="7291829" cy="479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8A3942-3CD7-BA22-EC80-50F62F3EB682}"/>
              </a:ext>
            </a:extLst>
          </p:cNvPr>
          <p:cNvSpPr txBox="1"/>
          <p:nvPr/>
        </p:nvSpPr>
        <p:spPr>
          <a:xfrm>
            <a:off x="9739835" y="5338916"/>
            <a:ext cx="2311308" cy="923330"/>
          </a:xfrm>
          <a:prstGeom prst="rect">
            <a:avLst/>
          </a:prstGeom>
          <a:noFill/>
        </p:spPr>
        <p:txBody>
          <a:bodyPr wrap="square" rtlCol="0">
            <a:spAutoFit/>
          </a:bodyPr>
          <a:lstStyle/>
          <a:p>
            <a:pPr algn="ctr"/>
            <a:r>
              <a:rPr lang="en-US" dirty="0">
                <a:solidFill>
                  <a:schemeClr val="bg1"/>
                </a:solidFill>
              </a:rPr>
              <a:t>Doors of the church are OPEN: “REID TEMPLE CARES”</a:t>
            </a:r>
          </a:p>
        </p:txBody>
      </p:sp>
    </p:spTree>
    <p:extLst>
      <p:ext uri="{BB962C8B-B14F-4D97-AF65-F5344CB8AC3E}">
        <p14:creationId xmlns:p14="http://schemas.microsoft.com/office/powerpoint/2010/main" val="188329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506" y="481105"/>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leaf&#10;&#10;Description automatically generated">
            <a:extLst>
              <a:ext uri="{FF2B5EF4-FFF2-40B4-BE49-F238E27FC236}">
                <a16:creationId xmlns:a16="http://schemas.microsoft.com/office/drawing/2014/main" id="{2DA4ED17-660E-CC33-BF41-090BDDB6E211}"/>
              </a:ext>
            </a:extLst>
          </p:cNvPr>
          <p:cNvPicPr>
            <a:picLocks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19"/>
          <a:stretch/>
        </p:blipFill>
        <p:spPr>
          <a:xfrm>
            <a:off x="811821" y="457200"/>
            <a:ext cx="10568358" cy="5943600"/>
          </a:xfrm>
          <a:prstGeom prst="rect">
            <a:avLst/>
          </a:prstGeom>
        </p:spPr>
      </p:pic>
      <p:sp>
        <p:nvSpPr>
          <p:cNvPr id="6" name="TextBox 5">
            <a:extLst>
              <a:ext uri="{FF2B5EF4-FFF2-40B4-BE49-F238E27FC236}">
                <a16:creationId xmlns:a16="http://schemas.microsoft.com/office/drawing/2014/main" id="{17D99B10-A822-7807-029C-F076915EA01F}"/>
              </a:ext>
            </a:extLst>
          </p:cNvPr>
          <p:cNvSpPr txBox="1"/>
          <p:nvPr/>
        </p:nvSpPr>
        <p:spPr>
          <a:xfrm>
            <a:off x="1116071" y="1737196"/>
            <a:ext cx="9108286" cy="2392706"/>
          </a:xfrm>
          <a:prstGeom prst="rect">
            <a:avLst/>
          </a:prstGeom>
          <a:noFill/>
        </p:spPr>
        <p:txBody>
          <a:bodyPr wrap="square" rtlCol="0">
            <a:spAutoFit/>
          </a:bodyPr>
          <a:lstStyle/>
          <a:p>
            <a:pPr algn="ctr" defTabSz="786384">
              <a:spcAft>
                <a:spcPts val="600"/>
              </a:spcAft>
              <a:defRPr/>
            </a:pPr>
            <a:r>
              <a:rPr lang="en-US" sz="4644" b="1" u="sng" kern="1200" dirty="0">
                <a:solidFill>
                  <a:prstClr val="white"/>
                </a:solidFill>
                <a:latin typeface="Abadi Extra Light" panose="020B0204020104020204" pitchFamily="34" charset="0"/>
                <a:ea typeface="ADLaM Display" panose="02010000000000000000" pitchFamily="2" charset="0"/>
                <a:cs typeface="ADLaM Display" panose="02010000000000000000" pitchFamily="2" charset="0"/>
              </a:rPr>
              <a:t>THE PURPOSE AND PRIORITY OF PRAYER</a:t>
            </a:r>
            <a:r>
              <a:rPr lang="en-US" sz="4644" b="1" kern="1200" dirty="0">
                <a:solidFill>
                  <a:prstClr val="white"/>
                </a:solidFill>
                <a:latin typeface="Abadi Extra Light" panose="020B0204020104020204" pitchFamily="34" charset="0"/>
                <a:ea typeface="ADLaM Display" panose="02010000000000000000" pitchFamily="2" charset="0"/>
                <a:cs typeface="ADLaM Display" panose="02010000000000000000" pitchFamily="2" charset="0"/>
              </a:rPr>
              <a:t>: </a:t>
            </a:r>
          </a:p>
          <a:p>
            <a:pPr algn="ctr" defTabSz="786384">
              <a:spcAft>
                <a:spcPts val="600"/>
              </a:spcAft>
              <a:defRPr/>
            </a:pPr>
            <a:r>
              <a:rPr lang="en-US" sz="4644" b="1" kern="1200" dirty="0">
                <a:solidFill>
                  <a:prstClr val="white"/>
                </a:solidFill>
                <a:latin typeface="Abadi Extra Light" panose="020B0204020104020204" pitchFamily="34" charset="0"/>
                <a:ea typeface="ADLaM Display" panose="02010000000000000000" pitchFamily="2" charset="0"/>
                <a:cs typeface="ADLaM Display" panose="02010000000000000000" pitchFamily="2" charset="0"/>
              </a:rPr>
              <a:t>THE </a:t>
            </a:r>
            <a:r>
              <a:rPr lang="en-US" sz="4644" b="1" dirty="0">
                <a:solidFill>
                  <a:prstClr val="white"/>
                </a:solidFill>
                <a:latin typeface="Abadi Extra Light" panose="020B0204020104020204" pitchFamily="34" charset="0"/>
                <a:ea typeface="ADLaM Display" panose="02010000000000000000" pitchFamily="2" charset="0"/>
                <a:cs typeface="ADLaM Display" panose="02010000000000000000" pitchFamily="2" charset="0"/>
              </a:rPr>
              <a:t>AUTHORITY</a:t>
            </a:r>
            <a:r>
              <a:rPr lang="en-US" sz="4644" b="1" kern="1200" dirty="0">
                <a:solidFill>
                  <a:prstClr val="white"/>
                </a:solidFill>
                <a:latin typeface="Abadi Extra Light" panose="020B0204020104020204" pitchFamily="34" charset="0"/>
                <a:ea typeface="ADLaM Display" panose="02010000000000000000" pitchFamily="2" charset="0"/>
                <a:cs typeface="ADLaM Display" panose="02010000000000000000" pitchFamily="2" charset="0"/>
              </a:rPr>
              <a:t> OF PRAYER</a:t>
            </a:r>
            <a:r>
              <a:rPr lang="en-US" sz="5160" b="1" kern="1200" dirty="0">
                <a:solidFill>
                  <a:prstClr val="white"/>
                </a:solidFill>
                <a:latin typeface="Abadi Extra Light" panose="020B0204020104020204" pitchFamily="34" charset="0"/>
                <a:ea typeface="ADLaM Display" panose="02010000000000000000" pitchFamily="2" charset="0"/>
                <a:cs typeface="ADLaM Display" panose="02010000000000000000" pitchFamily="2" charset="0"/>
              </a:rPr>
              <a:t>!</a:t>
            </a:r>
            <a:endParaRPr kumimoji="0" lang="en-US" sz="6000" b="1" i="0" u="none" strike="noStrike" kern="1200" cap="none" spc="0" normalizeH="0" baseline="0" noProof="0" dirty="0">
              <a:ln>
                <a:noFill/>
              </a:ln>
              <a:solidFill>
                <a:prstClr val="white"/>
              </a:solidFill>
              <a:effectLst/>
              <a:uLnTx/>
              <a:uFillTx/>
              <a:latin typeface="Abadi Extra Light" panose="020B0204020104020204" pitchFamily="34" charset="0"/>
              <a:ea typeface="ADLaM Display" panose="02010000000000000000" pitchFamily="2" charset="0"/>
              <a:cs typeface="ADLaM Display" panose="02010000000000000000" pitchFamily="2" charset="0"/>
            </a:endParaRPr>
          </a:p>
        </p:txBody>
      </p:sp>
      <p:sp>
        <p:nvSpPr>
          <p:cNvPr id="8" name="Rectangle 7">
            <a:extLst>
              <a:ext uri="{FF2B5EF4-FFF2-40B4-BE49-F238E27FC236}">
                <a16:creationId xmlns:a16="http://schemas.microsoft.com/office/drawing/2014/main" id="{F2346BA0-0DF0-D466-0347-7DDAECE0B2F6}"/>
              </a:ext>
            </a:extLst>
          </p:cNvPr>
          <p:cNvSpPr>
            <a:spLocks noGrp="1" noRot="1" noMove="1" noResize="1" noEditPoints="1" noAdjustHandles="1" noChangeArrowheads="1" noChangeShapeType="1"/>
          </p:cNvSpPr>
          <p:nvPr/>
        </p:nvSpPr>
        <p:spPr>
          <a:xfrm>
            <a:off x="9530713" y="3584044"/>
            <a:ext cx="1681010" cy="25268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Understanding the Purpose and Power of Prayer: How to Call Heaven to Earth">
            <a:extLst>
              <a:ext uri="{FF2B5EF4-FFF2-40B4-BE49-F238E27FC236}">
                <a16:creationId xmlns:a16="http://schemas.microsoft.com/office/drawing/2014/main" id="{2D5A10F2-17C9-A553-1AAE-65E869E2A8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97235" y="3642143"/>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686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eaf&#10;&#10;Description automatically generated">
            <a:extLst>
              <a:ext uri="{FF2B5EF4-FFF2-40B4-BE49-F238E27FC236}">
                <a16:creationId xmlns:a16="http://schemas.microsoft.com/office/drawing/2014/main" id="{76ACBC0B-FF10-4B6F-AE21-3A406214C00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C73F8D-E34C-DE93-3C52-54C840B7D677}"/>
              </a:ext>
            </a:extLst>
          </p:cNvPr>
          <p:cNvSpPr txBox="1"/>
          <p:nvPr/>
        </p:nvSpPr>
        <p:spPr>
          <a:xfrm>
            <a:off x="0" y="752290"/>
            <a:ext cx="5633885" cy="1877437"/>
          </a:xfrm>
          <a:prstGeom prst="rect">
            <a:avLst/>
          </a:prstGeom>
          <a:noFill/>
        </p:spPr>
        <p:txBody>
          <a:bodyPr wrap="square" rtlCol="0">
            <a:spAutoFit/>
          </a:bodyPr>
          <a:lstStyle/>
          <a:p>
            <a:pPr algn="ctr"/>
            <a:r>
              <a:rPr lang="en-US" sz="4400" b="1" u="sng" dirty="0">
                <a:solidFill>
                  <a:schemeClr val="bg1"/>
                </a:solidFill>
                <a:latin typeface="+mj-lt"/>
              </a:rPr>
              <a:t>COURSE OBJECTIVES</a:t>
            </a:r>
            <a:r>
              <a:rPr lang="en-US" sz="4400" b="1" dirty="0">
                <a:solidFill>
                  <a:schemeClr val="bg1"/>
                </a:solidFill>
                <a:latin typeface="+mj-lt"/>
              </a:rPr>
              <a:t>:</a:t>
            </a:r>
          </a:p>
          <a:p>
            <a:pPr algn="ctr"/>
            <a:r>
              <a:rPr lang="en-US" sz="3600" b="1" dirty="0">
                <a:solidFill>
                  <a:schemeClr val="bg1"/>
                </a:solidFill>
                <a:latin typeface="+mj-lt"/>
              </a:rPr>
              <a:t>THE AUTHORITY OF PRAYER!</a:t>
            </a:r>
          </a:p>
        </p:txBody>
      </p:sp>
      <p:sp>
        <p:nvSpPr>
          <p:cNvPr id="5" name="TextBox 4">
            <a:extLst>
              <a:ext uri="{FF2B5EF4-FFF2-40B4-BE49-F238E27FC236}">
                <a16:creationId xmlns:a16="http://schemas.microsoft.com/office/drawing/2014/main" id="{F9B445E1-93EA-6C20-091D-CA0A57F15B69}"/>
              </a:ext>
            </a:extLst>
          </p:cNvPr>
          <p:cNvSpPr txBox="1"/>
          <p:nvPr/>
        </p:nvSpPr>
        <p:spPr>
          <a:xfrm>
            <a:off x="5418272" y="1438742"/>
            <a:ext cx="6701857" cy="5324535"/>
          </a:xfrm>
          <a:prstGeom prst="rect">
            <a:avLst/>
          </a:prstGeom>
          <a:noFill/>
        </p:spPr>
        <p:txBody>
          <a:bodyPr wrap="square" rtlCol="0">
            <a:spAutoFit/>
          </a:bodyPr>
          <a:lstStyle/>
          <a:p>
            <a:pPr marL="514350" indent="-514350" algn="ctr">
              <a:buAutoNum type="romanUcPeriod"/>
            </a:pPr>
            <a:r>
              <a:rPr lang="en-US" sz="2800" dirty="0">
                <a:solidFill>
                  <a:schemeClr val="bg1"/>
                </a:solidFill>
              </a:rPr>
              <a:t>Prayer </a:t>
            </a:r>
          </a:p>
          <a:p>
            <a:pPr marL="514350" indent="-514350" algn="ctr">
              <a:buAutoNum type="romanUcPeriod"/>
            </a:pPr>
            <a:r>
              <a:rPr lang="en-US" sz="2800" dirty="0">
                <a:solidFill>
                  <a:schemeClr val="bg1"/>
                </a:solidFill>
              </a:rPr>
              <a:t>The WORD: 2 Cor. 1:20; 4:4; John 14:12-14; 15:7, John 16:23-27</a:t>
            </a:r>
          </a:p>
          <a:p>
            <a:pPr marL="514350" indent="-514350" algn="ctr">
              <a:buAutoNum type="romanUcPeriod"/>
            </a:pPr>
            <a:r>
              <a:rPr lang="en-US" sz="2800" dirty="0">
                <a:solidFill>
                  <a:schemeClr val="bg1"/>
                </a:solidFill>
              </a:rPr>
              <a:t>The Authority of Prayer </a:t>
            </a:r>
          </a:p>
          <a:p>
            <a:pPr marL="514350" indent="-514350" algn="ctr">
              <a:buAutoNum type="romanUcPeriod"/>
            </a:pPr>
            <a:r>
              <a:rPr lang="en-US" sz="2800" dirty="0">
                <a:solidFill>
                  <a:schemeClr val="bg1"/>
                </a:solidFill>
              </a:rPr>
              <a:t>God’s Plan of Redemption</a:t>
            </a:r>
          </a:p>
          <a:p>
            <a:pPr marL="514350" indent="-514350" algn="ctr">
              <a:buAutoNum type="romanUcPeriod"/>
            </a:pPr>
            <a:r>
              <a:rPr lang="en-US" sz="2800" dirty="0">
                <a:solidFill>
                  <a:schemeClr val="bg1"/>
                </a:solidFill>
              </a:rPr>
              <a:t>Christ Restored Dominion and Prayer</a:t>
            </a:r>
          </a:p>
          <a:p>
            <a:pPr marL="514350" indent="-514350" algn="ctr">
              <a:buAutoNum type="romanUcPeriod"/>
            </a:pPr>
            <a:r>
              <a:rPr lang="en-US" sz="2800" dirty="0">
                <a:solidFill>
                  <a:schemeClr val="bg1"/>
                </a:solidFill>
              </a:rPr>
              <a:t>Man’s Redemption</a:t>
            </a:r>
          </a:p>
          <a:p>
            <a:pPr marL="514350" indent="-514350" algn="ctr">
              <a:buAutoNum type="romanUcPeriod"/>
            </a:pPr>
            <a:r>
              <a:rPr lang="en-US" sz="2800" dirty="0">
                <a:solidFill>
                  <a:schemeClr val="bg1"/>
                </a:solidFill>
              </a:rPr>
              <a:t>Jesus is Our Model Dominion Authority</a:t>
            </a:r>
          </a:p>
          <a:p>
            <a:pPr marL="514350" indent="-514350" algn="ctr">
              <a:buAutoNum type="romanUcPeriod"/>
            </a:pPr>
            <a:r>
              <a:rPr lang="en-US" sz="2800" dirty="0">
                <a:solidFill>
                  <a:schemeClr val="bg1"/>
                </a:solidFill>
              </a:rPr>
              <a:t> Let’s PRAY!</a:t>
            </a:r>
          </a:p>
          <a:p>
            <a:pPr marL="514350" indent="-514350" algn="ctr">
              <a:buAutoNum type="romanUcPeriod"/>
            </a:pPr>
            <a:r>
              <a:rPr lang="en-US" sz="2800" dirty="0">
                <a:solidFill>
                  <a:schemeClr val="bg1"/>
                </a:solidFill>
              </a:rPr>
              <a:t>Open the Doors of the Church/Offering</a:t>
            </a:r>
          </a:p>
          <a:p>
            <a:pPr marL="514350" indent="-514350" algn="ctr">
              <a:buAutoNum type="romanUcPeriod"/>
            </a:pPr>
            <a:r>
              <a:rPr lang="en-US" sz="2800" dirty="0">
                <a:solidFill>
                  <a:schemeClr val="bg1"/>
                </a:solidFill>
              </a:rPr>
              <a:t>THANK YOU!</a:t>
            </a:r>
          </a:p>
          <a:p>
            <a:endParaRPr lang="en-US" sz="3200" dirty="0">
              <a:solidFill>
                <a:schemeClr val="bg1"/>
              </a:solidFill>
              <a:latin typeface="+mj-lt"/>
            </a:endParaRPr>
          </a:p>
        </p:txBody>
      </p:sp>
      <p:pic>
        <p:nvPicPr>
          <p:cNvPr id="9" name="Picture 8" descr="Adult man praying">
            <a:extLst>
              <a:ext uri="{FF2B5EF4-FFF2-40B4-BE49-F238E27FC236}">
                <a16:creationId xmlns:a16="http://schemas.microsoft.com/office/drawing/2014/main" id="{8E752B5E-FAAC-4AD3-760D-052A2AD42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90" y="3194264"/>
            <a:ext cx="4381497" cy="2920998"/>
          </a:xfrm>
          <a:prstGeom prst="rect">
            <a:avLst/>
          </a:prstGeom>
        </p:spPr>
      </p:pic>
    </p:spTree>
    <p:extLst>
      <p:ext uri="{BB962C8B-B14F-4D97-AF65-F5344CB8AC3E}">
        <p14:creationId xmlns:p14="http://schemas.microsoft.com/office/powerpoint/2010/main" val="2078388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F2179A21-3549-03C8-44A2-CA6EC1B0531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04307BF-CEB6-5DE6-189F-0E71EDF788A0}"/>
              </a:ext>
            </a:extLst>
          </p:cNvPr>
          <p:cNvSpPr>
            <a:spLocks noGrp="1"/>
          </p:cNvSpPr>
          <p:nvPr>
            <p:ph type="title"/>
          </p:nvPr>
        </p:nvSpPr>
        <p:spPr>
          <a:xfrm>
            <a:off x="762000" y="91231"/>
            <a:ext cx="10515600" cy="1325563"/>
          </a:xfrm>
        </p:spPr>
        <p:txBody>
          <a:bodyPr>
            <a:normAutofit/>
          </a:bodyPr>
          <a:lstStyle/>
          <a:p>
            <a:r>
              <a:rPr lang="en-US" sz="6000" b="1" u="sng" dirty="0">
                <a:solidFill>
                  <a:schemeClr val="bg1"/>
                </a:solidFill>
              </a:rPr>
              <a:t>THE WORD!</a:t>
            </a:r>
          </a:p>
        </p:txBody>
      </p:sp>
      <p:sp>
        <p:nvSpPr>
          <p:cNvPr id="5" name="Content Placeholder 4">
            <a:extLst>
              <a:ext uri="{FF2B5EF4-FFF2-40B4-BE49-F238E27FC236}">
                <a16:creationId xmlns:a16="http://schemas.microsoft.com/office/drawing/2014/main" id="{5A7CBF1F-561E-9895-35D6-9CE01DE5B874}"/>
              </a:ext>
            </a:extLst>
          </p:cNvPr>
          <p:cNvSpPr>
            <a:spLocks noGrp="1"/>
          </p:cNvSpPr>
          <p:nvPr>
            <p:ph sz="half" idx="1"/>
          </p:nvPr>
        </p:nvSpPr>
        <p:spPr>
          <a:xfrm>
            <a:off x="1171372" y="1700921"/>
            <a:ext cx="9696856" cy="5248310"/>
          </a:xfrm>
        </p:spPr>
        <p:txBody>
          <a:bodyPr>
            <a:normAutofit fontScale="92500" lnSpcReduction="20000"/>
          </a:bodyPr>
          <a:lstStyle/>
          <a:p>
            <a:pPr marL="0" indent="0" algn="ctr">
              <a:buNone/>
            </a:pPr>
            <a:r>
              <a:rPr lang="en-US" sz="3400" b="1" u="sng" dirty="0">
                <a:solidFill>
                  <a:schemeClr val="bg1"/>
                </a:solidFill>
              </a:rPr>
              <a:t>2 Corinthians 1:20</a:t>
            </a:r>
            <a:r>
              <a:rPr lang="en-US" sz="3400" b="1" dirty="0">
                <a:solidFill>
                  <a:schemeClr val="bg1"/>
                </a:solidFill>
              </a:rPr>
              <a:t> - </a:t>
            </a:r>
            <a:r>
              <a:rPr lang="en-US" sz="3400" dirty="0">
                <a:solidFill>
                  <a:schemeClr val="bg1"/>
                </a:solidFill>
              </a:rPr>
              <a:t>For no matter how many promises God has made, they are “Yes” in Christ. And so through him the “Amen” is spoken by us to the glory of God.</a:t>
            </a:r>
          </a:p>
          <a:p>
            <a:pPr marL="0" indent="0" algn="ctr">
              <a:buNone/>
            </a:pPr>
            <a:r>
              <a:rPr lang="en-US" sz="3400" b="1" u="sng" dirty="0">
                <a:solidFill>
                  <a:schemeClr val="bg1"/>
                </a:solidFill>
              </a:rPr>
              <a:t>2 Corinthians 4:4</a:t>
            </a:r>
            <a:r>
              <a:rPr lang="en-US" sz="3400" b="1" dirty="0">
                <a:solidFill>
                  <a:schemeClr val="bg1"/>
                </a:solidFill>
              </a:rPr>
              <a:t> - </a:t>
            </a:r>
            <a:r>
              <a:rPr lang="en-US" sz="3400" dirty="0">
                <a:solidFill>
                  <a:schemeClr val="bg1"/>
                </a:solidFill>
              </a:rPr>
              <a:t>The god of this age has blinded the minds of unbelievers, so that they cannot see the light of the gospel that displays the glory of Christ, who is the image of God.</a:t>
            </a:r>
          </a:p>
          <a:p>
            <a:pPr marL="0" indent="0" algn="ctr">
              <a:buNone/>
            </a:pPr>
            <a:r>
              <a:rPr lang="en-US" sz="3400" b="1" u="sng" dirty="0">
                <a:solidFill>
                  <a:schemeClr val="bg1"/>
                </a:solidFill>
              </a:rPr>
              <a:t>John 14:12</a:t>
            </a:r>
            <a:r>
              <a:rPr lang="en-US" sz="3400" b="1" dirty="0">
                <a:solidFill>
                  <a:schemeClr val="bg1"/>
                </a:solidFill>
              </a:rPr>
              <a:t> - </a:t>
            </a:r>
            <a:r>
              <a:rPr lang="en-US" sz="3400" dirty="0">
                <a:solidFill>
                  <a:schemeClr val="bg1"/>
                </a:solidFill>
              </a:rPr>
              <a:t>Very truly I tell you, whoever believes in me will do the works I have been doing, and they will do even greater things than these, because I am going to the Father. 13 And I will do whatever you ask in my name, so that the Father may be glorified in the Son. 14 You may ask me for anything in my name, and I will do it.</a:t>
            </a:r>
          </a:p>
          <a:p>
            <a:endParaRPr lang="en-US" dirty="0">
              <a:solidFill>
                <a:schemeClr val="bg1"/>
              </a:solidFill>
            </a:endParaRPr>
          </a:p>
        </p:txBody>
      </p:sp>
    </p:spTree>
    <p:extLst>
      <p:ext uri="{BB962C8B-B14F-4D97-AF65-F5344CB8AC3E}">
        <p14:creationId xmlns:p14="http://schemas.microsoft.com/office/powerpoint/2010/main" val="2977456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F2179A21-3549-03C8-44A2-CA6EC1B0531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04307BF-CEB6-5DE6-189F-0E71EDF788A0}"/>
              </a:ext>
            </a:extLst>
          </p:cNvPr>
          <p:cNvSpPr>
            <a:spLocks noGrp="1"/>
          </p:cNvSpPr>
          <p:nvPr>
            <p:ph type="title"/>
          </p:nvPr>
        </p:nvSpPr>
        <p:spPr>
          <a:xfrm>
            <a:off x="762000" y="91231"/>
            <a:ext cx="10515600" cy="1325563"/>
          </a:xfrm>
        </p:spPr>
        <p:txBody>
          <a:bodyPr>
            <a:normAutofit/>
          </a:bodyPr>
          <a:lstStyle/>
          <a:p>
            <a:pPr algn="r"/>
            <a:r>
              <a:rPr lang="en-US" sz="6000" b="1" u="sng" dirty="0">
                <a:solidFill>
                  <a:schemeClr val="bg1"/>
                </a:solidFill>
              </a:rPr>
              <a:t>THE WORD!</a:t>
            </a:r>
          </a:p>
        </p:txBody>
      </p:sp>
      <p:sp>
        <p:nvSpPr>
          <p:cNvPr id="6" name="Content Placeholder 5">
            <a:extLst>
              <a:ext uri="{FF2B5EF4-FFF2-40B4-BE49-F238E27FC236}">
                <a16:creationId xmlns:a16="http://schemas.microsoft.com/office/drawing/2014/main" id="{2D816375-7007-FE24-F9F9-4A9851681E29}"/>
              </a:ext>
            </a:extLst>
          </p:cNvPr>
          <p:cNvSpPr>
            <a:spLocks noGrp="1"/>
          </p:cNvSpPr>
          <p:nvPr>
            <p:ph sz="half" idx="2"/>
          </p:nvPr>
        </p:nvSpPr>
        <p:spPr>
          <a:xfrm>
            <a:off x="648916" y="1805663"/>
            <a:ext cx="10894168" cy="4961106"/>
          </a:xfrm>
        </p:spPr>
        <p:txBody>
          <a:bodyPr>
            <a:normAutofit fontScale="92500" lnSpcReduction="20000"/>
          </a:bodyPr>
          <a:lstStyle/>
          <a:p>
            <a:pPr marL="0" indent="0" algn="ctr">
              <a:buNone/>
            </a:pPr>
            <a:r>
              <a:rPr lang="en-US" sz="3400" b="1" u="sng" dirty="0">
                <a:solidFill>
                  <a:schemeClr val="bg1"/>
                </a:solidFill>
              </a:rPr>
              <a:t>John 15:7</a:t>
            </a:r>
            <a:r>
              <a:rPr lang="en-US" sz="3400" b="1" dirty="0">
                <a:solidFill>
                  <a:schemeClr val="bg1"/>
                </a:solidFill>
              </a:rPr>
              <a:t> - </a:t>
            </a:r>
            <a:r>
              <a:rPr lang="en-US" sz="3400" dirty="0">
                <a:solidFill>
                  <a:schemeClr val="bg1"/>
                </a:solidFill>
              </a:rPr>
              <a:t>If you remain in me and my words remain in you, ask whatever you wish, and it will be done for you.</a:t>
            </a:r>
          </a:p>
          <a:p>
            <a:pPr marL="0" indent="0" algn="ctr">
              <a:buNone/>
            </a:pPr>
            <a:endParaRPr lang="en-US" sz="3400" dirty="0">
              <a:solidFill>
                <a:schemeClr val="bg1"/>
              </a:solidFill>
            </a:endParaRPr>
          </a:p>
          <a:p>
            <a:pPr marL="0" indent="0" algn="ctr">
              <a:buNone/>
            </a:pPr>
            <a:r>
              <a:rPr lang="en-US" sz="3400" b="1" u="sng" dirty="0">
                <a:solidFill>
                  <a:schemeClr val="bg1"/>
                </a:solidFill>
              </a:rPr>
              <a:t>John 16:23</a:t>
            </a:r>
            <a:r>
              <a:rPr lang="en-US" sz="3400" b="1" dirty="0">
                <a:solidFill>
                  <a:schemeClr val="bg1"/>
                </a:solidFill>
              </a:rPr>
              <a:t> - </a:t>
            </a:r>
            <a:r>
              <a:rPr lang="en-US" sz="3400" dirty="0">
                <a:solidFill>
                  <a:schemeClr val="bg1"/>
                </a:solidFill>
              </a:rPr>
              <a:t>In that day you will no longer ask me anything. Very truly I tell you, my Father will give you whatever you ask in my name. 24 Until now you have not asked for anything in my name. Ask and you will receive, and your joy will be complete.  25 “Though I have been speaking figuratively, a time is coming when I will no longer use this kind of language but will tell you plainly about my Father. 26 In that day you will ask in my name. I am not saying that I will ask the Father on your behalf. 27 No, the Father himself loves you because you have loved me and have believed that I came from God.</a:t>
            </a:r>
          </a:p>
          <a:p>
            <a:endParaRPr lang="en-US" dirty="0"/>
          </a:p>
        </p:txBody>
      </p:sp>
    </p:spTree>
    <p:extLst>
      <p:ext uri="{BB962C8B-B14F-4D97-AF65-F5344CB8AC3E}">
        <p14:creationId xmlns:p14="http://schemas.microsoft.com/office/powerpoint/2010/main" val="128479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eafy object with white text&#10;&#10;Description automatically generated">
            <a:extLst>
              <a:ext uri="{FF2B5EF4-FFF2-40B4-BE49-F238E27FC236}">
                <a16:creationId xmlns:a16="http://schemas.microsoft.com/office/drawing/2014/main" id="{903203BD-52F1-A62A-99C8-68FD9444DC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E9C49BF-A3CD-59A2-97A6-FDAE72E215D4}"/>
              </a:ext>
            </a:extLst>
          </p:cNvPr>
          <p:cNvSpPr txBox="1"/>
          <p:nvPr/>
        </p:nvSpPr>
        <p:spPr>
          <a:xfrm>
            <a:off x="1089498" y="1510619"/>
            <a:ext cx="10622604" cy="5262979"/>
          </a:xfrm>
          <a:prstGeom prst="rect">
            <a:avLst/>
          </a:prstGeom>
          <a:noFill/>
        </p:spPr>
        <p:txBody>
          <a:bodyPr wrap="square">
            <a:spAutoFit/>
          </a:bodyPr>
          <a:lstStyle/>
          <a:p>
            <a:pPr marL="0" indent="0" algn="ctr">
              <a:buNone/>
            </a:pPr>
            <a:r>
              <a:rPr lang="en-US" sz="2400" b="1" dirty="0">
                <a:solidFill>
                  <a:schemeClr val="bg1"/>
                </a:solidFill>
              </a:rPr>
              <a:t>Why do we pray? </a:t>
            </a:r>
          </a:p>
          <a:p>
            <a:pPr marL="0" indent="0" algn="ctr">
              <a:buNone/>
            </a:pPr>
            <a:r>
              <a:rPr lang="en-US" sz="2400" b="1" dirty="0">
                <a:solidFill>
                  <a:schemeClr val="bg1"/>
                </a:solidFill>
              </a:rPr>
              <a:t>On what basis to we have the right to pray?</a:t>
            </a:r>
          </a:p>
          <a:p>
            <a:pPr marL="0" indent="0">
              <a:buNone/>
            </a:pPr>
            <a:r>
              <a:rPr lang="en-US" sz="2400" b="1" dirty="0">
                <a:solidFill>
                  <a:schemeClr val="bg1"/>
                </a:solidFill>
              </a:rPr>
              <a:t>1. </a:t>
            </a:r>
            <a:r>
              <a:rPr lang="en-US" sz="2400" b="1" u="sng" dirty="0">
                <a:solidFill>
                  <a:schemeClr val="bg1"/>
                </a:solidFill>
              </a:rPr>
              <a:t>Principle</a:t>
            </a:r>
            <a:r>
              <a:rPr lang="en-US" sz="2400" b="1" dirty="0">
                <a:solidFill>
                  <a:schemeClr val="bg1"/>
                </a:solidFill>
              </a:rPr>
              <a:t> </a:t>
            </a:r>
            <a:r>
              <a:rPr lang="en-US" sz="2400" dirty="0">
                <a:solidFill>
                  <a:schemeClr val="bg1"/>
                </a:solidFill>
              </a:rPr>
              <a:t>– God’s plan of redemption is consistent with His character and purposes. He redeemed humanity while keeping humankind’s free will and earthly authority intact. </a:t>
            </a:r>
          </a:p>
          <a:p>
            <a:pPr marL="0" indent="0">
              <a:buNone/>
            </a:pPr>
            <a:r>
              <a:rPr lang="en-US" sz="2400" b="1" dirty="0">
                <a:solidFill>
                  <a:schemeClr val="bg1"/>
                </a:solidFill>
              </a:rPr>
              <a:t>2. </a:t>
            </a:r>
            <a:r>
              <a:rPr lang="en-US" sz="2400" b="1" u="sng" dirty="0">
                <a:solidFill>
                  <a:schemeClr val="bg1"/>
                </a:solidFill>
              </a:rPr>
              <a:t>Principle</a:t>
            </a:r>
            <a:r>
              <a:rPr lang="en-US" sz="2400" b="1" dirty="0">
                <a:solidFill>
                  <a:schemeClr val="bg1"/>
                </a:solidFill>
              </a:rPr>
              <a:t> </a:t>
            </a:r>
            <a:r>
              <a:rPr lang="en-US" sz="2400" dirty="0">
                <a:solidFill>
                  <a:schemeClr val="bg1"/>
                </a:solidFill>
              </a:rPr>
              <a:t>– Through Christ we are restored to our purpose, through Him we have a right to pray and authority. </a:t>
            </a:r>
          </a:p>
          <a:p>
            <a:pPr marL="0" indent="0">
              <a:buNone/>
            </a:pPr>
            <a:r>
              <a:rPr lang="en-US" sz="2400" dirty="0">
                <a:solidFill>
                  <a:schemeClr val="bg1"/>
                </a:solidFill>
              </a:rPr>
              <a:t>Yet our relationship with God was broken and authority was forfeited by Adam and Eve (2 Corinthians 4:4). </a:t>
            </a:r>
          </a:p>
          <a:p>
            <a:pPr marL="0" indent="0" algn="ctr">
              <a:buNone/>
            </a:pPr>
            <a:r>
              <a:rPr lang="en-US" sz="2400" dirty="0">
                <a:solidFill>
                  <a:schemeClr val="bg1"/>
                </a:solidFill>
              </a:rPr>
              <a:t>This left people estranged from God, so they:</a:t>
            </a:r>
          </a:p>
          <a:p>
            <a:pPr lvl="2" algn="ctr">
              <a:buFont typeface="Wingdings" panose="05000000000000000000" pitchFamily="2" charset="2"/>
              <a:buChar char="§"/>
            </a:pPr>
            <a:r>
              <a:rPr lang="en-US" sz="2400" b="1" dirty="0">
                <a:solidFill>
                  <a:schemeClr val="bg1"/>
                </a:solidFill>
              </a:rPr>
              <a:t>Felt isolated from God</a:t>
            </a:r>
          </a:p>
          <a:p>
            <a:pPr lvl="2" algn="ctr">
              <a:buFont typeface="Wingdings" panose="05000000000000000000" pitchFamily="2" charset="2"/>
              <a:buChar char="§"/>
            </a:pPr>
            <a:r>
              <a:rPr lang="en-US" sz="2400" b="1" dirty="0">
                <a:solidFill>
                  <a:schemeClr val="bg1"/>
                </a:solidFill>
              </a:rPr>
              <a:t>Lost their sense of purpose with God</a:t>
            </a:r>
          </a:p>
          <a:p>
            <a:pPr lvl="2" algn="ctr">
              <a:buFont typeface="Wingdings" panose="05000000000000000000" pitchFamily="2" charset="2"/>
              <a:buChar char="§"/>
            </a:pPr>
            <a:r>
              <a:rPr lang="en-US" sz="2400" b="1" dirty="0">
                <a:solidFill>
                  <a:schemeClr val="bg1"/>
                </a:solidFill>
              </a:rPr>
              <a:t>Didn’t know what God wanted to do for and through them </a:t>
            </a:r>
          </a:p>
          <a:p>
            <a:pPr lvl="2" algn="ctr">
              <a:buFont typeface="Wingdings" panose="05000000000000000000" pitchFamily="2" charset="2"/>
              <a:buChar char="§"/>
            </a:pPr>
            <a:r>
              <a:rPr lang="en-US" sz="2400" b="1" dirty="0">
                <a:solidFill>
                  <a:schemeClr val="bg1"/>
                </a:solidFill>
              </a:rPr>
              <a:t>Were unsure of where they stood with God  </a:t>
            </a:r>
          </a:p>
        </p:txBody>
      </p:sp>
      <p:sp>
        <p:nvSpPr>
          <p:cNvPr id="9" name="TextBox 8">
            <a:extLst>
              <a:ext uri="{FF2B5EF4-FFF2-40B4-BE49-F238E27FC236}">
                <a16:creationId xmlns:a16="http://schemas.microsoft.com/office/drawing/2014/main" id="{94DEBCEE-4FC8-E26B-A3AA-702835207A14}"/>
              </a:ext>
            </a:extLst>
          </p:cNvPr>
          <p:cNvSpPr txBox="1"/>
          <p:nvPr/>
        </p:nvSpPr>
        <p:spPr>
          <a:xfrm>
            <a:off x="972766" y="656777"/>
            <a:ext cx="9766570" cy="769441"/>
          </a:xfrm>
          <a:prstGeom prst="rect">
            <a:avLst/>
          </a:prstGeom>
          <a:noFill/>
        </p:spPr>
        <p:txBody>
          <a:bodyPr wrap="square">
            <a:spAutoFit/>
          </a:bodyPr>
          <a:lstStyle/>
          <a:p>
            <a:pPr algn="ctr"/>
            <a:r>
              <a:rPr lang="en-US" sz="4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AUTHORITY OF PRAYER</a:t>
            </a:r>
            <a:endParaRPr lang="en-US" sz="4400" dirty="0"/>
          </a:p>
        </p:txBody>
      </p:sp>
    </p:spTree>
    <p:extLst>
      <p:ext uri="{BB962C8B-B14F-4D97-AF65-F5344CB8AC3E}">
        <p14:creationId xmlns:p14="http://schemas.microsoft.com/office/powerpoint/2010/main" val="268706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eaf&#10;&#10;Description automatically generated">
            <a:extLst>
              <a:ext uri="{FF2B5EF4-FFF2-40B4-BE49-F238E27FC236}">
                <a16:creationId xmlns:a16="http://schemas.microsoft.com/office/drawing/2014/main" id="{BE81769E-3F70-831D-6C8C-1BC9A8E2014B}"/>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6DF2C0C-997A-ED04-5CCD-8167CB14938C}"/>
              </a:ext>
            </a:extLst>
          </p:cNvPr>
          <p:cNvSpPr>
            <a:spLocks noGrp="1"/>
          </p:cNvSpPr>
          <p:nvPr>
            <p:ph type="title"/>
          </p:nvPr>
        </p:nvSpPr>
        <p:spPr>
          <a:xfrm>
            <a:off x="6313251" y="130630"/>
            <a:ext cx="6376912" cy="1325563"/>
          </a:xfrm>
        </p:spPr>
        <p:txBody>
          <a:bodyPr>
            <a:normAutofit/>
          </a:bodyPr>
          <a:lstStyle/>
          <a:p>
            <a:pPr algn="ctr"/>
            <a:r>
              <a:rPr lang="en-US" b="1" u="sng" dirty="0">
                <a:solidFill>
                  <a:srgbClr val="FFFFFF"/>
                </a:solidFill>
                <a:latin typeface="Amasis MT Pro Medium" panose="02040604050005020304" pitchFamily="18" charset="0"/>
              </a:rPr>
              <a:t>GOD’S PLAN FOR </a:t>
            </a:r>
            <a:br>
              <a:rPr lang="en-US" b="1" u="sng" dirty="0">
                <a:solidFill>
                  <a:srgbClr val="FFFFFF"/>
                </a:solidFill>
                <a:latin typeface="Amasis MT Pro Medium" panose="02040604050005020304" pitchFamily="18" charset="0"/>
              </a:rPr>
            </a:br>
            <a:r>
              <a:rPr lang="en-US" b="1" u="sng" dirty="0">
                <a:solidFill>
                  <a:srgbClr val="FFFFFF"/>
                </a:solidFill>
                <a:latin typeface="Amasis MT Pro Medium" panose="02040604050005020304" pitchFamily="18" charset="0"/>
              </a:rPr>
              <a:t>REDEMPTION!</a:t>
            </a:r>
          </a:p>
        </p:txBody>
      </p:sp>
      <p:sp>
        <p:nvSpPr>
          <p:cNvPr id="5" name="Content Placeholder 4">
            <a:extLst>
              <a:ext uri="{FF2B5EF4-FFF2-40B4-BE49-F238E27FC236}">
                <a16:creationId xmlns:a16="http://schemas.microsoft.com/office/drawing/2014/main" id="{FFBCAEF6-3D07-247D-B84B-C55B56AA5801}"/>
              </a:ext>
            </a:extLst>
          </p:cNvPr>
          <p:cNvSpPr>
            <a:spLocks noGrp="1"/>
          </p:cNvSpPr>
          <p:nvPr>
            <p:ph idx="1"/>
          </p:nvPr>
        </p:nvSpPr>
        <p:spPr>
          <a:xfrm>
            <a:off x="0" y="919316"/>
            <a:ext cx="6507020" cy="5488705"/>
          </a:xfrm>
        </p:spPr>
        <p:txBody>
          <a:bodyPr>
            <a:normAutofit fontScale="92500"/>
          </a:bodyPr>
          <a:lstStyle/>
          <a:p>
            <a:pPr marL="0" indent="0" algn="ctr">
              <a:buNone/>
            </a:pPr>
            <a:r>
              <a:rPr lang="en-US" sz="2400" dirty="0">
                <a:solidFill>
                  <a:srgbClr val="FFFFFF"/>
                </a:solidFill>
              </a:rPr>
              <a:t>When Adam and Eve rebelled against God and turned the world’s authority over to Satan, why didn’t God simply wrench control of earth back from the devil? </a:t>
            </a:r>
          </a:p>
          <a:p>
            <a:pPr marL="0" indent="0">
              <a:buNone/>
            </a:pPr>
            <a:endParaRPr lang="en-US" sz="2400" dirty="0">
              <a:solidFill>
                <a:srgbClr val="FFFFFF"/>
              </a:solidFill>
            </a:endParaRPr>
          </a:p>
          <a:p>
            <a:pPr marL="0" indent="0" algn="ctr">
              <a:buNone/>
            </a:pPr>
            <a:r>
              <a:rPr lang="en-US" sz="2400" dirty="0">
                <a:solidFill>
                  <a:srgbClr val="FFFFFF"/>
                </a:solidFill>
              </a:rPr>
              <a:t>Describe the magnitude of humankind’s dilemma after the fall? (Romans 6:23)</a:t>
            </a:r>
          </a:p>
          <a:p>
            <a:pPr marL="0" indent="0">
              <a:buNone/>
            </a:pPr>
            <a:endParaRPr lang="en-US" sz="2400" b="1" dirty="0">
              <a:solidFill>
                <a:srgbClr val="FFFFFF"/>
              </a:solidFill>
            </a:endParaRPr>
          </a:p>
          <a:p>
            <a:pPr marL="0" indent="0" algn="ctr">
              <a:buNone/>
            </a:pPr>
            <a:r>
              <a:rPr lang="en-US" sz="2400" b="1" dirty="0">
                <a:solidFill>
                  <a:srgbClr val="FFFFFF"/>
                </a:solidFill>
              </a:rPr>
              <a:t>3. </a:t>
            </a:r>
            <a:r>
              <a:rPr lang="en-US" sz="2400" b="1" u="sng" dirty="0">
                <a:solidFill>
                  <a:srgbClr val="FFFFFF"/>
                </a:solidFill>
              </a:rPr>
              <a:t>Principle</a:t>
            </a:r>
            <a:r>
              <a:rPr lang="en-US" sz="2400" b="1" dirty="0">
                <a:solidFill>
                  <a:srgbClr val="FFFFFF"/>
                </a:solidFill>
              </a:rPr>
              <a:t> – as the second Adam, Christ is the image of God, exhibits a relationship of love with God,  and reigns as king of the earth and judge of humankind. </a:t>
            </a:r>
          </a:p>
          <a:p>
            <a:pPr marL="0" indent="0">
              <a:buNone/>
            </a:pPr>
            <a:endParaRPr lang="en-US" sz="2400" b="1" dirty="0">
              <a:solidFill>
                <a:srgbClr val="FFFFFF"/>
              </a:solidFill>
            </a:endParaRPr>
          </a:p>
          <a:p>
            <a:pPr marL="0" indent="0" algn="ctr">
              <a:buNone/>
            </a:pPr>
            <a:r>
              <a:rPr lang="en-US" sz="2400" dirty="0">
                <a:solidFill>
                  <a:srgbClr val="FFFFFF"/>
                </a:solidFill>
              </a:rPr>
              <a:t>God respected the authority of humanity when it lay dormant (Romans 11:29). </a:t>
            </a:r>
          </a:p>
          <a:p>
            <a:pPr marL="0" indent="0">
              <a:buNone/>
            </a:pPr>
            <a:r>
              <a:rPr lang="en-US" sz="2400" dirty="0">
                <a:solidFill>
                  <a:srgbClr val="FFFFFF"/>
                </a:solidFill>
              </a:rPr>
              <a:t>God sent Jesus to restore humankind (Matthew 19:26)</a:t>
            </a:r>
          </a:p>
          <a:p>
            <a:endParaRPr lang="en-US" sz="1400" dirty="0">
              <a:solidFill>
                <a:srgbClr val="FFFFFF"/>
              </a:solidFill>
            </a:endParaRPr>
          </a:p>
        </p:txBody>
      </p:sp>
      <p:pic>
        <p:nvPicPr>
          <p:cNvPr id="7" name="Picture 6" descr="A person with curly hair praying&#10;&#10;Description automatically generated">
            <a:extLst>
              <a:ext uri="{FF2B5EF4-FFF2-40B4-BE49-F238E27FC236}">
                <a16:creationId xmlns:a16="http://schemas.microsoft.com/office/drawing/2014/main" id="{8E7C4793-5B00-88D8-FA93-50AAC18D8F9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657" r="3" b="7660"/>
          <a:stretch/>
        </p:blipFill>
        <p:spPr>
          <a:xfrm>
            <a:off x="6706053" y="2051875"/>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
        <p:nvSpPr>
          <p:cNvPr id="8" name="TextBox 7">
            <a:extLst>
              <a:ext uri="{FF2B5EF4-FFF2-40B4-BE49-F238E27FC236}">
                <a16:creationId xmlns:a16="http://schemas.microsoft.com/office/drawing/2014/main" id="{A737E30A-CDC4-57B5-D396-7C26AD003433}"/>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pitemnein-epitomic.blogspot.com/2013/12/how-prayer-changes-one-who-pray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28964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77,000+ Praying Hands Pictures">
            <a:extLst>
              <a:ext uri="{FF2B5EF4-FFF2-40B4-BE49-F238E27FC236}">
                <a16:creationId xmlns:a16="http://schemas.microsoft.com/office/drawing/2014/main" id="{06763DE7-E7AD-0A22-31E9-D73177C7363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18060"/>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34BFC55-751D-557B-84BB-C32A92BF09B8}"/>
              </a:ext>
            </a:extLst>
          </p:cNvPr>
          <p:cNvSpPr>
            <a:spLocks noGrp="1"/>
          </p:cNvSpPr>
          <p:nvPr>
            <p:ph type="title"/>
          </p:nvPr>
        </p:nvSpPr>
        <p:spPr>
          <a:xfrm>
            <a:off x="-193546" y="1838997"/>
            <a:ext cx="7271870" cy="1627636"/>
          </a:xfrm>
        </p:spPr>
        <p:txBody>
          <a:bodyPr vert="horz" lIns="91440" tIns="45720" rIns="91440" bIns="45720" rtlCol="0" anchor="ctr">
            <a:normAutofit/>
          </a:bodyPr>
          <a:lstStyle/>
          <a:p>
            <a:pPr algn="ctr"/>
            <a:r>
              <a:rPr lang="en-US" sz="4400" b="1" u="sng" kern="12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Christ Restored Dominion </a:t>
            </a:r>
            <a:br>
              <a:rPr lang="en-US" sz="4400" b="1" u="sng" kern="12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br>
            <a:r>
              <a:rPr lang="en-US" sz="4400" b="1" u="sng" kern="12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and Prayer!</a:t>
            </a:r>
          </a:p>
        </p:txBody>
      </p:sp>
      <p:pic>
        <p:nvPicPr>
          <p:cNvPr id="3" name="Picture 2" descr="A close up of a green leaf&#10;&#10;Description automatically generated">
            <a:extLst>
              <a:ext uri="{FF2B5EF4-FFF2-40B4-BE49-F238E27FC236}">
                <a16:creationId xmlns:a16="http://schemas.microsoft.com/office/drawing/2014/main" id="{099DCD9B-519A-986F-624C-3312569C411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1869" r="19223"/>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0C322059-B1F1-9138-5129-CB4855D7E815}"/>
              </a:ext>
            </a:extLst>
          </p:cNvPr>
          <p:cNvSpPr txBox="1"/>
          <p:nvPr/>
        </p:nvSpPr>
        <p:spPr>
          <a:xfrm>
            <a:off x="7003776" y="366816"/>
            <a:ext cx="5206181" cy="5632311"/>
          </a:xfrm>
          <a:prstGeom prst="rect">
            <a:avLst/>
          </a:prstGeom>
          <a:noFill/>
        </p:spPr>
        <p:txBody>
          <a:bodyPr wrap="square" rtlCol="0">
            <a:spAutoFit/>
          </a:bodyPr>
          <a:lstStyle/>
          <a:p>
            <a:pPr marL="342900" indent="-342900" algn="ctr">
              <a:buFont typeface="Arial" panose="020B0604020202020204" pitchFamily="34" charset="0"/>
              <a:buChar char="•"/>
            </a:pPr>
            <a:r>
              <a:rPr lang="en-US" sz="2000" dirty="0">
                <a:solidFill>
                  <a:schemeClr val="bg1"/>
                </a:solidFill>
              </a:rPr>
              <a:t>Jesus reigns with Authority (Matthew 11:5, Phil. 2:10-11; Rev. 19:16, 11:15). </a:t>
            </a:r>
          </a:p>
          <a:p>
            <a:pPr marL="342900" indent="-342900" algn="ctr">
              <a:buFont typeface="Arial" panose="020B0604020202020204" pitchFamily="34" charset="0"/>
              <a:buChar char="•"/>
            </a:pPr>
            <a:r>
              <a:rPr lang="en-US" sz="2000" dirty="0">
                <a:solidFill>
                  <a:schemeClr val="bg1"/>
                </a:solidFill>
              </a:rPr>
              <a:t>Jesus has the right and the power to reign and to ask God to intervene since He was the perfect man and perfect sacrifice (Heb. 7:25;  Romans 8:26; John 5:22). </a:t>
            </a:r>
          </a:p>
          <a:p>
            <a:pPr marL="342900" indent="-342900" algn="ctr">
              <a:buFont typeface="Arial" panose="020B0604020202020204" pitchFamily="34" charset="0"/>
              <a:buChar char="•"/>
            </a:pPr>
            <a:r>
              <a:rPr lang="en-US" sz="2000" dirty="0">
                <a:solidFill>
                  <a:schemeClr val="bg1"/>
                </a:solidFill>
              </a:rPr>
              <a:t>Jesus reclaimed humankind’s earthly authority because, He was fully man and fully God, obedient and sinless, and rose victoriously. He was qualified to defeat sin and Satan (Colossians 1:19). </a:t>
            </a:r>
          </a:p>
          <a:p>
            <a:pPr marL="342900" indent="-342900" algn="ctr">
              <a:buFont typeface="Arial" panose="020B0604020202020204" pitchFamily="34" charset="0"/>
              <a:buChar char="•"/>
            </a:pPr>
            <a:r>
              <a:rPr lang="en-US" sz="2000" dirty="0">
                <a:solidFill>
                  <a:schemeClr val="bg1"/>
                </a:solidFill>
              </a:rPr>
              <a:t>Jesus transferred authority to those who believe (John 3:5; Rev. 5:10, 20:4,6, 22:5).</a:t>
            </a:r>
          </a:p>
          <a:p>
            <a:pPr algn="ctr"/>
            <a:endParaRPr lang="en-US" sz="2000" dirty="0">
              <a:solidFill>
                <a:schemeClr val="bg1"/>
              </a:solidFill>
            </a:endParaRPr>
          </a:p>
          <a:p>
            <a:pPr algn="ctr"/>
            <a:r>
              <a:rPr lang="en-US" sz="2000" dirty="0">
                <a:solidFill>
                  <a:schemeClr val="bg1"/>
                </a:solidFill>
              </a:rPr>
              <a:t>Therefore, as we live and work in this fallen world today, in the future, and when we will live and reign with Jesus, the commission from is the same (Genesis 1:26).  </a:t>
            </a:r>
          </a:p>
        </p:txBody>
      </p:sp>
    </p:spTree>
    <p:extLst>
      <p:ext uri="{BB962C8B-B14F-4D97-AF65-F5344CB8AC3E}">
        <p14:creationId xmlns:p14="http://schemas.microsoft.com/office/powerpoint/2010/main" val="331438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5 Prayers to Use in Times of Turmoil">
            <a:extLst>
              <a:ext uri="{FF2B5EF4-FFF2-40B4-BE49-F238E27FC236}">
                <a16:creationId xmlns:a16="http://schemas.microsoft.com/office/drawing/2014/main" id="{CA8816DF-6EDB-0E7A-F3D1-8F8698E4A23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Freeform: Shape 103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leaf">
            <a:extLst>
              <a:ext uri="{FF2B5EF4-FFF2-40B4-BE49-F238E27FC236}">
                <a16:creationId xmlns:a16="http://schemas.microsoft.com/office/drawing/2014/main" id="{2AE130F5-FE2F-D7EE-E961-3E35CF40276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40" r="279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CAA02F2C-7FAF-4928-CC1E-20A55082BAA1}"/>
              </a:ext>
            </a:extLst>
          </p:cNvPr>
          <p:cNvSpPr txBox="1"/>
          <p:nvPr/>
        </p:nvSpPr>
        <p:spPr>
          <a:xfrm>
            <a:off x="115453" y="3934560"/>
            <a:ext cx="4864354" cy="1938992"/>
          </a:xfrm>
          <a:prstGeom prst="rect">
            <a:avLst/>
          </a:prstGeom>
          <a:noFill/>
        </p:spPr>
        <p:txBody>
          <a:bodyPr wrap="square" rtlCol="0">
            <a:spAutoFit/>
          </a:bodyPr>
          <a:lstStyle/>
          <a:p>
            <a:pPr algn="ctr"/>
            <a:r>
              <a:rPr lang="en-US" sz="4000" b="1" u="sng" dirty="0">
                <a:latin typeface="Algerian" panose="04020705040A02060702" pitchFamily="82" charset="0"/>
              </a:rPr>
              <a:t>CHRIST RESTORED DOMINION </a:t>
            </a:r>
          </a:p>
          <a:p>
            <a:pPr algn="ctr"/>
            <a:r>
              <a:rPr lang="en-US" sz="4000" b="1" u="sng" dirty="0">
                <a:latin typeface="Algerian" panose="04020705040A02060702" pitchFamily="82" charset="0"/>
              </a:rPr>
              <a:t>AND PRAYER!</a:t>
            </a:r>
          </a:p>
        </p:txBody>
      </p:sp>
      <p:sp>
        <p:nvSpPr>
          <p:cNvPr id="8" name="TextBox 7">
            <a:extLst>
              <a:ext uri="{FF2B5EF4-FFF2-40B4-BE49-F238E27FC236}">
                <a16:creationId xmlns:a16="http://schemas.microsoft.com/office/drawing/2014/main" id="{37B1A37D-4571-1DC8-E6E1-6D8CFBAF5C35}"/>
              </a:ext>
            </a:extLst>
          </p:cNvPr>
          <p:cNvSpPr txBox="1"/>
          <p:nvPr/>
        </p:nvSpPr>
        <p:spPr>
          <a:xfrm>
            <a:off x="5641393" y="979905"/>
            <a:ext cx="6435154" cy="4893647"/>
          </a:xfrm>
          <a:prstGeom prst="rect">
            <a:avLst/>
          </a:prstGeom>
          <a:noFill/>
        </p:spPr>
        <p:txBody>
          <a:bodyPr wrap="square" rtlCol="0">
            <a:spAutoFit/>
          </a:bodyPr>
          <a:lstStyle/>
          <a:p>
            <a:pPr marL="0" indent="0" algn="ctr">
              <a:buNone/>
            </a:pPr>
            <a:r>
              <a:rPr lang="en-US"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 is the only way in which Jesus could reestablish humankind’s relationship with God for effective prayers? </a:t>
            </a:r>
          </a:p>
          <a:p>
            <a:pPr marL="0" indent="0" algn="ctr">
              <a:buNone/>
            </a:pPr>
            <a:endPar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US" sz="2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4. </a:t>
            </a:r>
            <a:r>
              <a:rPr lang="en-US" sz="2000" b="1"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Principle</a:t>
            </a:r>
            <a:r>
              <a:rPr lang="en-US" sz="2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 Christ reclaimed our earthly authority for prayer:</a:t>
            </a:r>
          </a:p>
          <a:p>
            <a:pPr marL="0" indent="0">
              <a:buNone/>
            </a:pPr>
            <a:endParaRPr lang="en-US" sz="2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algn="ct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Jesus was qualified to be the son of God and to restore man’s relationship with the father by overcoming sin and death through His sacrifice on the cross to defeat sin and </a:t>
            </a:r>
            <a:r>
              <a:rPr lang="en-US" sz="20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satan</a:t>
            </a:r>
            <a:r>
              <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a:p>
            <a:endParaRPr lang="en-US" sz="2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0" indent="0">
              <a:buNone/>
            </a:pPr>
            <a:r>
              <a:rPr lang="en-US" sz="2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5. </a:t>
            </a:r>
            <a:r>
              <a:rPr lang="en-US" sz="2000" b="1"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Principle</a:t>
            </a:r>
            <a:r>
              <a:rPr lang="en-US" sz="2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 The authority that Jesus won has been transferred back to humankind through spiritual rebirth in Christ (John 6:35; 5:20; 10:17,30).</a:t>
            </a:r>
          </a:p>
        </p:txBody>
      </p:sp>
    </p:spTree>
    <p:extLst>
      <p:ext uri="{BB962C8B-B14F-4D97-AF65-F5344CB8AC3E}">
        <p14:creationId xmlns:p14="http://schemas.microsoft.com/office/powerpoint/2010/main" val="3247994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1355</Words>
  <Application>Microsoft Office PowerPoint</Application>
  <PresentationFormat>Widescreen</PresentationFormat>
  <Paragraphs>89</Paragraphs>
  <Slides>17</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Meiryo</vt:lpstr>
      <vt:lpstr>Abadi Extra Light</vt:lpstr>
      <vt:lpstr>ADLaM Display</vt:lpstr>
      <vt:lpstr>Algerian</vt:lpstr>
      <vt:lpstr>Amasis MT Pro Medium</vt:lpstr>
      <vt:lpstr>Aptos</vt:lpstr>
      <vt:lpstr>Aptos Display</vt:lpstr>
      <vt:lpstr>Arial</vt:lpstr>
      <vt:lpstr>Calibri</vt:lpstr>
      <vt:lpstr>Calibri Light</vt:lpstr>
      <vt:lpstr>Wingdings</vt:lpstr>
      <vt:lpstr>Office Theme</vt:lpstr>
      <vt:lpstr>1_Office Theme</vt:lpstr>
      <vt:lpstr>PowerPoint Presentation</vt:lpstr>
      <vt:lpstr>PowerPoint Presentation</vt:lpstr>
      <vt:lpstr>PowerPoint Presentation</vt:lpstr>
      <vt:lpstr>THE WORD!</vt:lpstr>
      <vt:lpstr>THE WORD!</vt:lpstr>
      <vt:lpstr>PowerPoint Presentation</vt:lpstr>
      <vt:lpstr>GOD’S PLAN FOR  REDEMPTION!</vt:lpstr>
      <vt:lpstr>Christ Restored Dominion  and Prayer!</vt:lpstr>
      <vt:lpstr>PowerPoint Presentation</vt:lpstr>
      <vt:lpstr>MAN’S REDEMPTION!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5</cp:revision>
  <dcterms:created xsi:type="dcterms:W3CDTF">2024-01-17T02:26:31Z</dcterms:created>
  <dcterms:modified xsi:type="dcterms:W3CDTF">2024-01-24T16:03:10Z</dcterms:modified>
</cp:coreProperties>
</file>