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notesMasterIdLst>
    <p:notesMasterId r:id="rId17"/>
  </p:notesMasterIdLst>
  <p:handoutMasterIdLst>
    <p:handoutMasterId r:id="rId18"/>
  </p:handoutMasterIdLst>
  <p:sldIdLst>
    <p:sldId id="259" r:id="rId2"/>
    <p:sldId id="359" r:id="rId3"/>
    <p:sldId id="360" r:id="rId4"/>
    <p:sldId id="361" r:id="rId5"/>
    <p:sldId id="307" r:id="rId6"/>
    <p:sldId id="362" r:id="rId7"/>
    <p:sldId id="364" r:id="rId8"/>
    <p:sldId id="358" r:id="rId9"/>
    <p:sldId id="363" r:id="rId10"/>
    <p:sldId id="261" r:id="rId11"/>
    <p:sldId id="365" r:id="rId12"/>
    <p:sldId id="366" r:id="rId13"/>
    <p:sldId id="367" r:id="rId14"/>
    <p:sldId id="368" r:id="rId15"/>
    <p:sldId id="272" r:id="rId16"/>
  </p:sldIdLst>
  <p:sldSz cx="12188825"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Debyii Sababu-Thomas" initials="DDS" lastIdx="2" clrIdx="0">
    <p:extLst>
      <p:ext uri="{19B8F6BF-5375-455C-9EA6-DF929625EA0E}">
        <p15:presenceInfo xmlns:p15="http://schemas.microsoft.com/office/powerpoint/2012/main" userId="2bfd93ecb70cbc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A65FC-668A-4420-8A5F-51CB67C5D894}" v="152" dt="2024-02-07T21:25:05.185"/>
  </p1510:revLst>
</p1510:revInfo>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53" autoAdjust="0"/>
    <p:restoredTop sz="94660"/>
  </p:normalViewPr>
  <p:slideViewPr>
    <p:cSldViewPr>
      <p:cViewPr varScale="1">
        <p:scale>
          <a:sx n="114" d="100"/>
          <a:sy n="114" d="100"/>
        </p:scale>
        <p:origin x="216" y="102"/>
      </p:cViewPr>
      <p:guideLst>
        <p:guide orient="horz" pos="2160"/>
        <p:guide orient="horz" pos="304"/>
        <p:guide orient="horz" pos="4144"/>
        <p:guide orient="horz" pos="3952"/>
        <p:guide orient="horz" pos="1136"/>
        <p:guide pos="3839"/>
        <p:guide pos="191"/>
        <p:guide pos="7486"/>
        <p:guide pos="576"/>
        <p:guide pos="7102"/>
      </p:guideLst>
    </p:cSldViewPr>
  </p:slideViewPr>
  <p:notesTextViewPr>
    <p:cViewPr>
      <p:scale>
        <a:sx n="1" d="1"/>
        <a:sy n="1" d="1"/>
      </p:scale>
      <p:origin x="0" y="0"/>
    </p:cViewPr>
  </p:notesTextViewPr>
  <p:sorterViewPr>
    <p:cViewPr>
      <p:scale>
        <a:sx n="100" d="100"/>
        <a:sy n="100" d="100"/>
      </p:scale>
      <p:origin x="0" y="-6656"/>
    </p:cViewPr>
  </p:sorterViewPr>
  <p:notesViewPr>
    <p:cSldViewPr showGuides="1">
      <p:cViewPr varScale="1">
        <p:scale>
          <a:sx n="76" d="100"/>
          <a:sy n="76" d="100"/>
        </p:scale>
        <p:origin x="1680" y="96"/>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2-07T15:54:05.079" idx="2">
    <p:pos x="5999" y="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4954C6E1-AF92-4FB7-A013-0B520EBC30AE}" type="datetimeFigureOut">
              <a:rPr lang="en-US"/>
              <a:t>2/7/2024</a:t>
            </a:fld>
            <a:endParaRPr/>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95C10850-0874-4A61-99B4-D613C5E8D9EA}" type="datetimeFigureOut">
              <a:rPr lang="en-US"/>
              <a:t>2/7/2024</a:t>
            </a:fld>
            <a:endParaRPr/>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1</a:t>
            </a:fld>
            <a:endParaRPr lang="en-US"/>
          </a:p>
        </p:txBody>
      </p:sp>
    </p:spTree>
    <p:extLst>
      <p:ext uri="{BB962C8B-B14F-4D97-AF65-F5344CB8AC3E}">
        <p14:creationId xmlns:p14="http://schemas.microsoft.com/office/powerpoint/2010/main" val="2908644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4854" y="1122363"/>
            <a:ext cx="8999118" cy="2387600"/>
          </a:xfrm>
        </p:spPr>
        <p:txBody>
          <a:bodyPr anchor="b">
            <a:normAutofit/>
          </a:bodyPr>
          <a:lstStyle>
            <a:lvl1pPr algn="ctr">
              <a:defRPr sz="4799"/>
            </a:lvl1pPr>
          </a:lstStyle>
          <a:p>
            <a:r>
              <a:rPr lang="en-US"/>
              <a:t>Click to edit Master title style</a:t>
            </a:r>
            <a:endParaRPr lang="en-US" dirty="0"/>
          </a:p>
        </p:txBody>
      </p:sp>
      <p:sp>
        <p:nvSpPr>
          <p:cNvPr id="3" name="Subtitle 2"/>
          <p:cNvSpPr>
            <a:spLocks noGrp="1"/>
          </p:cNvSpPr>
          <p:nvPr>
            <p:ph type="subTitle" idx="1"/>
          </p:nvPr>
        </p:nvSpPr>
        <p:spPr>
          <a:xfrm>
            <a:off x="1594854" y="3602038"/>
            <a:ext cx="8999118"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pPr/>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58129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568" y="4289373"/>
            <a:ext cx="10364864" cy="819355"/>
          </a:xfrm>
        </p:spPr>
        <p:txBody>
          <a:bodyPr anchor="b">
            <a:normAutofit/>
          </a:bodyPr>
          <a:lstStyle>
            <a:lvl1pPr>
              <a:defRPr sz="2799"/>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568" y="621322"/>
            <a:ext cx="103648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913557" y="5108728"/>
            <a:ext cx="10363299" cy="682472"/>
          </a:xfrm>
        </p:spPr>
        <p:txBody>
          <a:bodyPr>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397391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557" y="609601"/>
            <a:ext cx="10351066" cy="3424859"/>
          </a:xfrm>
        </p:spPr>
        <p:txBody>
          <a:bodyPr anchor="ctr"/>
          <a:lstStyle>
            <a:lvl1pPr>
              <a:defRPr sz="3199"/>
            </a:lvl1pPr>
          </a:lstStyle>
          <a:p>
            <a:r>
              <a:rPr lang="en-US"/>
              <a:t>Click to edit Master title style</a:t>
            </a:r>
            <a:endParaRPr lang="en-US" dirty="0"/>
          </a:p>
        </p:txBody>
      </p:sp>
      <p:sp>
        <p:nvSpPr>
          <p:cNvPr id="4" name="Text Placeholder 3"/>
          <p:cNvSpPr>
            <a:spLocks noGrp="1"/>
          </p:cNvSpPr>
          <p:nvPr>
            <p:ph type="body" sz="half" idx="2"/>
          </p:nvPr>
        </p:nvSpPr>
        <p:spPr>
          <a:xfrm>
            <a:off x="913557" y="4204820"/>
            <a:ext cx="10351065" cy="1592186"/>
          </a:xfrm>
        </p:spPr>
        <p:txBody>
          <a:bodyPr anchor="ct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3828482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836" y="609600"/>
            <a:ext cx="9300329" cy="2992904"/>
          </a:xfrm>
        </p:spPr>
        <p:txBody>
          <a:bodyPr anchor="ctr"/>
          <a:lstStyle>
            <a:lvl1pPr>
              <a:defRPr sz="3199"/>
            </a:lvl1pPr>
          </a:lstStyle>
          <a:p>
            <a:r>
              <a:rPr lang="en-US"/>
              <a:t>Click to edit Master title style</a:t>
            </a:r>
            <a:endParaRPr lang="en-US" dirty="0"/>
          </a:p>
        </p:txBody>
      </p:sp>
      <p:sp>
        <p:nvSpPr>
          <p:cNvPr id="12" name="Text Placeholder 3"/>
          <p:cNvSpPr>
            <a:spLocks noGrp="1"/>
          </p:cNvSpPr>
          <p:nvPr>
            <p:ph type="body" sz="half" idx="13"/>
          </p:nvPr>
        </p:nvSpPr>
        <p:spPr>
          <a:xfrm>
            <a:off x="1720196" y="3610032"/>
            <a:ext cx="8750020" cy="426812"/>
          </a:xfrm>
        </p:spPr>
        <p:txBody>
          <a:bodyPr anchor="t">
            <a:normAutofit/>
          </a:bodyPr>
          <a:lstStyle>
            <a:lvl1pPr marL="0" indent="0" algn="r">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556" y="4204821"/>
            <a:ext cx="10351066" cy="1586380"/>
          </a:xfrm>
        </p:spPr>
        <p:txBody>
          <a:bodyPr anchor="ctr">
            <a:normAutofit/>
          </a:bodyP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
        <p:nvSpPr>
          <p:cNvPr id="11" name="TextBox 10"/>
          <p:cNvSpPr txBox="1"/>
          <p:nvPr/>
        </p:nvSpPr>
        <p:spPr>
          <a:xfrm>
            <a:off x="836394" y="735241"/>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3" name="TextBox 12"/>
          <p:cNvSpPr txBox="1"/>
          <p:nvPr/>
        </p:nvSpPr>
        <p:spPr>
          <a:xfrm>
            <a:off x="10655181" y="2972093"/>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1799317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569" y="2126943"/>
            <a:ext cx="10352630" cy="2511835"/>
          </a:xfrm>
        </p:spPr>
        <p:txBody>
          <a:bodyPr anchor="b"/>
          <a:lstStyle>
            <a:lvl1pPr>
              <a:defRPr sz="3199"/>
            </a:lvl1pPr>
          </a:lstStyle>
          <a:p>
            <a:r>
              <a:rPr lang="en-US"/>
              <a:t>Click to edit Master title style</a:t>
            </a:r>
            <a:endParaRPr lang="en-US" dirty="0"/>
          </a:p>
        </p:txBody>
      </p:sp>
      <p:sp>
        <p:nvSpPr>
          <p:cNvPr id="4" name="Text Placeholder 3"/>
          <p:cNvSpPr>
            <a:spLocks noGrp="1"/>
          </p:cNvSpPr>
          <p:nvPr>
            <p:ph type="body" sz="half" idx="2"/>
          </p:nvPr>
        </p:nvSpPr>
        <p:spPr>
          <a:xfrm>
            <a:off x="913556" y="4650556"/>
            <a:ext cx="10351067" cy="1140644"/>
          </a:xfrm>
        </p:spPr>
        <p:txBody>
          <a:bodyPr anchor="t"/>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3847751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556" y="609601"/>
            <a:ext cx="10351066"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556" y="2088320"/>
            <a:ext cx="3298097" cy="823305"/>
          </a:xfrm>
        </p:spPr>
        <p:txBody>
          <a:bodyPr anchor="b">
            <a:noAutofit/>
          </a:bodyPr>
          <a:lstStyle>
            <a:lvl1pPr marL="0" indent="0" algn="ctr">
              <a:lnSpc>
                <a:spcPct val="100000"/>
              </a:lnSpc>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556" y="2911624"/>
            <a:ext cx="3298097" cy="2879576"/>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3720" y="2088320"/>
            <a:ext cx="3297699" cy="823304"/>
          </a:xfrm>
        </p:spPr>
        <p:txBody>
          <a:bodyPr anchor="b">
            <a:noAutofit/>
          </a:bodyPr>
          <a:lstStyle>
            <a:lvl1pPr marL="0" indent="0" algn="ctr">
              <a:lnSpc>
                <a:spcPct val="100000"/>
              </a:lnSpc>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3721" y="2911624"/>
            <a:ext cx="3298962" cy="2879576"/>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1222" y="2088320"/>
            <a:ext cx="3290354" cy="823304"/>
          </a:xfrm>
        </p:spPr>
        <p:txBody>
          <a:bodyPr anchor="b">
            <a:noAutofit/>
          </a:bodyPr>
          <a:lstStyle>
            <a:lvl1pPr marL="0" indent="0" algn="ctr">
              <a:lnSpc>
                <a:spcPct val="100000"/>
              </a:lnSpc>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4269" y="2911624"/>
            <a:ext cx="3290354" cy="2879576"/>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B9B9059-F1D6-41D0-95CF-D21CAA096B3A}" type="datetimeFigureOut">
              <a:rPr lang="en-US" smtClean="0"/>
              <a:pPr/>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1899960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557" y="609601"/>
            <a:ext cx="10351066"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557" y="4195899"/>
            <a:ext cx="3298096" cy="576262"/>
          </a:xfrm>
        </p:spPr>
        <p:txBody>
          <a:bodyPr anchor="b">
            <a:noAutofit/>
          </a:bodyPr>
          <a:lstStyle>
            <a:lvl1pPr marL="0" indent="0" algn="ctr">
              <a:lnSpc>
                <a:spcPct val="100000"/>
              </a:lnSpc>
              <a:buNone/>
              <a:defRPr sz="19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1736" y="2298987"/>
            <a:ext cx="293928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557" y="4772161"/>
            <a:ext cx="3298096" cy="101903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1544" y="4195899"/>
            <a:ext cx="3298124" cy="576262"/>
          </a:xfrm>
        </p:spPr>
        <p:txBody>
          <a:bodyPr anchor="b">
            <a:noAutofit/>
          </a:bodyPr>
          <a:lstStyle>
            <a:lvl1pPr marL="0" indent="0" algn="ctr">
              <a:lnSpc>
                <a:spcPct val="100000"/>
              </a:lnSpc>
              <a:buNone/>
              <a:defRPr sz="19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7807" y="2298987"/>
            <a:ext cx="2929762"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0191" y="4772160"/>
            <a:ext cx="3299477" cy="101903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1347" y="4195899"/>
            <a:ext cx="3289043" cy="576262"/>
          </a:xfrm>
        </p:spPr>
        <p:txBody>
          <a:bodyPr anchor="b">
            <a:noAutofit/>
          </a:bodyPr>
          <a:lstStyle>
            <a:lvl1pPr marL="0" indent="0" algn="ctr">
              <a:lnSpc>
                <a:spcPct val="100000"/>
              </a:lnSpc>
              <a:buNone/>
              <a:defRPr sz="19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0681" y="2298987"/>
            <a:ext cx="2931349"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1222" y="4772162"/>
            <a:ext cx="3293400" cy="1019037"/>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B9B9059-F1D6-41D0-95CF-D21CAA096B3A}" type="datetimeFigureOut">
              <a:rPr lang="en-US" smtClean="0"/>
              <a:pPr/>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3789354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91996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609600"/>
            <a:ext cx="254199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556" y="609600"/>
            <a:ext cx="7656711"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35322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333400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8924" y="657227"/>
            <a:ext cx="9730977" cy="2852737"/>
          </a:xfrm>
        </p:spPr>
        <p:txBody>
          <a:bodyPr anchor="b">
            <a:normAutofit/>
          </a:bodyPr>
          <a:lstStyle>
            <a:lvl1pPr>
              <a:defRPr sz="3399"/>
            </a:lvl1pPr>
          </a:lstStyle>
          <a:p>
            <a:r>
              <a:rPr lang="en-US"/>
              <a:t>Click to edit Master title style</a:t>
            </a:r>
            <a:endParaRPr lang="en-US" dirty="0"/>
          </a:p>
        </p:txBody>
      </p:sp>
      <p:sp>
        <p:nvSpPr>
          <p:cNvPr id="3" name="Text Placeholder 2"/>
          <p:cNvSpPr>
            <a:spLocks noGrp="1"/>
          </p:cNvSpPr>
          <p:nvPr>
            <p:ph type="body" idx="1"/>
          </p:nvPr>
        </p:nvSpPr>
        <p:spPr>
          <a:xfrm>
            <a:off x="1228924" y="3602039"/>
            <a:ext cx="9730977" cy="1500187"/>
          </a:xfrm>
        </p:spPr>
        <p:txBody>
          <a:bodyPr/>
          <a:lstStyle>
            <a:lvl1pPr marL="0" indent="0" algn="ctr">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36007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557" y="609601"/>
            <a:ext cx="10351065"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557" y="2088320"/>
            <a:ext cx="510467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796" y="2088320"/>
            <a:ext cx="5092827"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45441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557" y="609601"/>
            <a:ext cx="1035106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507" y="2088320"/>
            <a:ext cx="4877928" cy="823912"/>
          </a:xfrm>
        </p:spPr>
        <p:txBody>
          <a:bodyPr anchor="b"/>
          <a:lstStyle>
            <a:lvl1pPr marL="0" indent="0">
              <a:lnSpc>
                <a:spcPct val="100000"/>
              </a:lnSpc>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913557" y="2912232"/>
            <a:ext cx="510587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336" y="2088320"/>
            <a:ext cx="4864287" cy="823912"/>
          </a:xfrm>
        </p:spPr>
        <p:txBody>
          <a:bodyPr anchor="b"/>
          <a:lstStyle>
            <a:lvl1pPr marL="0" indent="0">
              <a:lnSpc>
                <a:spcPct val="100000"/>
              </a:lnSpc>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2912232"/>
            <a:ext cx="5094030"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t>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21714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36312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pPr/>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15838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6990" y="609600"/>
            <a:ext cx="3931213" cy="2362200"/>
          </a:xfrm>
        </p:spPr>
        <p:txBody>
          <a:bodyPr anchor="b">
            <a:normAutofit/>
          </a:bodyPr>
          <a:lstStyle>
            <a:lvl1pPr>
              <a:defRPr sz="2799"/>
            </a:lvl1pPr>
          </a:lstStyle>
          <a:p>
            <a:r>
              <a:rPr lang="en-US"/>
              <a:t>Click to edit Master title style</a:t>
            </a:r>
            <a:endParaRPr lang="en-US" dirty="0"/>
          </a:p>
        </p:txBody>
      </p:sp>
      <p:sp>
        <p:nvSpPr>
          <p:cNvPr id="3" name="Content Placeholder 2"/>
          <p:cNvSpPr>
            <a:spLocks noGrp="1"/>
          </p:cNvSpPr>
          <p:nvPr>
            <p:ph idx="1"/>
          </p:nvPr>
        </p:nvSpPr>
        <p:spPr>
          <a:xfrm>
            <a:off x="5076742" y="609600"/>
            <a:ext cx="6187880"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6990" y="2971801"/>
            <a:ext cx="3931213" cy="2819399"/>
          </a:xfrm>
        </p:spPr>
        <p:txBody>
          <a:bodyP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386054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6989" y="609600"/>
            <a:ext cx="5928229" cy="2362200"/>
          </a:xfrm>
        </p:spPr>
        <p:txBody>
          <a:bodyPr anchor="b">
            <a:normAutofit/>
          </a:bodyPr>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2871" y="758881"/>
            <a:ext cx="325450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913556" y="2971800"/>
            <a:ext cx="5933404" cy="2819400"/>
          </a:xfrm>
        </p:spPr>
        <p:txBody>
          <a:bodyPr>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197547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557" y="609601"/>
            <a:ext cx="10351065"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557" y="2096064"/>
            <a:ext cx="10351066"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6736" y="5883276"/>
            <a:ext cx="2742486"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B9B9059-F1D6-41D0-95CF-D21CAA096B3A}" type="datetimeFigureOut">
              <a:rPr lang="en-US" smtClean="0"/>
              <a:pPr/>
              <a:t>2/7/2024</a:t>
            </a:fld>
            <a:endParaRPr lang="en-US"/>
          </a:p>
        </p:txBody>
      </p:sp>
      <p:sp>
        <p:nvSpPr>
          <p:cNvPr id="5" name="Footer Placeholder 4"/>
          <p:cNvSpPr>
            <a:spLocks noGrp="1"/>
          </p:cNvSpPr>
          <p:nvPr>
            <p:ph type="ftr" sz="quarter" idx="3"/>
          </p:nvPr>
        </p:nvSpPr>
        <p:spPr>
          <a:xfrm>
            <a:off x="913557" y="5883276"/>
            <a:ext cx="6671127"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1273" y="5883276"/>
            <a:ext cx="75334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5FD5434-F838-4DD4-A17B-1CB1A1850DF4}" type="slidenum">
              <a:rPr lang="en-US" smtClean="0"/>
              <a:pPr/>
              <a:t>‹#›</a:t>
            </a:fld>
            <a:endParaRPr lang="en-US"/>
          </a:p>
        </p:txBody>
      </p:sp>
    </p:spTree>
    <p:extLst>
      <p:ext uri="{BB962C8B-B14F-4D97-AF65-F5344CB8AC3E}">
        <p14:creationId xmlns:p14="http://schemas.microsoft.com/office/powerpoint/2010/main" val="2356876281"/>
      </p:ext>
    </p:extLst>
  </p:cSld>
  <p:clrMap bg1="dk1" tx1="lt1" bg2="dk2"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126" rtl="0" eaLnBrk="1" latinLnBrk="0" hangingPunct="1">
        <a:lnSpc>
          <a:spcPct val="90000"/>
        </a:lnSpc>
        <a:spcBef>
          <a:spcPct val="0"/>
        </a:spcBef>
        <a:buNone/>
        <a:defRPr sz="3399"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531" indent="-228531" algn="l" defTabSz="914126" rtl="0" eaLnBrk="1" latinLnBrk="0" hangingPunct="1">
        <a:lnSpc>
          <a:spcPct val="120000"/>
        </a:lnSpc>
        <a:spcBef>
          <a:spcPts val="1000"/>
        </a:spcBef>
        <a:buFont typeface="Arial" panose="020B0604020202020204" pitchFamily="34" charset="0"/>
        <a:buChar char="•"/>
        <a:defRPr sz="1999"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594" indent="-228531" algn="l" defTabSz="914126" rtl="0" eaLnBrk="1" latinLnBrk="0" hangingPunct="1">
        <a:lnSpc>
          <a:spcPct val="120000"/>
        </a:lnSpc>
        <a:spcBef>
          <a:spcPts val="500"/>
        </a:spcBef>
        <a:buFont typeface="Arial" panose="020B0604020202020204" pitchFamily="34" charset="0"/>
        <a:buChar char="•"/>
        <a:defRPr sz="1799"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2657" indent="-228531" algn="l" defTabSz="914126"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599720" indent="-228531" algn="l" defTabSz="914126"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6783" indent="-228531" algn="l" defTabSz="914126"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3846" indent="-228531" algn="l" defTabSz="914126"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0908" indent="-228531" algn="l" defTabSz="914126"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7971" indent="-228531" algn="l" defTabSz="914126"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5034" indent="-228531" algn="l" defTabSz="914126"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2789"/>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653" y="533400"/>
            <a:ext cx="11911386" cy="2147926"/>
          </a:xfrm>
        </p:spPr>
        <p:txBody>
          <a:bodyPr>
            <a:normAutofit/>
          </a:bodyPr>
          <a:lstStyle/>
          <a:p>
            <a:pPr algn="r">
              <a:lnSpc>
                <a:spcPct val="100000"/>
              </a:lnSpc>
            </a:pPr>
            <a:r>
              <a:rPr lang="en-US" sz="5300" b="1" cap="none" dirty="0">
                <a:solidFill>
                  <a:srgbClr val="FFFF00"/>
                </a:solidFill>
                <a:latin typeface="Berlin Sans FB Demi" panose="020E0802020502020306" pitchFamily="34" charset="0"/>
              </a:rPr>
              <a:t>PRAYER WORKS 2024  </a:t>
            </a:r>
            <a:br>
              <a:rPr lang="en-US" sz="5300" b="1" cap="none" dirty="0">
                <a:solidFill>
                  <a:srgbClr val="FFFF00"/>
                </a:solidFill>
                <a:latin typeface="Berlin Sans FB Demi" panose="020E0802020502020306" pitchFamily="34" charset="0"/>
              </a:rPr>
            </a:br>
            <a:r>
              <a:rPr lang="en-US" sz="3600" b="1" cap="none" dirty="0">
                <a:latin typeface="Calibri" panose="020F0502020204030204" pitchFamily="34" charset="0"/>
                <a:cs typeface="Calibri" panose="020F0502020204030204" pitchFamily="34" charset="0"/>
              </a:rPr>
              <a:t>Reid Temple Bible Study</a:t>
            </a:r>
            <a:br>
              <a:rPr lang="en-US" sz="3600" b="1" cap="none" dirty="0">
                <a:latin typeface="Calibri" panose="020F0502020204030204" pitchFamily="34" charset="0"/>
                <a:cs typeface="Calibri" panose="020F0502020204030204" pitchFamily="34" charset="0"/>
              </a:rPr>
            </a:br>
            <a:r>
              <a:rPr lang="en-US" sz="3600" b="1" cap="none" dirty="0">
                <a:latin typeface="Calibri" panose="020F0502020204030204" pitchFamily="34" charset="0"/>
                <a:cs typeface="Calibri" panose="020F0502020204030204" pitchFamily="34" charset="0"/>
              </a:rPr>
              <a:t>February 7, 2024</a:t>
            </a:r>
            <a:endParaRPr lang="en-US" sz="6600" b="1" cap="none"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217612" y="4038600"/>
            <a:ext cx="10591800" cy="1016000"/>
          </a:xfrm>
        </p:spPr>
        <p:txBody>
          <a:bodyPr>
            <a:normAutofit/>
          </a:bodyPr>
          <a:lstStyle/>
          <a:p>
            <a:r>
              <a:rPr lang="en-US" sz="4000" b="1" i="1" dirty="0">
                <a:solidFill>
                  <a:srgbClr val="FFFF00"/>
                </a:solidFill>
                <a:latin typeface="Georgia" panose="02040502050405020303" pitchFamily="18" charset="0"/>
              </a:rPr>
              <a:t>“Praying </a:t>
            </a:r>
            <a:r>
              <a:rPr lang="en-US" sz="4000" b="1" i="1" dirty="0" err="1">
                <a:solidFill>
                  <a:srgbClr val="FFFF00"/>
                </a:solidFill>
                <a:latin typeface="Georgia" panose="02040502050405020303" pitchFamily="18" charset="0"/>
              </a:rPr>
              <a:t>Poweful</a:t>
            </a:r>
            <a:r>
              <a:rPr lang="en-US" sz="4000" b="1" i="1" dirty="0">
                <a:solidFill>
                  <a:srgbClr val="FFFF00"/>
                </a:solidFill>
                <a:latin typeface="Georgia" panose="02040502050405020303" pitchFamily="18" charset="0"/>
              </a:rPr>
              <a:t> Prayers”</a:t>
            </a:r>
          </a:p>
        </p:txBody>
      </p:sp>
      <p:sp>
        <p:nvSpPr>
          <p:cNvPr id="4" name="TextBox 3">
            <a:extLst>
              <a:ext uri="{FF2B5EF4-FFF2-40B4-BE49-F238E27FC236}">
                <a16:creationId xmlns:a16="http://schemas.microsoft.com/office/drawing/2014/main" id="{1577CB51-102F-4CC7-9D95-262DC1C7AF10}"/>
              </a:ext>
            </a:extLst>
          </p:cNvPr>
          <p:cNvSpPr txBox="1"/>
          <p:nvPr/>
        </p:nvSpPr>
        <p:spPr>
          <a:xfrm>
            <a:off x="4722812" y="5534561"/>
            <a:ext cx="7772400" cy="1323439"/>
          </a:xfrm>
          <a:prstGeom prst="rect">
            <a:avLst/>
          </a:prstGeom>
          <a:noFill/>
          <a:ln>
            <a:solidFill>
              <a:schemeClr val="bg2"/>
            </a:solidFill>
          </a:ln>
        </p:spPr>
        <p:txBody>
          <a:bodyPr wrap="square" rtlCol="0" anchor="ctr" anchorCtr="1">
            <a:spAutoFit/>
          </a:bodyPr>
          <a:lstStyle/>
          <a:p>
            <a:r>
              <a:rPr lang="en-US" sz="2000" b="1" cap="all" dirty="0">
                <a:latin typeface="Calibri" panose="020F0502020204030204" pitchFamily="34" charset="0"/>
                <a:cs typeface="Calibri" panose="020F0502020204030204" pitchFamily="34" charset="0"/>
              </a:rPr>
              <a:t>Rev.  Dr. Mark E. Whitlock Jr., Senior Pastor</a:t>
            </a:r>
          </a:p>
          <a:p>
            <a:r>
              <a:rPr lang="en-US" sz="2000" b="1" cap="all" dirty="0">
                <a:latin typeface="Calibri" panose="020F0502020204030204" pitchFamily="34" charset="0"/>
                <a:cs typeface="Calibri" panose="020F0502020204030204" pitchFamily="34" charset="0"/>
              </a:rPr>
              <a:t>Rev. Hermia Shegog Whitlock, Executive Minister</a:t>
            </a:r>
          </a:p>
          <a:p>
            <a:r>
              <a:rPr lang="en-US" sz="2000" b="1" cap="all" dirty="0">
                <a:latin typeface="Calibri" panose="020F0502020204030204" pitchFamily="34" charset="0"/>
                <a:cs typeface="Calibri" panose="020F0502020204030204" pitchFamily="34" charset="0"/>
              </a:rPr>
              <a:t>Rev.  Dr. Debyii. L. Sababu-Thomas, Creator</a:t>
            </a:r>
          </a:p>
          <a:p>
            <a:r>
              <a:rPr lang="en-US" sz="2000" b="1" cap="all" dirty="0">
                <a:latin typeface="Calibri" panose="020F0502020204030204" pitchFamily="34" charset="0"/>
                <a:cs typeface="Calibri" panose="020F0502020204030204" pitchFamily="34" charset="0"/>
              </a:rPr>
              <a:t>Rev. Courtney Golden, Facilitator</a:t>
            </a:r>
          </a:p>
        </p:txBody>
      </p:sp>
    </p:spTree>
    <p:extLst>
      <p:ext uri="{BB962C8B-B14F-4D97-AF65-F5344CB8AC3E}">
        <p14:creationId xmlns:p14="http://schemas.microsoft.com/office/powerpoint/2010/main" val="1017029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2789"/>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569912" y="106918"/>
            <a:ext cx="11049000" cy="698500"/>
          </a:xfrm>
          <a:solidFill>
            <a:srgbClr val="FFC000"/>
          </a:solidFill>
        </p:spPr>
        <p:txBody>
          <a:bodyPr>
            <a:normAutofit/>
          </a:bodyPr>
          <a:lstStyle/>
          <a:p>
            <a:r>
              <a:rPr lang="en-US" sz="4000" b="1" dirty="0">
                <a:solidFill>
                  <a:schemeClr val="bg2">
                    <a:lumMod val="50000"/>
                  </a:schemeClr>
                </a:solidFill>
                <a:effectLst/>
                <a:latin typeface="Calibri" panose="020F0502020204030204" pitchFamily="34" charset="0"/>
                <a:cs typeface="Calibri" panose="020F0502020204030204" pitchFamily="34" charset="0"/>
              </a:rPr>
              <a:t>HINDRANCES to EFFECTIVE POWERFUL PRAYERS</a:t>
            </a:r>
          </a:p>
        </p:txBody>
      </p:sp>
      <p:sp>
        <p:nvSpPr>
          <p:cNvPr id="2" name="Content Placeholder 1">
            <a:extLst>
              <a:ext uri="{FF2B5EF4-FFF2-40B4-BE49-F238E27FC236}">
                <a16:creationId xmlns:a16="http://schemas.microsoft.com/office/drawing/2014/main" id="{31EB7B49-0E53-A74F-F7BE-C2D6A4204D52}"/>
              </a:ext>
            </a:extLst>
          </p:cNvPr>
          <p:cNvSpPr>
            <a:spLocks noGrp="1"/>
          </p:cNvSpPr>
          <p:nvPr>
            <p:ph idx="1"/>
          </p:nvPr>
        </p:nvSpPr>
        <p:spPr>
          <a:xfrm>
            <a:off x="5942013" y="914400"/>
            <a:ext cx="5322610" cy="5715000"/>
          </a:xfrm>
        </p:spPr>
        <p:txBody>
          <a:bodyPr>
            <a:normAutofit fontScale="92500"/>
          </a:bodyPr>
          <a:lstStyle/>
          <a:p>
            <a:pPr marL="457200" indent="-457200">
              <a:buFont typeface="+mj-lt"/>
              <a:buAutoNum type="arabicPeriod"/>
            </a:pPr>
            <a:r>
              <a:rPr lang="en-US" sz="2400" dirty="0">
                <a:latin typeface="Arial Black" panose="020B0A04020102020204" pitchFamily="34" charset="0"/>
              </a:rPr>
              <a:t>Unconfessed Sin</a:t>
            </a:r>
          </a:p>
          <a:p>
            <a:pPr marL="457200" indent="-457200">
              <a:buFont typeface="+mj-lt"/>
              <a:buAutoNum type="arabicPeriod"/>
            </a:pPr>
            <a:r>
              <a:rPr lang="en-US" sz="2400" dirty="0">
                <a:latin typeface="Arial Black" panose="020B0A04020102020204" pitchFamily="34" charset="0"/>
              </a:rPr>
              <a:t>Unforgiveness</a:t>
            </a:r>
          </a:p>
          <a:p>
            <a:pPr marL="457200" indent="-457200">
              <a:buFont typeface="+mj-lt"/>
              <a:buAutoNum type="arabicPeriod"/>
            </a:pPr>
            <a:r>
              <a:rPr lang="en-US" sz="2400" dirty="0">
                <a:latin typeface="Arial Black" panose="020B0A04020102020204" pitchFamily="34" charset="0"/>
              </a:rPr>
              <a:t>Doubt</a:t>
            </a:r>
          </a:p>
          <a:p>
            <a:pPr marL="457200" indent="-457200">
              <a:buFont typeface="+mj-lt"/>
              <a:buAutoNum type="arabicPeriod"/>
            </a:pPr>
            <a:r>
              <a:rPr lang="en-US" sz="2400" dirty="0">
                <a:latin typeface="Arial Black" panose="020B0A04020102020204" pitchFamily="34" charset="0"/>
              </a:rPr>
              <a:t>Disobedience</a:t>
            </a:r>
          </a:p>
          <a:p>
            <a:pPr marL="457200" indent="-457200">
              <a:buFont typeface="+mj-lt"/>
              <a:buAutoNum type="arabicPeriod"/>
            </a:pPr>
            <a:r>
              <a:rPr lang="en-US" sz="2400" dirty="0">
                <a:latin typeface="Arial Black" panose="020B0A04020102020204" pitchFamily="34" charset="0"/>
              </a:rPr>
              <a:t>Disregard for God’s WORD</a:t>
            </a:r>
          </a:p>
          <a:p>
            <a:pPr marL="457200" indent="-457200">
              <a:buFont typeface="+mj-lt"/>
              <a:buAutoNum type="arabicPeriod"/>
            </a:pPr>
            <a:r>
              <a:rPr lang="en-US" sz="2400" dirty="0">
                <a:latin typeface="Arial Black" panose="020B0A04020102020204" pitchFamily="34" charset="0"/>
              </a:rPr>
              <a:t>Disregard for others</a:t>
            </a:r>
          </a:p>
          <a:p>
            <a:pPr marL="457200" indent="-457200">
              <a:buFont typeface="+mj-lt"/>
              <a:buAutoNum type="arabicPeriod"/>
            </a:pPr>
            <a:r>
              <a:rPr lang="en-US" sz="2400" dirty="0">
                <a:latin typeface="Arial Black" panose="020B0A04020102020204" pitchFamily="34" charset="0"/>
              </a:rPr>
              <a:t>Un-Surrendered  Will </a:t>
            </a:r>
          </a:p>
          <a:p>
            <a:pPr marL="457200" indent="-457200">
              <a:buFont typeface="+mj-lt"/>
              <a:buAutoNum type="arabicPeriod"/>
            </a:pPr>
            <a:r>
              <a:rPr lang="en-US" sz="2400" dirty="0">
                <a:latin typeface="Arial Black" panose="020B0A04020102020204" pitchFamily="34" charset="0"/>
              </a:rPr>
              <a:t>Idols replacing God in your life</a:t>
            </a:r>
          </a:p>
          <a:p>
            <a:pPr marL="457200" indent="-457200">
              <a:buFont typeface="+mj-lt"/>
              <a:buAutoNum type="arabicPeriod"/>
            </a:pPr>
            <a:r>
              <a:rPr lang="en-US" sz="2400" dirty="0">
                <a:latin typeface="Arial Black" panose="020B0A04020102020204" pitchFamily="34" charset="0"/>
              </a:rPr>
              <a:t>Lack of Transparency with God and others</a:t>
            </a:r>
          </a:p>
          <a:p>
            <a:pPr marL="457200" indent="-457200">
              <a:buFont typeface="+mj-lt"/>
              <a:buAutoNum type="arabicPeriod"/>
            </a:pPr>
            <a:r>
              <a:rPr lang="en-US" sz="2400" dirty="0">
                <a:latin typeface="Arial Black" panose="020B0A04020102020204" pitchFamily="34" charset="0"/>
              </a:rPr>
              <a:t> Others?</a:t>
            </a:r>
          </a:p>
          <a:p>
            <a:pPr marL="457200" indent="-457200">
              <a:buFont typeface="+mj-lt"/>
              <a:buAutoNum type="arabicPeriod"/>
            </a:pPr>
            <a:endParaRPr lang="en-US" dirty="0"/>
          </a:p>
        </p:txBody>
      </p:sp>
      <p:pic>
        <p:nvPicPr>
          <p:cNvPr id="4102" name="Picture 6" descr="Obstacles to Effective Prayer (Part 1) | wmarsau">
            <a:extLst>
              <a:ext uri="{FF2B5EF4-FFF2-40B4-BE49-F238E27FC236}">
                <a16:creationId xmlns:a16="http://schemas.microsoft.com/office/drawing/2014/main" id="{F2CC0492-DD9A-3514-B904-9B10AB8372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2" y="990600"/>
            <a:ext cx="4419600" cy="5181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057AC30-55EC-9B56-C8E8-BD7F4DA9F03C}"/>
              </a:ext>
            </a:extLst>
          </p:cNvPr>
          <p:cNvSpPr txBox="1"/>
          <p:nvPr/>
        </p:nvSpPr>
        <p:spPr>
          <a:xfrm>
            <a:off x="150812" y="6172200"/>
            <a:ext cx="5181600" cy="646331"/>
          </a:xfrm>
          <a:prstGeom prst="rect">
            <a:avLst/>
          </a:prstGeom>
          <a:noFill/>
          <a:ln>
            <a:solidFill>
              <a:schemeClr val="tx2">
                <a:lumMod val="90000"/>
              </a:schemeClr>
            </a:solidFill>
          </a:ln>
        </p:spPr>
        <p:txBody>
          <a:bodyPr wrap="square" rtlCol="0">
            <a:spAutoFit/>
          </a:bodyPr>
          <a:lstStyle/>
          <a:p>
            <a:r>
              <a:rPr lang="en-US" dirty="0" err="1"/>
              <a:t>Source:https</a:t>
            </a:r>
            <a:r>
              <a:rPr lang="en-US" dirty="0"/>
              <a:t>://www.kevinhalloran.net/effective-prayer-life/</a:t>
            </a:r>
          </a:p>
        </p:txBody>
      </p:sp>
    </p:spTree>
    <p:extLst>
      <p:ext uri="{BB962C8B-B14F-4D97-AF65-F5344CB8AC3E}">
        <p14:creationId xmlns:p14="http://schemas.microsoft.com/office/powerpoint/2010/main" val="509417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C4B8F2E4-4883-7461-3756-AA5D7E412C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33A32E4-7ED3-7612-85E2-C09880F69CFA}"/>
              </a:ext>
            </a:extLst>
          </p:cNvPr>
          <p:cNvSpPr>
            <a:spLocks noGrp="1"/>
          </p:cNvSpPr>
          <p:nvPr>
            <p:ph type="title"/>
          </p:nvPr>
        </p:nvSpPr>
        <p:spPr>
          <a:xfrm>
            <a:off x="1065212" y="76200"/>
            <a:ext cx="10351064" cy="1326321"/>
          </a:xfrm>
          <a:ln w="12700">
            <a:solidFill>
              <a:schemeClr val="tx1"/>
            </a:solidFill>
          </a:ln>
        </p:spPr>
        <p:txBody>
          <a:bodyPr>
            <a:normAutofit/>
          </a:bodyPr>
          <a:lstStyle/>
          <a:p>
            <a:r>
              <a:rPr lang="en-US" dirty="0">
                <a:effectLst/>
                <a:latin typeface="Calibri" panose="020F0502020204030204" pitchFamily="34" charset="0"/>
                <a:cs typeface="Calibri" panose="020F0502020204030204" pitchFamily="34" charset="0"/>
              </a:rPr>
              <a:t>CRITERIA for PAYING </a:t>
            </a:r>
            <a:r>
              <a:rPr lang="en-US" b="1" dirty="0">
                <a:effectLst/>
                <a:latin typeface="Calibri" panose="020F0502020204030204" pitchFamily="34" charset="0"/>
                <a:cs typeface="Calibri" panose="020F0502020204030204" pitchFamily="34" charset="0"/>
              </a:rPr>
              <a:t>EFFECTIVE POWERFUL PRAYERS</a:t>
            </a:r>
          </a:p>
        </p:txBody>
      </p:sp>
      <p:sp>
        <p:nvSpPr>
          <p:cNvPr id="2" name="Content Placeholder 1">
            <a:extLst>
              <a:ext uri="{FF2B5EF4-FFF2-40B4-BE49-F238E27FC236}">
                <a16:creationId xmlns:a16="http://schemas.microsoft.com/office/drawing/2014/main" id="{B28D30C9-5F59-766C-26F8-1643DB579026}"/>
              </a:ext>
            </a:extLst>
          </p:cNvPr>
          <p:cNvSpPr>
            <a:spLocks noGrp="1"/>
          </p:cNvSpPr>
          <p:nvPr>
            <p:ph idx="1"/>
          </p:nvPr>
        </p:nvSpPr>
        <p:spPr>
          <a:xfrm>
            <a:off x="227013" y="1600200"/>
            <a:ext cx="6248400" cy="5029200"/>
          </a:xfrm>
        </p:spPr>
        <p:txBody>
          <a:bodyPr>
            <a:normAutofit lnSpcReduction="10000"/>
          </a:bodyPr>
          <a:lstStyle/>
          <a:p>
            <a:pPr marL="457200" indent="-398463">
              <a:lnSpc>
                <a:spcPct val="110000"/>
              </a:lnSpc>
              <a:buFont typeface="+mj-lt"/>
              <a:buAutoNum type="arabicPeriod"/>
            </a:pPr>
            <a:r>
              <a:rPr lang="en-US" sz="2400" b="1" dirty="0">
                <a:latin typeface="Aharoni" panose="02010803020104030203" pitchFamily="2" charset="-79"/>
                <a:cs typeface="Aharoni" panose="02010803020104030203" pitchFamily="2" charset="-79"/>
              </a:rPr>
              <a:t>II Chronicles 7:14  -  HUMBLY</a:t>
            </a:r>
          </a:p>
          <a:p>
            <a:pPr marL="457200" indent="-398463">
              <a:lnSpc>
                <a:spcPct val="110000"/>
              </a:lnSpc>
              <a:buFont typeface="+mj-lt"/>
              <a:buAutoNum type="arabicPeriod"/>
            </a:pPr>
            <a:r>
              <a:rPr lang="en-US" sz="2400" b="1" dirty="0">
                <a:latin typeface="Aharoni" panose="02010803020104030203" pitchFamily="2" charset="-79"/>
                <a:cs typeface="Aharoni" panose="02010803020104030203" pitchFamily="2" charset="-79"/>
              </a:rPr>
              <a:t>I Thessalonians 5:17 -  INCESSANTLY</a:t>
            </a:r>
          </a:p>
          <a:p>
            <a:pPr marL="457200" indent="-398463">
              <a:lnSpc>
                <a:spcPct val="110000"/>
              </a:lnSpc>
              <a:buFont typeface="+mj-lt"/>
              <a:buAutoNum type="arabicPeriod"/>
            </a:pPr>
            <a:r>
              <a:rPr lang="en-US" sz="2400" b="1" dirty="0">
                <a:latin typeface="Aharoni" panose="02010803020104030203" pitchFamily="2" charset="-79"/>
                <a:cs typeface="Aharoni" panose="02010803020104030203" pitchFamily="2" charset="-79"/>
              </a:rPr>
              <a:t>Philippians 4:6 – In Everything</a:t>
            </a:r>
          </a:p>
          <a:p>
            <a:pPr marL="457200" indent="-398463">
              <a:lnSpc>
                <a:spcPct val="110000"/>
              </a:lnSpc>
              <a:buFont typeface="+mj-lt"/>
              <a:buAutoNum type="arabicPeriod"/>
            </a:pPr>
            <a:r>
              <a:rPr lang="en-US" sz="2400" b="1" dirty="0">
                <a:latin typeface="Aharoni" panose="02010803020104030203" pitchFamily="2" charset="-79"/>
                <a:ea typeface="Arial Unicode MS" panose="020B0604020202020204" pitchFamily="34" charset="-128"/>
                <a:cs typeface="Aharoni" panose="02010803020104030203" pitchFamily="2" charset="-79"/>
              </a:rPr>
              <a:t>Matthew 18:18-20  - United </a:t>
            </a:r>
          </a:p>
          <a:p>
            <a:pPr marL="457200" indent="-398463">
              <a:lnSpc>
                <a:spcPct val="110000"/>
              </a:lnSpc>
              <a:buFont typeface="+mj-lt"/>
              <a:buAutoNum type="arabicPeriod"/>
            </a:pPr>
            <a:r>
              <a:rPr lang="en-US" sz="2400" b="1" dirty="0">
                <a:latin typeface="Aharoni" panose="02010803020104030203" pitchFamily="2" charset="-79"/>
                <a:ea typeface="Arial Unicode MS" panose="020B0604020202020204" pitchFamily="34" charset="-128"/>
                <a:cs typeface="Aharoni" panose="02010803020104030203" pitchFamily="2" charset="-79"/>
              </a:rPr>
              <a:t>Ezekiel 3:17-19 -  Focused</a:t>
            </a:r>
          </a:p>
          <a:p>
            <a:pPr marL="457200" indent="-398463">
              <a:lnSpc>
                <a:spcPct val="110000"/>
              </a:lnSpc>
              <a:buFont typeface="+mj-lt"/>
              <a:buAutoNum type="arabicPeriod"/>
            </a:pPr>
            <a:r>
              <a:rPr lang="en-US" sz="2400" b="1" dirty="0">
                <a:latin typeface="Aharoni" panose="02010803020104030203" pitchFamily="2" charset="-79"/>
                <a:ea typeface="Arial Unicode MS" panose="020B0604020202020204" pitchFamily="34" charset="-128"/>
                <a:cs typeface="Aharoni" panose="02010803020104030203" pitchFamily="2" charset="-79"/>
              </a:rPr>
              <a:t>Matthew 17:21 -  (Both/And) Fast &amp; Pray</a:t>
            </a:r>
          </a:p>
          <a:p>
            <a:pPr marL="457200" indent="-398463">
              <a:lnSpc>
                <a:spcPct val="110000"/>
              </a:lnSpc>
              <a:buFont typeface="+mj-lt"/>
              <a:buAutoNum type="arabicPeriod"/>
            </a:pPr>
            <a:r>
              <a:rPr lang="en-US" sz="2400" b="1" dirty="0">
                <a:latin typeface="Aharoni" panose="02010803020104030203" pitchFamily="2" charset="-79"/>
                <a:ea typeface="Arial Unicode MS" panose="020B0604020202020204" pitchFamily="34" charset="-128"/>
                <a:cs typeface="Aharoni" panose="02010803020104030203" pitchFamily="2" charset="-79"/>
              </a:rPr>
              <a:t>Matthew 26: 40-42 – (Both/And) Watch &amp; Pray</a:t>
            </a:r>
          </a:p>
          <a:p>
            <a:pPr marL="457200" indent="-398463">
              <a:lnSpc>
                <a:spcPct val="110000"/>
              </a:lnSpc>
              <a:buFont typeface="+mj-lt"/>
              <a:buAutoNum type="arabicPeriod"/>
            </a:pPr>
            <a:r>
              <a:rPr lang="en-US" sz="2400" b="1" dirty="0">
                <a:latin typeface="Aharoni" panose="02010803020104030203" pitchFamily="2" charset="-79"/>
                <a:ea typeface="Arial Unicode MS" panose="020B0604020202020204" pitchFamily="34" charset="-128"/>
                <a:cs typeface="Aharoni" panose="02010803020104030203" pitchFamily="2" charset="-79"/>
              </a:rPr>
              <a:t>Zechariah 4:6-7 – By HIS SPIRIT</a:t>
            </a:r>
          </a:p>
          <a:p>
            <a:pPr marL="457200" indent="-398463">
              <a:lnSpc>
                <a:spcPct val="110000"/>
              </a:lnSpc>
              <a:buFont typeface="+mj-lt"/>
              <a:buAutoNum type="arabicPeriod"/>
            </a:pPr>
            <a:r>
              <a:rPr lang="en-US" sz="2400" b="1" dirty="0">
                <a:latin typeface="Aharoni" panose="02010803020104030203" pitchFamily="2" charset="-79"/>
                <a:ea typeface="Arial Unicode MS" panose="020B0604020202020204" pitchFamily="34" charset="-128"/>
                <a:cs typeface="Aharoni" panose="02010803020104030203" pitchFamily="2" charset="-79"/>
              </a:rPr>
              <a:t>Hebrews 11:6   - With FAITH</a:t>
            </a:r>
            <a:endParaRPr lang="en-US" sz="2400" b="1" dirty="0"/>
          </a:p>
          <a:p>
            <a:pPr marL="457200" indent="-457200">
              <a:lnSpc>
                <a:spcPct val="110000"/>
              </a:lnSpc>
              <a:buFont typeface="+mj-lt"/>
              <a:buAutoNum type="arabicPeriod"/>
            </a:pPr>
            <a:endParaRPr lang="en-US" sz="1500" dirty="0"/>
          </a:p>
        </p:txBody>
      </p:sp>
      <p:pic>
        <p:nvPicPr>
          <p:cNvPr id="5122" name="Picture 2" descr="Become a Prayer Warrior | 8 Essential Characteristics You Need - Bible  Study Planet — Everything about Bible Study">
            <a:extLst>
              <a:ext uri="{FF2B5EF4-FFF2-40B4-BE49-F238E27FC236}">
                <a16:creationId xmlns:a16="http://schemas.microsoft.com/office/drawing/2014/main" id="{331EA7A5-D292-4FD1-40DB-6916DE6564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53" r="4895" b="-2"/>
          <a:stretch/>
        </p:blipFill>
        <p:spPr bwMode="auto">
          <a:xfrm>
            <a:off x="6780213" y="1752600"/>
            <a:ext cx="4407386" cy="4648200"/>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15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A67CB6DB-9414-3F78-B8B1-0B4D35646B6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839F40-7142-0828-B37D-1C9198D6CDC9}"/>
              </a:ext>
            </a:extLst>
          </p:cNvPr>
          <p:cNvSpPr>
            <a:spLocks noGrp="1"/>
          </p:cNvSpPr>
          <p:nvPr>
            <p:ph type="title"/>
          </p:nvPr>
        </p:nvSpPr>
        <p:spPr>
          <a:xfrm>
            <a:off x="1065212" y="304800"/>
            <a:ext cx="10351064" cy="990600"/>
          </a:xfrm>
          <a:solidFill>
            <a:schemeClr val="tx2">
              <a:lumMod val="10000"/>
            </a:schemeClr>
          </a:solidFill>
          <a:ln w="12700">
            <a:solidFill>
              <a:srgbClr val="FFFF00"/>
            </a:solidFill>
          </a:ln>
        </p:spPr>
        <p:txBody>
          <a:bodyPr>
            <a:normAutofit fontScale="90000"/>
          </a:bodyPr>
          <a:lstStyle/>
          <a:p>
            <a:r>
              <a:rPr lang="en-US" dirty="0">
                <a:solidFill>
                  <a:srgbClr val="FFFF00"/>
                </a:solidFill>
                <a:effectLst/>
                <a:latin typeface="Calibri" panose="020F0502020204030204" pitchFamily="34" charset="0"/>
                <a:cs typeface="Calibri" panose="020F0502020204030204" pitchFamily="34" charset="0"/>
              </a:rPr>
              <a:t>9 ATTITUDES for PRAYING </a:t>
            </a:r>
            <a:br>
              <a:rPr lang="en-US" dirty="0">
                <a:solidFill>
                  <a:srgbClr val="FFFF00"/>
                </a:solidFill>
                <a:effectLst/>
                <a:latin typeface="Calibri" panose="020F0502020204030204" pitchFamily="34" charset="0"/>
                <a:cs typeface="Calibri" panose="020F0502020204030204" pitchFamily="34" charset="0"/>
              </a:rPr>
            </a:br>
            <a:r>
              <a:rPr lang="en-US" b="1" dirty="0">
                <a:solidFill>
                  <a:srgbClr val="FFFF00"/>
                </a:solidFill>
                <a:effectLst/>
                <a:latin typeface="Calibri" panose="020F0502020204030204" pitchFamily="34" charset="0"/>
                <a:cs typeface="Calibri" panose="020F0502020204030204" pitchFamily="34" charset="0"/>
              </a:rPr>
              <a:t>EFFECTIVE, POWERFUL PRAYERS</a:t>
            </a:r>
          </a:p>
        </p:txBody>
      </p:sp>
      <p:sp>
        <p:nvSpPr>
          <p:cNvPr id="2" name="Content Placeholder 1">
            <a:extLst>
              <a:ext uri="{FF2B5EF4-FFF2-40B4-BE49-F238E27FC236}">
                <a16:creationId xmlns:a16="http://schemas.microsoft.com/office/drawing/2014/main" id="{FBE617BA-A916-B03B-6CD9-677FC58E69B0}"/>
              </a:ext>
            </a:extLst>
          </p:cNvPr>
          <p:cNvSpPr>
            <a:spLocks noGrp="1"/>
          </p:cNvSpPr>
          <p:nvPr>
            <p:ph idx="1"/>
          </p:nvPr>
        </p:nvSpPr>
        <p:spPr>
          <a:xfrm>
            <a:off x="303212" y="1524000"/>
            <a:ext cx="6248400" cy="5143500"/>
          </a:xfrm>
        </p:spPr>
        <p:txBody>
          <a:bodyPr>
            <a:normAutofit fontScale="77500" lnSpcReduction="20000"/>
          </a:bodyPr>
          <a:lstStyle/>
          <a:p>
            <a:pPr marL="457200" indent="-398463">
              <a:lnSpc>
                <a:spcPct val="110000"/>
              </a:lnSpc>
              <a:buFont typeface="+mj-lt"/>
              <a:buAutoNum type="arabicPeriod"/>
            </a:pPr>
            <a:r>
              <a:rPr lang="en-US" sz="2300" b="1" dirty="0">
                <a:latin typeface="Abadi" panose="020B0604020104020204" pitchFamily="34" charset="0"/>
                <a:cs typeface="Aharoni" panose="02010803020104030203" pitchFamily="2" charset="-79"/>
              </a:rPr>
              <a:t>II Chronicles 7:14  -  </a:t>
            </a:r>
            <a:r>
              <a:rPr lang="en-US" sz="2300" b="1" u="sng" dirty="0">
                <a:latin typeface="Abadi" panose="020B0604020104020204" pitchFamily="34" charset="0"/>
                <a:cs typeface="Aharoni" panose="02010803020104030203" pitchFamily="2" charset="-79"/>
              </a:rPr>
              <a:t>HUMBLY</a:t>
            </a:r>
            <a:endParaRPr lang="en-US" sz="2300" b="0" i="0" u="sng" dirty="0">
              <a:effectLst/>
              <a:latin typeface="Abadi" panose="020B0604020104020204" pitchFamily="34" charset="0"/>
            </a:endParaRPr>
          </a:p>
          <a:p>
            <a:pPr marL="400050" indent="-227013"/>
            <a:r>
              <a:rPr lang="en-US" sz="2300" i="1" dirty="0">
                <a:solidFill>
                  <a:srgbClr val="FFFF00"/>
                </a:solidFill>
                <a:effectLst/>
                <a:latin typeface="Abadi" panose="020B0604020104020204" pitchFamily="34" charset="0"/>
              </a:rPr>
              <a:t>If my people, who are called by my name, will humble themselves and pray and seek my face and turn from their wicked ways, then I will hear from heaven, and I will forgive their sin and will heal their land.</a:t>
            </a:r>
            <a:endParaRPr lang="en-US" sz="2300" i="1" dirty="0">
              <a:solidFill>
                <a:srgbClr val="FFFF00"/>
              </a:solidFill>
              <a:latin typeface="Abadi" panose="020B0604020104020204" pitchFamily="34" charset="0"/>
            </a:endParaRPr>
          </a:p>
          <a:p>
            <a:pPr marL="58737" indent="0">
              <a:lnSpc>
                <a:spcPct val="110000"/>
              </a:lnSpc>
              <a:buNone/>
            </a:pPr>
            <a:r>
              <a:rPr lang="en-US" sz="2300" b="1" dirty="0">
                <a:latin typeface="Abadi" panose="020B0604020104020204" pitchFamily="34" charset="0"/>
                <a:cs typeface="Aharoni" panose="02010803020104030203" pitchFamily="2" charset="-79"/>
              </a:rPr>
              <a:t>2. I Thessalonians 5:17 -  </a:t>
            </a:r>
            <a:r>
              <a:rPr lang="en-US" sz="2300" b="1" u="sng" dirty="0">
                <a:latin typeface="Abadi" panose="020B0604020104020204" pitchFamily="34" charset="0"/>
                <a:cs typeface="Aharoni" panose="02010803020104030203" pitchFamily="2" charset="-79"/>
              </a:rPr>
              <a:t>INCESSANTLY</a:t>
            </a:r>
          </a:p>
          <a:p>
            <a:pPr marL="401637" indent="-342900">
              <a:lnSpc>
                <a:spcPct val="110000"/>
              </a:lnSpc>
            </a:pPr>
            <a:r>
              <a:rPr lang="en-US" sz="2300" b="0" i="1" dirty="0">
                <a:solidFill>
                  <a:srgbClr val="FFFF00"/>
                </a:solidFill>
                <a:effectLst/>
                <a:latin typeface="Abadi" panose="020B0604020104020204" pitchFamily="34" charset="0"/>
              </a:rPr>
              <a:t>Pray without ceasing. </a:t>
            </a:r>
            <a:endParaRPr lang="en-US" sz="2300" b="1" i="1" dirty="0">
              <a:solidFill>
                <a:srgbClr val="FFFF00"/>
              </a:solidFill>
              <a:latin typeface="Abadi" panose="020B0604020104020204" pitchFamily="34" charset="0"/>
              <a:cs typeface="Aharoni" panose="02010803020104030203" pitchFamily="2" charset="-79"/>
            </a:endParaRPr>
          </a:p>
          <a:p>
            <a:pPr marL="58737" indent="0">
              <a:lnSpc>
                <a:spcPct val="110000"/>
              </a:lnSpc>
              <a:buNone/>
            </a:pPr>
            <a:r>
              <a:rPr lang="en-US" sz="2300" b="1" dirty="0">
                <a:latin typeface="Abadi" panose="020B0604020104020204" pitchFamily="34" charset="0"/>
                <a:cs typeface="Aharoni" panose="02010803020104030203" pitchFamily="2" charset="-79"/>
              </a:rPr>
              <a:t>3. I Thessalonians 5: 18  </a:t>
            </a:r>
            <a:r>
              <a:rPr lang="en-US" sz="2300" b="1" u="sng" dirty="0">
                <a:latin typeface="Abadi" panose="020B0604020104020204" pitchFamily="34" charset="0"/>
                <a:cs typeface="Aharoni" panose="02010803020104030203" pitchFamily="2" charset="-79"/>
              </a:rPr>
              <a:t>IN EVERYTHING</a:t>
            </a:r>
          </a:p>
          <a:p>
            <a:pPr marL="401637" indent="-342900">
              <a:lnSpc>
                <a:spcPct val="110000"/>
              </a:lnSpc>
            </a:pPr>
            <a:r>
              <a:rPr lang="en-US" sz="2300" b="0" i="0" dirty="0">
                <a:solidFill>
                  <a:srgbClr val="FFFF00"/>
                </a:solidFill>
                <a:effectLst/>
                <a:latin typeface="Abadi" panose="020B0604020104020204" pitchFamily="34" charset="0"/>
              </a:rPr>
              <a:t> </a:t>
            </a:r>
            <a:r>
              <a:rPr lang="en-US" sz="2300" b="0" i="1" dirty="0">
                <a:solidFill>
                  <a:srgbClr val="FFFF00"/>
                </a:solidFill>
                <a:effectLst/>
                <a:latin typeface="Abadi" panose="020B0604020104020204" pitchFamily="34" charset="0"/>
              </a:rPr>
              <a:t>In every thing give thanks: for this is the will of God in Christ Jesus concerning you</a:t>
            </a:r>
            <a:endParaRPr lang="en-US" sz="2300" b="1" i="1" dirty="0">
              <a:latin typeface="Abadi" panose="020B0604020104020204" pitchFamily="34" charset="0"/>
              <a:cs typeface="Aharoni" panose="02010803020104030203" pitchFamily="2" charset="-79"/>
            </a:endParaRPr>
          </a:p>
          <a:p>
            <a:pPr marL="58737" indent="0">
              <a:lnSpc>
                <a:spcPct val="110000"/>
              </a:lnSpc>
              <a:buNone/>
            </a:pPr>
            <a:r>
              <a:rPr lang="en-US" sz="2400" b="1" dirty="0">
                <a:latin typeface="Abadi" panose="020B0604020104020204" pitchFamily="34" charset="0"/>
                <a:cs typeface="Aharoni" panose="02010803020104030203" pitchFamily="2" charset="-79"/>
              </a:rPr>
              <a:t>4. Philippians 4:6 – </a:t>
            </a:r>
            <a:r>
              <a:rPr lang="en-US" sz="2400" b="1" u="sng" dirty="0">
                <a:latin typeface="Abadi" panose="020B0604020104020204" pitchFamily="34" charset="0"/>
                <a:cs typeface="Aharoni" panose="02010803020104030203" pitchFamily="2" charset="-79"/>
              </a:rPr>
              <a:t>WITH CONFIDENCE</a:t>
            </a:r>
          </a:p>
          <a:p>
            <a:pPr marL="401637" indent="-342900">
              <a:lnSpc>
                <a:spcPct val="110000"/>
              </a:lnSpc>
            </a:pPr>
            <a:r>
              <a:rPr lang="en-US" sz="2400" b="0" i="1" dirty="0">
                <a:solidFill>
                  <a:srgbClr val="FFFF00"/>
                </a:solidFill>
                <a:effectLst/>
                <a:latin typeface="Google Sans"/>
              </a:rPr>
              <a:t>Do not be anxious about anything, but in every situation, by prayer </a:t>
            </a:r>
            <a:r>
              <a:rPr lang="en-US" sz="2400" b="0" i="1" dirty="0">
                <a:solidFill>
                  <a:srgbClr val="040C28"/>
                </a:solidFill>
                <a:effectLst/>
                <a:latin typeface="Google Sans"/>
              </a:rPr>
              <a:t>and</a:t>
            </a:r>
            <a:endParaRPr lang="en-US" sz="2400" b="1" i="1" dirty="0">
              <a:latin typeface="Abadi" panose="020B0604020104020204" pitchFamily="34" charset="0"/>
              <a:cs typeface="Aharoni" panose="02010803020104030203" pitchFamily="2" charset="-79"/>
            </a:endParaRPr>
          </a:p>
          <a:p>
            <a:pPr marL="515937" indent="-457200">
              <a:lnSpc>
                <a:spcPct val="110000"/>
              </a:lnSpc>
              <a:buAutoNum type="arabicPeriod" startAt="5"/>
            </a:pPr>
            <a:r>
              <a:rPr lang="en-US" sz="2400" b="1" dirty="0">
                <a:latin typeface="Abadi" panose="020B0604020104020204" pitchFamily="34" charset="0"/>
                <a:ea typeface="Arial Unicode MS" panose="020B0604020202020204" pitchFamily="34" charset="-128"/>
                <a:cs typeface="Aharoni" panose="02010803020104030203" pitchFamily="2" charset="-79"/>
              </a:rPr>
              <a:t>Hebrews 11:6  </a:t>
            </a:r>
            <a:r>
              <a:rPr lang="en-US" sz="2400" b="1" u="sng" dirty="0">
                <a:latin typeface="Abadi" panose="020B0604020104020204" pitchFamily="34" charset="0"/>
                <a:ea typeface="Arial Unicode MS" panose="020B0604020202020204" pitchFamily="34" charset="-128"/>
                <a:cs typeface="Aharoni" panose="02010803020104030203" pitchFamily="2" charset="-79"/>
              </a:rPr>
              <a:t>WITH FAITH</a:t>
            </a:r>
          </a:p>
          <a:p>
            <a:pPr marL="401637" indent="-342900">
              <a:lnSpc>
                <a:spcPct val="110000"/>
              </a:lnSpc>
            </a:pPr>
            <a:r>
              <a:rPr lang="en-US" sz="2400" b="1" i="1" dirty="0">
                <a:solidFill>
                  <a:srgbClr val="FFFF00"/>
                </a:solidFill>
                <a:latin typeface="Abadi" panose="020B0604020104020204" pitchFamily="34" charset="0"/>
                <a:ea typeface="Arial Unicode MS" panose="020B0604020202020204" pitchFamily="34" charset="-128"/>
                <a:cs typeface="Aharoni" panose="02010803020104030203" pitchFamily="2" charset="-79"/>
              </a:rPr>
              <a:t>Without FAITH It is IMPOSSIBLE to please God.</a:t>
            </a:r>
            <a:endParaRPr lang="en-US" sz="1500" i="1" dirty="0">
              <a:solidFill>
                <a:srgbClr val="FFFF00"/>
              </a:solidFill>
            </a:endParaRPr>
          </a:p>
        </p:txBody>
      </p:sp>
      <p:pic>
        <p:nvPicPr>
          <p:cNvPr id="6146" name="Picture 2" descr="Faith and Religion Among Black Americans | Pew Research Center">
            <a:extLst>
              <a:ext uri="{FF2B5EF4-FFF2-40B4-BE49-F238E27FC236}">
                <a16:creationId xmlns:a16="http://schemas.microsoft.com/office/drawing/2014/main" id="{565EBF1C-9800-5951-ADF8-A616647F1D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212" y="1905000"/>
            <a:ext cx="4953000" cy="4495800"/>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50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9C0BFF8B-9994-0A83-3D14-4C98457FF81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DA9A63D-5724-684A-AAB9-527E58BA55BE}"/>
              </a:ext>
            </a:extLst>
          </p:cNvPr>
          <p:cNvSpPr>
            <a:spLocks noGrp="1"/>
          </p:cNvSpPr>
          <p:nvPr>
            <p:ph type="title"/>
          </p:nvPr>
        </p:nvSpPr>
        <p:spPr>
          <a:xfrm>
            <a:off x="1065212" y="304800"/>
            <a:ext cx="10351064" cy="990600"/>
          </a:xfrm>
          <a:solidFill>
            <a:schemeClr val="tx2">
              <a:lumMod val="10000"/>
            </a:schemeClr>
          </a:solidFill>
          <a:ln w="12700">
            <a:solidFill>
              <a:srgbClr val="FFFF00"/>
            </a:solidFill>
          </a:ln>
        </p:spPr>
        <p:txBody>
          <a:bodyPr>
            <a:normAutofit fontScale="90000"/>
          </a:bodyPr>
          <a:lstStyle/>
          <a:p>
            <a:r>
              <a:rPr lang="en-US" dirty="0">
                <a:solidFill>
                  <a:srgbClr val="FFFF00"/>
                </a:solidFill>
                <a:effectLst/>
                <a:latin typeface="Calibri" panose="020F0502020204030204" pitchFamily="34" charset="0"/>
                <a:cs typeface="Calibri" panose="020F0502020204030204" pitchFamily="34" charset="0"/>
              </a:rPr>
              <a:t>9 ATTITUDES for PRAYING </a:t>
            </a:r>
            <a:br>
              <a:rPr lang="en-US" dirty="0">
                <a:solidFill>
                  <a:srgbClr val="FFFF00"/>
                </a:solidFill>
                <a:effectLst/>
                <a:latin typeface="Calibri" panose="020F0502020204030204" pitchFamily="34" charset="0"/>
                <a:cs typeface="Calibri" panose="020F0502020204030204" pitchFamily="34" charset="0"/>
              </a:rPr>
            </a:br>
            <a:r>
              <a:rPr lang="en-US" b="1" dirty="0">
                <a:solidFill>
                  <a:srgbClr val="FFFF00"/>
                </a:solidFill>
                <a:effectLst/>
                <a:latin typeface="Calibri" panose="020F0502020204030204" pitchFamily="34" charset="0"/>
                <a:cs typeface="Calibri" panose="020F0502020204030204" pitchFamily="34" charset="0"/>
              </a:rPr>
              <a:t>EFFECTIVE, POWERFUL PRAYERS</a:t>
            </a:r>
          </a:p>
        </p:txBody>
      </p:sp>
      <p:sp>
        <p:nvSpPr>
          <p:cNvPr id="2" name="Content Placeholder 1">
            <a:extLst>
              <a:ext uri="{FF2B5EF4-FFF2-40B4-BE49-F238E27FC236}">
                <a16:creationId xmlns:a16="http://schemas.microsoft.com/office/drawing/2014/main" id="{C6FCA806-F09F-0200-70D7-5B903F45FAEC}"/>
              </a:ext>
            </a:extLst>
          </p:cNvPr>
          <p:cNvSpPr>
            <a:spLocks noGrp="1"/>
          </p:cNvSpPr>
          <p:nvPr>
            <p:ph idx="1"/>
          </p:nvPr>
        </p:nvSpPr>
        <p:spPr>
          <a:xfrm>
            <a:off x="4799014" y="1524000"/>
            <a:ext cx="7315198" cy="5143500"/>
          </a:xfrm>
        </p:spPr>
        <p:txBody>
          <a:bodyPr>
            <a:normAutofit fontScale="92500" lnSpcReduction="20000"/>
          </a:bodyPr>
          <a:lstStyle/>
          <a:p>
            <a:pPr marL="0" indent="0">
              <a:buNone/>
            </a:pPr>
            <a:r>
              <a:rPr lang="en-US" sz="2400" b="1" dirty="0">
                <a:latin typeface="Abadi" panose="020B0604020104020204" pitchFamily="34" charset="0"/>
                <a:ea typeface="Arial Unicode MS" panose="020B0604020202020204" pitchFamily="34" charset="-128"/>
                <a:cs typeface="Aharoni" panose="02010803020104030203" pitchFamily="2" charset="-79"/>
              </a:rPr>
              <a:t>6..  Matthew 17:21 -  </a:t>
            </a:r>
            <a:r>
              <a:rPr lang="en-US" sz="2400" b="1" u="sng" dirty="0">
                <a:effectLst/>
                <a:latin typeface="Abadi" panose="020B0604020104020204" pitchFamily="34" charset="0"/>
                <a:ea typeface="Arial Unicode MS" panose="020B0604020202020204" pitchFamily="34" charset="-128"/>
                <a:cs typeface="Aharoni" panose="02010803020104030203" pitchFamily="2" charset="-79"/>
              </a:rPr>
              <a:t>(Both/And) </a:t>
            </a:r>
            <a:r>
              <a:rPr lang="en-US" sz="2400" b="1" u="sng" cap="all" dirty="0">
                <a:effectLst/>
                <a:latin typeface="Abadi" panose="020B0604020104020204" pitchFamily="34" charset="0"/>
                <a:ea typeface="Arial Unicode MS" panose="020B0604020202020204" pitchFamily="34" charset="-128"/>
                <a:cs typeface="Aharoni" panose="02010803020104030203" pitchFamily="2" charset="-79"/>
              </a:rPr>
              <a:t>Fast &amp; Pray</a:t>
            </a:r>
          </a:p>
          <a:p>
            <a:r>
              <a:rPr lang="en-US" sz="2000" b="0" i="1" dirty="0">
                <a:solidFill>
                  <a:srgbClr val="FFFF00"/>
                </a:solidFill>
                <a:effectLst/>
                <a:latin typeface="Roboto" panose="02000000000000000000" pitchFamily="2" charset="0"/>
              </a:rPr>
              <a:t>However, this kind does not go out except by prayer and fasting.”</a:t>
            </a:r>
            <a:endParaRPr lang="en-US" sz="2400" b="1" i="1" dirty="0">
              <a:solidFill>
                <a:srgbClr val="FFFF00"/>
              </a:solidFill>
              <a:latin typeface="Abadi" panose="020B0604020104020204" pitchFamily="34" charset="0"/>
              <a:ea typeface="Arial Unicode MS" panose="020B0604020202020204" pitchFamily="34" charset="-128"/>
              <a:cs typeface="Aharoni" panose="02010803020104030203" pitchFamily="2" charset="-79"/>
            </a:endParaRPr>
          </a:p>
          <a:p>
            <a:pPr marL="457200" indent="-457200">
              <a:buAutoNum type="arabicPeriod" startAt="7"/>
            </a:pPr>
            <a:r>
              <a:rPr lang="en-US" sz="2400" b="1" dirty="0">
                <a:latin typeface="Abadi" panose="020B0604020104020204" pitchFamily="34" charset="0"/>
                <a:ea typeface="Arial Unicode MS" panose="020B0604020202020204" pitchFamily="34" charset="-128"/>
                <a:cs typeface="Aharoni" panose="02010803020104030203" pitchFamily="2" charset="-79"/>
              </a:rPr>
              <a:t>Matthew 26: 40-42 </a:t>
            </a:r>
            <a:r>
              <a:rPr lang="en-US" sz="2400" b="1" u="sng" dirty="0">
                <a:effectLst/>
                <a:latin typeface="Abadi" panose="020B0604020104020204" pitchFamily="34" charset="0"/>
                <a:ea typeface="Arial Unicode MS" panose="020B0604020202020204" pitchFamily="34" charset="-128"/>
                <a:cs typeface="Aharoni" panose="02010803020104030203" pitchFamily="2" charset="-79"/>
              </a:rPr>
              <a:t>– (Both/And) </a:t>
            </a:r>
            <a:r>
              <a:rPr lang="en-US" sz="2400" b="1" u="sng" cap="all" dirty="0">
                <a:effectLst/>
                <a:latin typeface="Abadi" panose="020B0604020104020204" pitchFamily="34" charset="0"/>
                <a:ea typeface="Arial Unicode MS" panose="020B0604020202020204" pitchFamily="34" charset="-128"/>
                <a:cs typeface="Aharoni" panose="02010803020104030203" pitchFamily="2" charset="-79"/>
              </a:rPr>
              <a:t>Watch &amp; Pray</a:t>
            </a:r>
          </a:p>
          <a:p>
            <a:r>
              <a:rPr lang="en-US" sz="2000" b="0" i="0" dirty="0">
                <a:solidFill>
                  <a:srgbClr val="FFFF00"/>
                </a:solidFill>
                <a:effectLst/>
                <a:latin typeface="Roboto" panose="02000000000000000000" pitchFamily="2" charset="0"/>
              </a:rPr>
              <a:t>However, this kind (of </a:t>
            </a:r>
            <a:r>
              <a:rPr lang="en-US" sz="2000" dirty="0">
                <a:solidFill>
                  <a:srgbClr val="FFFF00"/>
                </a:solidFill>
                <a:effectLst/>
                <a:latin typeface="Roboto" panose="02000000000000000000" pitchFamily="2" charset="0"/>
              </a:rPr>
              <a:t>p</a:t>
            </a:r>
            <a:r>
              <a:rPr lang="en-US" sz="2000" b="0" i="0" dirty="0">
                <a:solidFill>
                  <a:srgbClr val="FFFF00"/>
                </a:solidFill>
                <a:effectLst/>
                <a:latin typeface="Roboto" panose="02000000000000000000" pitchFamily="2" charset="0"/>
              </a:rPr>
              <a:t>ower) does not go out except by prayer and fasting.”</a:t>
            </a:r>
          </a:p>
          <a:p>
            <a:pPr marL="0" indent="0">
              <a:buNone/>
            </a:pPr>
            <a:r>
              <a:rPr lang="en-US" sz="2400" b="1" dirty="0">
                <a:latin typeface="Abadi" panose="020B0604020104020204" pitchFamily="34" charset="0"/>
                <a:ea typeface="Arial Unicode MS" panose="020B0604020202020204" pitchFamily="34" charset="-128"/>
                <a:cs typeface="Aharoni" panose="02010803020104030203" pitchFamily="2" charset="-79"/>
              </a:rPr>
              <a:t>8. Ephesians: 6:18 – </a:t>
            </a:r>
            <a:r>
              <a:rPr lang="en-US" sz="2400" b="1" u="sng" dirty="0">
                <a:latin typeface="Abadi" panose="020B0604020104020204" pitchFamily="34" charset="0"/>
                <a:ea typeface="Arial Unicode MS" panose="020B0604020202020204" pitchFamily="34" charset="-128"/>
                <a:cs typeface="Aharoni" panose="02010803020104030203" pitchFamily="2" charset="-79"/>
              </a:rPr>
              <a:t>PRAY IN THE SPIRIT </a:t>
            </a:r>
          </a:p>
          <a:p>
            <a:r>
              <a:rPr lang="en-US" sz="2000" b="0" i="1" dirty="0">
                <a:solidFill>
                  <a:srgbClr val="FFFF00"/>
                </a:solidFill>
                <a:effectLst/>
                <a:latin typeface="Google Sans"/>
              </a:rPr>
              <a:t>“Pray at all times in the Spirit with every prayer and request, and stay alert with all perseverance and intercession for all the saints”</a:t>
            </a:r>
          </a:p>
          <a:p>
            <a:pPr marL="457200" indent="-457200">
              <a:buAutoNum type="arabicPeriod" startAt="9"/>
            </a:pPr>
            <a:r>
              <a:rPr lang="en-US" sz="2400" b="1" dirty="0">
                <a:latin typeface="Abadi" panose="020B0604020104020204" pitchFamily="34" charset="0"/>
                <a:ea typeface="Arial Unicode MS" panose="020B0604020202020204" pitchFamily="34" charset="-128"/>
                <a:cs typeface="Aharoni" panose="02010803020104030203" pitchFamily="2" charset="-79"/>
              </a:rPr>
              <a:t>Matthew 18:18-19 – </a:t>
            </a:r>
            <a:r>
              <a:rPr lang="en-US" sz="2400" b="1" u="sng" dirty="0">
                <a:latin typeface="Abadi" panose="020B0604020104020204" pitchFamily="34" charset="0"/>
                <a:ea typeface="Arial Unicode MS" panose="020B0604020202020204" pitchFamily="34" charset="-128"/>
                <a:cs typeface="Aharoni" panose="02010803020104030203" pitchFamily="2" charset="-79"/>
              </a:rPr>
              <a:t>PRAY IN AGREEMENT (Unity)</a:t>
            </a:r>
          </a:p>
          <a:p>
            <a:r>
              <a:rPr lang="en-US" sz="2000" b="0" i="1" dirty="0">
                <a:solidFill>
                  <a:srgbClr val="FFFF00"/>
                </a:solidFill>
                <a:effectLst/>
                <a:latin typeface="Helvetica" panose="020B0604020202020204" pitchFamily="34" charset="0"/>
              </a:rPr>
              <a:t>“Again, I tell you that if two of you on earth agree about anything you ask for, it will be done for you by my Father in heaven. For where two or three come together in my name, there am I with them.”</a:t>
            </a:r>
            <a:endParaRPr lang="en-US" sz="2400" b="1" dirty="0">
              <a:latin typeface="Abadi" panose="020B0604020104020204" pitchFamily="34" charset="0"/>
            </a:endParaRPr>
          </a:p>
        </p:txBody>
      </p:sp>
      <p:pic>
        <p:nvPicPr>
          <p:cNvPr id="7176" name="Picture 8" descr="Black Family Praying before Eating Stock Photo by seventyfourimages">
            <a:extLst>
              <a:ext uri="{FF2B5EF4-FFF2-40B4-BE49-F238E27FC236}">
                <a16:creationId xmlns:a16="http://schemas.microsoft.com/office/drawing/2014/main" id="{CA248C83-C2A9-9541-050C-F9AB4BE08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2" y="2133600"/>
            <a:ext cx="3810000" cy="4267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746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6EC7F07F-E339-C2C6-2784-AB6C42D2D9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1F9760A-1430-AD3A-D096-DE38BF3AF355}"/>
              </a:ext>
            </a:extLst>
          </p:cNvPr>
          <p:cNvSpPr>
            <a:spLocks noGrp="1"/>
          </p:cNvSpPr>
          <p:nvPr>
            <p:ph type="title"/>
          </p:nvPr>
        </p:nvSpPr>
        <p:spPr>
          <a:xfrm>
            <a:off x="848747" y="5415589"/>
            <a:ext cx="10491330" cy="1134626"/>
          </a:xfrm>
        </p:spPr>
        <p:txBody>
          <a:bodyPr vert="horz" lIns="91440" tIns="45720" rIns="91440" bIns="45720" rtlCol="0" anchor="b">
            <a:normAutofit/>
          </a:bodyPr>
          <a:lstStyle/>
          <a:p>
            <a:pPr defTabSz="914400"/>
            <a:r>
              <a:rPr lang="en-US" sz="4000" dirty="0">
                <a:latin typeface="Abadi" panose="020B0604020104020204" pitchFamily="34" charset="0"/>
              </a:rPr>
              <a:t>CLOSING THOUGHTS</a:t>
            </a:r>
          </a:p>
        </p:txBody>
      </p:sp>
      <p:sp>
        <p:nvSpPr>
          <p:cNvPr id="2" name="Content Placeholder 1">
            <a:extLst>
              <a:ext uri="{FF2B5EF4-FFF2-40B4-BE49-F238E27FC236}">
                <a16:creationId xmlns:a16="http://schemas.microsoft.com/office/drawing/2014/main" id="{B631A8FE-14AF-7F8B-1A34-AA3EF330BC91}"/>
              </a:ext>
            </a:extLst>
          </p:cNvPr>
          <p:cNvSpPr>
            <a:spLocks noGrp="1"/>
          </p:cNvSpPr>
          <p:nvPr>
            <p:ph idx="1"/>
          </p:nvPr>
        </p:nvSpPr>
        <p:spPr>
          <a:xfrm>
            <a:off x="303212" y="4267200"/>
            <a:ext cx="10491330" cy="702645"/>
          </a:xfrm>
        </p:spPr>
        <p:txBody>
          <a:bodyPr vert="horz" lIns="91440" tIns="45720" rIns="91440" bIns="45720" rtlCol="0">
            <a:normAutofit/>
          </a:bodyPr>
          <a:lstStyle/>
          <a:p>
            <a:pPr marL="0" indent="0" algn="ctr" defTabSz="914400">
              <a:buNone/>
            </a:pPr>
            <a:r>
              <a:rPr lang="en-US" sz="3200" b="1" dirty="0"/>
              <a:t>DON’T STOP PRAYING!!!! It’s not in Vain</a:t>
            </a:r>
          </a:p>
        </p:txBody>
      </p:sp>
      <p:pic>
        <p:nvPicPr>
          <p:cNvPr id="8196" name="Picture 4" descr="The Faith Prayer of a Righteous Person has Great Power - Dry Creek Baptist  Church">
            <a:extLst>
              <a:ext uri="{FF2B5EF4-FFF2-40B4-BE49-F238E27FC236}">
                <a16:creationId xmlns:a16="http://schemas.microsoft.com/office/drawing/2014/main" id="{441C2F3C-6AEC-1E92-BCB7-66A3E04F529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36812" y="875098"/>
            <a:ext cx="6418121" cy="3091784"/>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729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5" name="Picture 14" descr="Top vide of a white alarm clock on a yellow and orange surface">
            <a:extLst>
              <a:ext uri="{FF2B5EF4-FFF2-40B4-BE49-F238E27FC236}">
                <a16:creationId xmlns:a16="http://schemas.microsoft.com/office/drawing/2014/main" id="{3AD6FFFD-2108-20D9-CAF1-748495FEDF67}"/>
              </a:ext>
            </a:extLst>
          </p:cNvPr>
          <p:cNvPicPr>
            <a:picLocks noChangeAspect="1"/>
          </p:cNvPicPr>
          <p:nvPr/>
        </p:nvPicPr>
        <p:blipFill rotWithShape="1">
          <a:blip r:embed="rId3">
            <a:alphaModFix amt="35000"/>
            <a:grayscl/>
          </a:blip>
          <a:srcRect t="7687" b="7704"/>
          <a:stretch/>
        </p:blipFill>
        <p:spPr>
          <a:xfrm>
            <a:off x="20" y="10"/>
            <a:ext cx="12188805" cy="6857990"/>
          </a:xfrm>
          <a:prstGeom prst="rect">
            <a:avLst/>
          </a:prstGeom>
        </p:spPr>
      </p:pic>
      <p:sp>
        <p:nvSpPr>
          <p:cNvPr id="19" name="Rectangle 18">
            <a:extLst>
              <a:ext uri="{FF2B5EF4-FFF2-40B4-BE49-F238E27FC236}">
                <a16:creationId xmlns:a16="http://schemas.microsoft.com/office/drawing/2014/main" id="{FC23C8D4-BD3D-4473-B3D0-89011586B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gradFill flip="none" rotWithShape="1">
            <a:gsLst>
              <a:gs pos="32000">
                <a:schemeClr val="bg2">
                  <a:lumMod val="75000"/>
                  <a:alpha val="5000"/>
                </a:schemeClr>
              </a:gs>
              <a:gs pos="100000">
                <a:schemeClr val="bg2">
                  <a:lumMod val="40000"/>
                </a:scheme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Title 12"/>
          <p:cNvSpPr>
            <a:spLocks noGrp="1"/>
          </p:cNvSpPr>
          <p:nvPr>
            <p:ph type="title"/>
          </p:nvPr>
        </p:nvSpPr>
        <p:spPr>
          <a:xfrm>
            <a:off x="1594853" y="1122363"/>
            <a:ext cx="8999118" cy="2387600"/>
          </a:xfrm>
        </p:spPr>
        <p:txBody>
          <a:bodyPr vert="horz" lIns="91440" tIns="45720" rIns="91440" bIns="45720" rtlCol="0" anchor="b">
            <a:normAutofit/>
          </a:bodyPr>
          <a:lstStyle/>
          <a:p>
            <a:pPr defTabSz="914400"/>
            <a:r>
              <a:rPr lang="en-US" sz="4800" dirty="0"/>
              <a:t>Thank you for your time and Attention</a:t>
            </a:r>
            <a:br>
              <a:rPr lang="en-US" sz="4800" dirty="0"/>
            </a:br>
            <a:endParaRPr lang="en-US" sz="4800" dirty="0"/>
          </a:p>
        </p:txBody>
      </p:sp>
      <p:sp>
        <p:nvSpPr>
          <p:cNvPr id="2" name="TextBox 1">
            <a:extLst>
              <a:ext uri="{FF2B5EF4-FFF2-40B4-BE49-F238E27FC236}">
                <a16:creationId xmlns:a16="http://schemas.microsoft.com/office/drawing/2014/main" id="{09436712-5F85-46F5-BF4A-51B59F2C6F51}"/>
              </a:ext>
            </a:extLst>
          </p:cNvPr>
          <p:cNvSpPr txBox="1"/>
          <p:nvPr/>
        </p:nvSpPr>
        <p:spPr>
          <a:xfrm>
            <a:off x="1065212" y="3960168"/>
            <a:ext cx="184731" cy="461665"/>
          </a:xfrm>
          <a:prstGeom prst="rect">
            <a:avLst/>
          </a:prstGeom>
          <a:noFill/>
          <a:ln>
            <a:solidFill>
              <a:schemeClr val="bg2"/>
            </a:solidFill>
          </a:ln>
        </p:spPr>
        <p:txBody>
          <a:bodyPr wrap="none" rtlCol="0" anchor="ctr" anchorCtr="1">
            <a:spAutoFit/>
          </a:bodyPr>
          <a:lstStyle/>
          <a:p>
            <a:endParaRPr lang="en-US" dirty="0"/>
          </a:p>
        </p:txBody>
      </p:sp>
      <p:sp>
        <p:nvSpPr>
          <p:cNvPr id="3" name="TextBox 2">
            <a:extLst>
              <a:ext uri="{FF2B5EF4-FFF2-40B4-BE49-F238E27FC236}">
                <a16:creationId xmlns:a16="http://schemas.microsoft.com/office/drawing/2014/main" id="{5C90FC36-C116-503B-B5D5-661BEADF426C}"/>
              </a:ext>
            </a:extLst>
          </p:cNvPr>
          <p:cNvSpPr txBox="1"/>
          <p:nvPr/>
        </p:nvSpPr>
        <p:spPr>
          <a:xfrm>
            <a:off x="3481869" y="5035008"/>
            <a:ext cx="5698996" cy="707886"/>
          </a:xfrm>
          <a:prstGeom prst="rect">
            <a:avLst/>
          </a:prstGeom>
          <a:noFill/>
        </p:spPr>
        <p:txBody>
          <a:bodyPr wrap="none" rtlCol="0">
            <a:spAutoFit/>
          </a:bodyPr>
          <a:lstStyle/>
          <a:p>
            <a:r>
              <a:rPr lang="en-US" sz="4000" dirty="0"/>
              <a:t>Questions? Comments?</a:t>
            </a:r>
          </a:p>
        </p:txBody>
      </p:sp>
    </p:spTree>
    <p:extLst>
      <p:ext uri="{BB962C8B-B14F-4D97-AF65-F5344CB8AC3E}">
        <p14:creationId xmlns:p14="http://schemas.microsoft.com/office/powerpoint/2010/main" val="3831612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4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8BB233-27F2-FA63-3138-C769E0C73C74}"/>
              </a:ext>
            </a:extLst>
          </p:cNvPr>
          <p:cNvSpPr txBox="1"/>
          <p:nvPr/>
        </p:nvSpPr>
        <p:spPr>
          <a:xfrm>
            <a:off x="1598612" y="467832"/>
            <a:ext cx="9521261" cy="523220"/>
          </a:xfrm>
          <a:prstGeom prst="rect">
            <a:avLst/>
          </a:prstGeom>
          <a:noFill/>
        </p:spPr>
        <p:txBody>
          <a:bodyPr wrap="none" rtlCol="0">
            <a:spAutoFit/>
          </a:bodyPr>
          <a:lstStyle/>
          <a:p>
            <a:r>
              <a:rPr lang="en-US" sz="2800" b="1" i="1" dirty="0"/>
              <a:t>First Things First: Reaffirming Who We Are as a Church</a:t>
            </a:r>
          </a:p>
        </p:txBody>
      </p:sp>
      <p:sp>
        <p:nvSpPr>
          <p:cNvPr id="12" name="Slide Number Placeholder 11">
            <a:extLst>
              <a:ext uri="{FF2B5EF4-FFF2-40B4-BE49-F238E27FC236}">
                <a16:creationId xmlns:a16="http://schemas.microsoft.com/office/drawing/2014/main" id="{D30A1DC1-BF11-46D4-CC5A-0DCACED18892}"/>
              </a:ext>
            </a:extLst>
          </p:cNvPr>
          <p:cNvSpPr>
            <a:spLocks noGrp="1"/>
          </p:cNvSpPr>
          <p:nvPr>
            <p:ph type="sldNum" sz="quarter" idx="12"/>
          </p:nvPr>
        </p:nvSpPr>
        <p:spPr/>
        <p:txBody>
          <a:bodyPr/>
          <a:lstStyle/>
          <a:p>
            <a:fld id="{51A6E37D-5799-4CB6-BB0C-10E733CC2EF8}" type="slidenum">
              <a:rPr lang="en-US" smtClean="0"/>
              <a:t>2</a:t>
            </a:fld>
            <a:endParaRPr lang="en-US"/>
          </a:p>
        </p:txBody>
      </p:sp>
      <p:sp>
        <p:nvSpPr>
          <p:cNvPr id="16" name="TextBox 15">
            <a:extLst>
              <a:ext uri="{FF2B5EF4-FFF2-40B4-BE49-F238E27FC236}">
                <a16:creationId xmlns:a16="http://schemas.microsoft.com/office/drawing/2014/main" id="{7D86C30E-A1D9-EAF6-6F43-A05FBA8B0D2A}"/>
              </a:ext>
            </a:extLst>
          </p:cNvPr>
          <p:cNvSpPr txBox="1"/>
          <p:nvPr/>
        </p:nvSpPr>
        <p:spPr>
          <a:xfrm>
            <a:off x="8936792" y="6416286"/>
            <a:ext cx="3542068" cy="307697"/>
          </a:xfrm>
          <a:prstGeom prst="rect">
            <a:avLst/>
          </a:prstGeom>
          <a:noFill/>
        </p:spPr>
        <p:txBody>
          <a:bodyPr wrap="square">
            <a:spAutoFit/>
          </a:bodyPr>
          <a:lstStyle/>
          <a:p>
            <a:r>
              <a:rPr lang="en-US" sz="1400" dirty="0">
                <a:solidFill>
                  <a:schemeClr val="bg1"/>
                </a:solidFill>
              </a:rPr>
              <a:t>©Debyii L. Sababu-Thomas, Ph.D.</a:t>
            </a:r>
            <a:r>
              <a:rPr lang="en-US" sz="1400" dirty="0"/>
              <a:t>.</a:t>
            </a:r>
          </a:p>
        </p:txBody>
      </p:sp>
      <p:pic>
        <p:nvPicPr>
          <p:cNvPr id="5" name="Picture 4">
            <a:extLst>
              <a:ext uri="{FF2B5EF4-FFF2-40B4-BE49-F238E27FC236}">
                <a16:creationId xmlns:a16="http://schemas.microsoft.com/office/drawing/2014/main" id="{46396646-17D8-D99C-E64B-8CD707F25321}"/>
              </a:ext>
            </a:extLst>
          </p:cNvPr>
          <p:cNvPicPr>
            <a:picLocks noChangeAspect="1"/>
          </p:cNvPicPr>
          <p:nvPr/>
        </p:nvPicPr>
        <p:blipFill rotWithShape="1">
          <a:blip r:embed="rId2">
            <a:extLst>
              <a:ext uri="{28A0092B-C50C-407E-A947-70E740481C1C}">
                <a14:useLocalDpi xmlns:a14="http://schemas.microsoft.com/office/drawing/2010/main" val="0"/>
              </a:ext>
            </a:extLst>
          </a:blip>
          <a:srcRect l="31985" t="17757" r="31977" b="23451"/>
          <a:stretch/>
        </p:blipFill>
        <p:spPr>
          <a:xfrm>
            <a:off x="7185887" y="1203757"/>
            <a:ext cx="4267895" cy="3916542"/>
          </a:xfrm>
          <a:prstGeom prst="rect">
            <a:avLst/>
          </a:prstGeom>
        </p:spPr>
      </p:pic>
      <p:sp>
        <p:nvSpPr>
          <p:cNvPr id="8" name="TextBox 7">
            <a:extLst>
              <a:ext uri="{FF2B5EF4-FFF2-40B4-BE49-F238E27FC236}">
                <a16:creationId xmlns:a16="http://schemas.microsoft.com/office/drawing/2014/main" id="{B1A10453-BC0D-7B28-E04C-6929A2EA3874}"/>
              </a:ext>
            </a:extLst>
          </p:cNvPr>
          <p:cNvSpPr txBox="1"/>
          <p:nvPr/>
        </p:nvSpPr>
        <p:spPr>
          <a:xfrm>
            <a:off x="1442993" y="2015640"/>
            <a:ext cx="9548209" cy="4092362"/>
          </a:xfrm>
          <a:prstGeom prst="rect">
            <a:avLst/>
          </a:prstGeom>
          <a:noFill/>
        </p:spPr>
        <p:txBody>
          <a:bodyPr wrap="square">
            <a:spAutoFit/>
          </a:bodyPr>
          <a:lstStyle/>
          <a:p>
            <a:pPr defTabSz="457063">
              <a:defRPr/>
            </a:pPr>
            <a:r>
              <a:rPr lang="en-US" sz="3199" dirty="0">
                <a:latin typeface="Calibri" panose="020F0502020204030204" pitchFamily="34" charset="0"/>
                <a:ea typeface="Calibri" panose="020F0502020204030204" pitchFamily="34" charset="0"/>
                <a:cs typeface="Calibri" panose="020F0502020204030204" pitchFamily="34" charset="0"/>
              </a:rPr>
              <a:t>Reid Temple AME Church is a </a:t>
            </a:r>
          </a:p>
          <a:p>
            <a:pPr marL="457063" indent="-457063" defTabSz="457063">
              <a:buFont typeface="Arial" panose="020B0604020202020204" pitchFamily="34" charset="0"/>
              <a:buChar char="•"/>
              <a:defRPr/>
            </a:pPr>
            <a:r>
              <a:rPr lang="en-US" sz="3199" dirty="0">
                <a:latin typeface="Calibri" panose="020F0502020204030204" pitchFamily="34" charset="0"/>
                <a:ea typeface="Calibri" panose="020F0502020204030204" pitchFamily="34" charset="0"/>
                <a:cs typeface="Calibri" panose="020F0502020204030204" pitchFamily="34" charset="0"/>
              </a:rPr>
              <a:t>Bible Believing, </a:t>
            </a:r>
          </a:p>
          <a:p>
            <a:pPr marL="457063" indent="-457063" defTabSz="457063">
              <a:buFont typeface="Arial" panose="020B0604020202020204" pitchFamily="34" charset="0"/>
              <a:buChar char="•"/>
              <a:defRPr/>
            </a:pPr>
            <a:r>
              <a:rPr lang="en-US" sz="3199" dirty="0">
                <a:latin typeface="Calibri" panose="020F0502020204030204" pitchFamily="34" charset="0"/>
                <a:ea typeface="Calibri" panose="020F0502020204030204" pitchFamily="34" charset="0"/>
                <a:cs typeface="Calibri" panose="020F0502020204030204" pitchFamily="34" charset="0"/>
              </a:rPr>
              <a:t>Christ-centered, </a:t>
            </a:r>
          </a:p>
          <a:p>
            <a:pPr marL="457063" indent="-457063" defTabSz="457063">
              <a:buFont typeface="Arial" panose="020B0604020202020204" pitchFamily="34" charset="0"/>
              <a:buChar char="•"/>
              <a:defRPr/>
            </a:pPr>
            <a:r>
              <a:rPr lang="en-US" sz="3199" dirty="0">
                <a:latin typeface="Calibri" panose="020F0502020204030204" pitchFamily="34" charset="0"/>
                <a:ea typeface="Calibri" panose="020F0502020204030204" pitchFamily="34" charset="0"/>
                <a:cs typeface="Calibri" panose="020F0502020204030204" pitchFamily="34" charset="0"/>
              </a:rPr>
              <a:t>Family-Integrated, </a:t>
            </a:r>
          </a:p>
          <a:p>
            <a:pPr marL="457063" indent="-457063" defTabSz="457063">
              <a:buFont typeface="Arial" panose="020B0604020202020204" pitchFamily="34" charset="0"/>
              <a:buChar char="•"/>
              <a:defRPr/>
            </a:pPr>
            <a:r>
              <a:rPr lang="en-US" sz="3199" dirty="0">
                <a:latin typeface="Calibri" panose="020F0502020204030204" pitchFamily="34" charset="0"/>
                <a:ea typeface="Calibri" panose="020F0502020204030204" pitchFamily="34" charset="0"/>
                <a:cs typeface="Calibri" panose="020F0502020204030204" pitchFamily="34" charset="0"/>
              </a:rPr>
              <a:t>Multigenerational, </a:t>
            </a:r>
          </a:p>
          <a:p>
            <a:pPr marL="457063" indent="-457063" defTabSz="457063">
              <a:buFont typeface="Arial" panose="020B0604020202020204" pitchFamily="34" charset="0"/>
              <a:buChar char="•"/>
              <a:defRPr/>
            </a:pPr>
            <a:r>
              <a:rPr lang="en-US" sz="3199" dirty="0">
                <a:latin typeface="Calibri" panose="020F0502020204030204" pitchFamily="34" charset="0"/>
                <a:ea typeface="Calibri" panose="020F0502020204030204" pitchFamily="34" charset="0"/>
                <a:cs typeface="Calibri" panose="020F0502020204030204" pitchFamily="34" charset="0"/>
              </a:rPr>
              <a:t>Culturally aware church,</a:t>
            </a:r>
          </a:p>
          <a:p>
            <a:pPr defTabSz="457063">
              <a:defRPr/>
            </a:pPr>
            <a:r>
              <a:rPr lang="en-US" sz="3199" dirty="0">
                <a:latin typeface="Calibri" panose="020F0502020204030204" pitchFamily="34" charset="0"/>
                <a:ea typeface="Calibri" panose="020F0502020204030204" pitchFamily="34" charset="0"/>
                <a:cs typeface="Calibri" panose="020F0502020204030204" pitchFamily="34" charset="0"/>
              </a:rPr>
              <a:t>Spreading the Gospel of Jesus Christ while</a:t>
            </a:r>
          </a:p>
          <a:p>
            <a:pPr defTabSz="457063">
              <a:defRPr/>
            </a:pPr>
            <a:r>
              <a:rPr lang="en-US" sz="3199" dirty="0">
                <a:latin typeface="Calibri" panose="020F0502020204030204" pitchFamily="34" charset="0"/>
                <a:ea typeface="Calibri" panose="020F0502020204030204" pitchFamily="34" charset="0"/>
                <a:cs typeface="Calibri" panose="020F0502020204030204" pitchFamily="34" charset="0"/>
              </a:rPr>
              <a:t>              </a:t>
            </a:r>
            <a:r>
              <a:rPr lang="en-US" sz="3599" b="1" dirty="0">
                <a:solidFill>
                  <a:srgbClr val="7030A0"/>
                </a:solidFill>
                <a:latin typeface="Calibri" panose="020F0502020204030204" pitchFamily="34" charset="0"/>
                <a:ea typeface="Calibri" panose="020F0502020204030204" pitchFamily="34" charset="0"/>
                <a:cs typeface="Calibri" panose="020F0502020204030204" pitchFamily="34" charset="0"/>
              </a:rPr>
              <a:t> </a:t>
            </a:r>
            <a:r>
              <a:rPr lang="en-US" sz="3599" b="1" dirty="0">
                <a:solidFill>
                  <a:srgbClr val="FFFF00"/>
                </a:solidFill>
                <a:latin typeface="Calibri" panose="020F0502020204030204" pitchFamily="34" charset="0"/>
                <a:ea typeface="Calibri" panose="020F0502020204030204" pitchFamily="34" charset="0"/>
                <a:cs typeface="Calibri" panose="020F0502020204030204" pitchFamily="34" charset="0"/>
              </a:rPr>
              <a:t>“Building the Beloved Community”.  </a:t>
            </a:r>
            <a:endParaRPr lang="en-US" sz="3199" b="1" dirty="0">
              <a:solidFill>
                <a:srgbClr val="FFFF00"/>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DD837FD-724E-9F50-D8D5-ECA341D9138B}"/>
              </a:ext>
            </a:extLst>
          </p:cNvPr>
          <p:cNvSpPr txBox="1"/>
          <p:nvPr/>
        </p:nvSpPr>
        <p:spPr>
          <a:xfrm>
            <a:off x="3452022" y="1192710"/>
            <a:ext cx="3974733" cy="769241"/>
          </a:xfrm>
          <a:prstGeom prst="rect">
            <a:avLst/>
          </a:prstGeom>
          <a:noFill/>
          <a:ln>
            <a:solidFill>
              <a:srgbClr val="002060"/>
            </a:solidFill>
          </a:ln>
        </p:spPr>
        <p:txBody>
          <a:bodyPr wrap="none" rtlCol="0">
            <a:spAutoFit/>
          </a:bodyPr>
          <a:lstStyle/>
          <a:p>
            <a:r>
              <a:rPr lang="en-US" sz="4399" dirty="0">
                <a:solidFill>
                  <a:srgbClr val="FFFF00"/>
                </a:solidFill>
                <a:latin typeface="Arial Black" panose="020B0A04020102020204" pitchFamily="34" charset="0"/>
                <a:cs typeface="Forte Forward" pitchFamily="2" charset="0"/>
              </a:rPr>
              <a:t>OUR VISION</a:t>
            </a:r>
          </a:p>
        </p:txBody>
      </p:sp>
    </p:spTree>
    <p:extLst>
      <p:ext uri="{BB962C8B-B14F-4D97-AF65-F5344CB8AC3E}">
        <p14:creationId xmlns:p14="http://schemas.microsoft.com/office/powerpoint/2010/main" val="122180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8BB233-27F2-FA63-3138-C769E0C73C74}"/>
              </a:ext>
            </a:extLst>
          </p:cNvPr>
          <p:cNvSpPr txBox="1"/>
          <p:nvPr/>
        </p:nvSpPr>
        <p:spPr>
          <a:xfrm>
            <a:off x="2166206" y="573592"/>
            <a:ext cx="8134660" cy="461417"/>
          </a:xfrm>
          <a:prstGeom prst="rect">
            <a:avLst/>
          </a:prstGeom>
          <a:noFill/>
        </p:spPr>
        <p:txBody>
          <a:bodyPr wrap="none" rtlCol="0">
            <a:spAutoFit/>
          </a:bodyPr>
          <a:lstStyle/>
          <a:p>
            <a:r>
              <a:rPr lang="en-US" sz="2399" b="1" i="1" dirty="0"/>
              <a:t>First Things First: Reaffirming who we are as a Church</a:t>
            </a:r>
          </a:p>
        </p:txBody>
      </p:sp>
      <p:sp>
        <p:nvSpPr>
          <p:cNvPr id="12" name="Slide Number Placeholder 11">
            <a:extLst>
              <a:ext uri="{FF2B5EF4-FFF2-40B4-BE49-F238E27FC236}">
                <a16:creationId xmlns:a16="http://schemas.microsoft.com/office/drawing/2014/main" id="{D30A1DC1-BF11-46D4-CC5A-0DCACED18892}"/>
              </a:ext>
            </a:extLst>
          </p:cNvPr>
          <p:cNvSpPr>
            <a:spLocks noGrp="1"/>
          </p:cNvSpPr>
          <p:nvPr>
            <p:ph type="sldNum" sz="quarter" idx="12"/>
          </p:nvPr>
        </p:nvSpPr>
        <p:spPr/>
        <p:txBody>
          <a:bodyPr/>
          <a:lstStyle/>
          <a:p>
            <a:fld id="{51A6E37D-5799-4CB6-BB0C-10E733CC2EF8}" type="slidenum">
              <a:rPr lang="en-US" smtClean="0"/>
              <a:t>3</a:t>
            </a:fld>
            <a:endParaRPr lang="en-US"/>
          </a:p>
        </p:txBody>
      </p:sp>
      <p:sp>
        <p:nvSpPr>
          <p:cNvPr id="16" name="TextBox 15">
            <a:extLst>
              <a:ext uri="{FF2B5EF4-FFF2-40B4-BE49-F238E27FC236}">
                <a16:creationId xmlns:a16="http://schemas.microsoft.com/office/drawing/2014/main" id="{7D86C30E-A1D9-EAF6-6F43-A05FBA8B0D2A}"/>
              </a:ext>
            </a:extLst>
          </p:cNvPr>
          <p:cNvSpPr txBox="1"/>
          <p:nvPr/>
        </p:nvSpPr>
        <p:spPr>
          <a:xfrm>
            <a:off x="8936792" y="6416286"/>
            <a:ext cx="3542068" cy="307697"/>
          </a:xfrm>
          <a:prstGeom prst="rect">
            <a:avLst/>
          </a:prstGeom>
          <a:noFill/>
        </p:spPr>
        <p:txBody>
          <a:bodyPr wrap="square">
            <a:spAutoFit/>
          </a:bodyPr>
          <a:lstStyle/>
          <a:p>
            <a:r>
              <a:rPr lang="en-US" sz="1400">
                <a:solidFill>
                  <a:schemeClr val="bg1"/>
                </a:solidFill>
              </a:rPr>
              <a:t>©Debyii L. Sababu-Thomas, Ph.D.</a:t>
            </a:r>
            <a:r>
              <a:rPr lang="en-US" sz="1400"/>
              <a:t>.</a:t>
            </a:r>
          </a:p>
        </p:txBody>
      </p:sp>
      <p:sp>
        <p:nvSpPr>
          <p:cNvPr id="8" name="TextBox 7">
            <a:extLst>
              <a:ext uri="{FF2B5EF4-FFF2-40B4-BE49-F238E27FC236}">
                <a16:creationId xmlns:a16="http://schemas.microsoft.com/office/drawing/2014/main" id="{B1A10453-BC0D-7B28-E04C-6929A2EA3874}"/>
              </a:ext>
            </a:extLst>
          </p:cNvPr>
          <p:cNvSpPr txBox="1"/>
          <p:nvPr/>
        </p:nvSpPr>
        <p:spPr>
          <a:xfrm>
            <a:off x="1945148" y="1928695"/>
            <a:ext cx="8298528" cy="2307723"/>
          </a:xfrm>
          <a:prstGeom prst="rect">
            <a:avLst/>
          </a:prstGeom>
          <a:noFill/>
        </p:spPr>
        <p:txBody>
          <a:bodyPr wrap="square">
            <a:spAutoFit/>
          </a:bodyPr>
          <a:lstStyle/>
          <a:p>
            <a:pPr defTabSz="457063">
              <a:defRPr/>
            </a:pPr>
            <a:r>
              <a:rPr lang="en-US" sz="3599" dirty="0">
                <a:latin typeface="Calibri" panose="020F0502020204030204" pitchFamily="34" charset="0"/>
                <a:ea typeface="Calibri" panose="020F0502020204030204" pitchFamily="34" charset="0"/>
                <a:cs typeface="Calibri" panose="020F0502020204030204" pitchFamily="34" charset="0"/>
              </a:rPr>
              <a:t>The Mission of  Reid Temple AME Church is </a:t>
            </a:r>
          </a:p>
          <a:p>
            <a:pPr algn="ctr" defTabSz="457063">
              <a:defRPr/>
            </a:pPr>
            <a:r>
              <a:rPr lang="en-US" sz="3599" dirty="0">
                <a:latin typeface="Calibri" panose="020F0502020204030204" pitchFamily="34" charset="0"/>
                <a:ea typeface="Calibri" panose="020F0502020204030204" pitchFamily="34" charset="0"/>
                <a:cs typeface="Calibri" panose="020F0502020204030204" pitchFamily="34" charset="0"/>
              </a:rPr>
              <a:t>to increase and grow our ministry </a:t>
            </a:r>
          </a:p>
          <a:p>
            <a:pPr algn="ctr" defTabSz="457063">
              <a:defRPr/>
            </a:pPr>
            <a:r>
              <a:rPr lang="en-US" sz="3599" dirty="0">
                <a:latin typeface="Calibri" panose="020F0502020204030204" pitchFamily="34" charset="0"/>
                <a:ea typeface="Calibri" panose="020F0502020204030204" pitchFamily="34" charset="0"/>
                <a:cs typeface="Calibri" panose="020F0502020204030204" pitchFamily="34" charset="0"/>
              </a:rPr>
              <a:t>for the spiritual, social, and physical development of all people.</a:t>
            </a:r>
          </a:p>
        </p:txBody>
      </p:sp>
      <p:sp>
        <p:nvSpPr>
          <p:cNvPr id="9" name="TextBox 8">
            <a:extLst>
              <a:ext uri="{FF2B5EF4-FFF2-40B4-BE49-F238E27FC236}">
                <a16:creationId xmlns:a16="http://schemas.microsoft.com/office/drawing/2014/main" id="{6DD837FD-724E-9F50-D8D5-ECA341D9138B}"/>
              </a:ext>
            </a:extLst>
          </p:cNvPr>
          <p:cNvSpPr txBox="1"/>
          <p:nvPr/>
        </p:nvSpPr>
        <p:spPr>
          <a:xfrm>
            <a:off x="3420134" y="1171537"/>
            <a:ext cx="4474739" cy="769241"/>
          </a:xfrm>
          <a:prstGeom prst="rect">
            <a:avLst/>
          </a:prstGeom>
          <a:noFill/>
          <a:ln>
            <a:solidFill>
              <a:srgbClr val="002060"/>
            </a:solidFill>
          </a:ln>
        </p:spPr>
        <p:txBody>
          <a:bodyPr wrap="none" rtlCol="0">
            <a:spAutoFit/>
          </a:bodyPr>
          <a:lstStyle/>
          <a:p>
            <a:r>
              <a:rPr lang="en-US" sz="4399" dirty="0">
                <a:solidFill>
                  <a:srgbClr val="FFFF00"/>
                </a:solidFill>
                <a:latin typeface="Arial Black" panose="020B0A04020102020204" pitchFamily="34" charset="0"/>
                <a:cs typeface="Forte Forward" pitchFamily="2" charset="0"/>
              </a:rPr>
              <a:t>OUR MISSION</a:t>
            </a:r>
          </a:p>
        </p:txBody>
      </p:sp>
      <p:pic>
        <p:nvPicPr>
          <p:cNvPr id="1028" name="Picture 4" descr="608c225501eb600475039a12_IMG_1983">
            <a:extLst>
              <a:ext uri="{FF2B5EF4-FFF2-40B4-BE49-F238E27FC236}">
                <a16:creationId xmlns:a16="http://schemas.microsoft.com/office/drawing/2014/main" id="{132C727B-0CA2-6B16-FFA5-304172FC17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5167" y="3657600"/>
            <a:ext cx="2832211" cy="268941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30" name="Picture 6" descr="funeral_169_stream">
            <a:extLst>
              <a:ext uri="{FF2B5EF4-FFF2-40B4-BE49-F238E27FC236}">
                <a16:creationId xmlns:a16="http://schemas.microsoft.com/office/drawing/2014/main" id="{CF823762-3672-DED4-FBF9-0800D35AEC2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433"/>
          <a:stretch/>
        </p:blipFill>
        <p:spPr bwMode="auto">
          <a:xfrm>
            <a:off x="4037012" y="4285633"/>
            <a:ext cx="4114799" cy="2267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descr="funeral_169_stream">
            <a:extLst>
              <a:ext uri="{FF2B5EF4-FFF2-40B4-BE49-F238E27FC236}">
                <a16:creationId xmlns:a16="http://schemas.microsoft.com/office/drawing/2014/main" id="{F8A58B25-5D23-9DB9-B04A-1D319B0021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503" y="4031943"/>
            <a:ext cx="2986990" cy="240339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41965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8BB233-27F2-FA63-3138-C769E0C73C74}"/>
              </a:ext>
            </a:extLst>
          </p:cNvPr>
          <p:cNvSpPr txBox="1"/>
          <p:nvPr/>
        </p:nvSpPr>
        <p:spPr>
          <a:xfrm>
            <a:off x="2166206" y="573592"/>
            <a:ext cx="8134660" cy="461417"/>
          </a:xfrm>
          <a:prstGeom prst="rect">
            <a:avLst/>
          </a:prstGeom>
          <a:noFill/>
        </p:spPr>
        <p:txBody>
          <a:bodyPr wrap="none" rtlCol="0">
            <a:spAutoFit/>
          </a:bodyPr>
          <a:lstStyle/>
          <a:p>
            <a:r>
              <a:rPr lang="en-US" sz="2399" b="1" i="1" dirty="0"/>
              <a:t>First Things First: Reaffirming who we are as a Church</a:t>
            </a:r>
          </a:p>
        </p:txBody>
      </p:sp>
      <p:sp>
        <p:nvSpPr>
          <p:cNvPr id="12" name="Slide Number Placeholder 11">
            <a:extLst>
              <a:ext uri="{FF2B5EF4-FFF2-40B4-BE49-F238E27FC236}">
                <a16:creationId xmlns:a16="http://schemas.microsoft.com/office/drawing/2014/main" id="{D30A1DC1-BF11-46D4-CC5A-0DCACED18892}"/>
              </a:ext>
            </a:extLst>
          </p:cNvPr>
          <p:cNvSpPr>
            <a:spLocks noGrp="1"/>
          </p:cNvSpPr>
          <p:nvPr>
            <p:ph type="sldNum" sz="quarter" idx="12"/>
          </p:nvPr>
        </p:nvSpPr>
        <p:spPr/>
        <p:txBody>
          <a:bodyPr/>
          <a:lstStyle/>
          <a:p>
            <a:fld id="{51A6E37D-5799-4CB6-BB0C-10E733CC2EF8}" type="slidenum">
              <a:rPr lang="en-US" smtClean="0"/>
              <a:t>4</a:t>
            </a:fld>
            <a:endParaRPr lang="en-US"/>
          </a:p>
        </p:txBody>
      </p:sp>
      <p:sp>
        <p:nvSpPr>
          <p:cNvPr id="16" name="TextBox 15">
            <a:extLst>
              <a:ext uri="{FF2B5EF4-FFF2-40B4-BE49-F238E27FC236}">
                <a16:creationId xmlns:a16="http://schemas.microsoft.com/office/drawing/2014/main" id="{7D86C30E-A1D9-EAF6-6F43-A05FBA8B0D2A}"/>
              </a:ext>
            </a:extLst>
          </p:cNvPr>
          <p:cNvSpPr txBox="1"/>
          <p:nvPr/>
        </p:nvSpPr>
        <p:spPr>
          <a:xfrm>
            <a:off x="8936792" y="6416286"/>
            <a:ext cx="3542068" cy="307697"/>
          </a:xfrm>
          <a:prstGeom prst="rect">
            <a:avLst/>
          </a:prstGeom>
          <a:noFill/>
        </p:spPr>
        <p:txBody>
          <a:bodyPr wrap="square">
            <a:spAutoFit/>
          </a:bodyPr>
          <a:lstStyle/>
          <a:p>
            <a:r>
              <a:rPr lang="en-US" sz="1400">
                <a:solidFill>
                  <a:schemeClr val="bg1"/>
                </a:solidFill>
              </a:rPr>
              <a:t>©Debyii L. Sababu-Thomas, Ph.D.</a:t>
            </a:r>
            <a:r>
              <a:rPr lang="en-US" sz="1400"/>
              <a:t>.</a:t>
            </a:r>
          </a:p>
        </p:txBody>
      </p:sp>
      <p:sp>
        <p:nvSpPr>
          <p:cNvPr id="9" name="TextBox 8">
            <a:extLst>
              <a:ext uri="{FF2B5EF4-FFF2-40B4-BE49-F238E27FC236}">
                <a16:creationId xmlns:a16="http://schemas.microsoft.com/office/drawing/2014/main" id="{6DD837FD-724E-9F50-D8D5-ECA341D9138B}"/>
              </a:ext>
            </a:extLst>
          </p:cNvPr>
          <p:cNvSpPr txBox="1"/>
          <p:nvPr/>
        </p:nvSpPr>
        <p:spPr>
          <a:xfrm>
            <a:off x="2912818" y="1316250"/>
            <a:ext cx="6184313" cy="769241"/>
          </a:xfrm>
          <a:prstGeom prst="rect">
            <a:avLst/>
          </a:prstGeom>
          <a:noFill/>
          <a:ln>
            <a:solidFill>
              <a:srgbClr val="002060"/>
            </a:solidFill>
          </a:ln>
        </p:spPr>
        <p:txBody>
          <a:bodyPr wrap="none" rtlCol="0">
            <a:spAutoFit/>
          </a:bodyPr>
          <a:lstStyle/>
          <a:p>
            <a:r>
              <a:rPr lang="en-US" sz="4399" dirty="0">
                <a:solidFill>
                  <a:srgbClr val="FFFF00"/>
                </a:solidFill>
                <a:latin typeface="Arial Black" panose="020B0A04020102020204" pitchFamily="34" charset="0"/>
                <a:cs typeface="Forte Forward" pitchFamily="2" charset="0"/>
              </a:rPr>
              <a:t>OUR CORE VALUES</a:t>
            </a:r>
          </a:p>
        </p:txBody>
      </p:sp>
      <p:pic>
        <p:nvPicPr>
          <p:cNvPr id="2052" name="Picture 4" descr="606e0ff03dba99f006c82a31_img_0296">
            <a:extLst>
              <a:ext uri="{FF2B5EF4-FFF2-40B4-BE49-F238E27FC236}">
                <a16:creationId xmlns:a16="http://schemas.microsoft.com/office/drawing/2014/main" id="{7853B53D-82A3-42A9-BDD1-0AA386A4CF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2038" y="2672419"/>
            <a:ext cx="2872584" cy="2869331"/>
          </a:xfrm>
          <a:prstGeom prst="rect">
            <a:avLst/>
          </a:prstGeom>
          <a:ln w="228600" cap="sq" cmpd="thickThin">
            <a:solidFill>
              <a:srgbClr val="5A278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0BD9C65-BE4A-21AA-BD23-BFAA39125934}"/>
              </a:ext>
            </a:extLst>
          </p:cNvPr>
          <p:cNvSpPr txBox="1"/>
          <p:nvPr/>
        </p:nvSpPr>
        <p:spPr>
          <a:xfrm>
            <a:off x="829122" y="2470028"/>
            <a:ext cx="7281406" cy="2861577"/>
          </a:xfrm>
          <a:prstGeom prst="rect">
            <a:avLst/>
          </a:prstGeom>
          <a:noFill/>
        </p:spPr>
        <p:txBody>
          <a:bodyPr wrap="square">
            <a:spAutoFit/>
          </a:bodyPr>
          <a:lstStyle/>
          <a:p>
            <a:pPr algn="l">
              <a:buFont typeface="Arial" panose="020B0604020202020204" pitchFamily="34" charset="0"/>
              <a:buChar char="•"/>
            </a:pPr>
            <a:r>
              <a:rPr lang="en-US" sz="3599" b="1" dirty="0">
                <a:latin typeface="Calibri" panose="020F0502020204030204" pitchFamily="34" charset="0"/>
                <a:ea typeface="Calibri" panose="020F0502020204030204" pitchFamily="34" charset="0"/>
                <a:cs typeface="Calibri" panose="020F0502020204030204" pitchFamily="34" charset="0"/>
              </a:rPr>
              <a:t>Faith in God</a:t>
            </a:r>
          </a:p>
          <a:p>
            <a:pPr algn="l">
              <a:buFont typeface="Arial" panose="020B0604020202020204" pitchFamily="34" charset="0"/>
              <a:buChar char="•"/>
            </a:pPr>
            <a:r>
              <a:rPr lang="en-US" sz="3599" b="1" dirty="0">
                <a:latin typeface="Calibri" panose="020F0502020204030204" pitchFamily="34" charset="0"/>
                <a:ea typeface="Calibri" panose="020F0502020204030204" pitchFamily="34" charset="0"/>
                <a:cs typeface="Calibri" panose="020F0502020204030204" pitchFamily="34" charset="0"/>
              </a:rPr>
              <a:t>Integrity, Trust, and Ethical Behavior</a:t>
            </a:r>
          </a:p>
          <a:p>
            <a:pPr algn="l">
              <a:buFont typeface="Arial" panose="020B0604020202020204" pitchFamily="34" charset="0"/>
              <a:buChar char="•"/>
            </a:pPr>
            <a:r>
              <a:rPr lang="en-US" sz="3599" b="1" dirty="0">
                <a:latin typeface="Calibri" panose="020F0502020204030204" pitchFamily="34" charset="0"/>
                <a:ea typeface="Calibri" panose="020F0502020204030204" pitchFamily="34" charset="0"/>
                <a:cs typeface="Calibri" panose="020F0502020204030204" pitchFamily="34" charset="0"/>
              </a:rPr>
              <a:t>Empowering People</a:t>
            </a:r>
          </a:p>
          <a:p>
            <a:pPr algn="l">
              <a:buFont typeface="Arial" panose="020B0604020202020204" pitchFamily="34" charset="0"/>
              <a:buChar char="•"/>
            </a:pPr>
            <a:r>
              <a:rPr lang="en-US" sz="3599" b="1" dirty="0">
                <a:latin typeface="Calibri" panose="020F0502020204030204" pitchFamily="34" charset="0"/>
                <a:ea typeface="Calibri" panose="020F0502020204030204" pitchFamily="34" charset="0"/>
                <a:cs typeface="Calibri" panose="020F0502020204030204" pitchFamily="34" charset="0"/>
              </a:rPr>
              <a:t>Excellence and Innovation</a:t>
            </a:r>
          </a:p>
          <a:p>
            <a:pPr algn="l">
              <a:buFont typeface="Arial" panose="020B0604020202020204" pitchFamily="34" charset="0"/>
              <a:buChar char="•"/>
            </a:pPr>
            <a:r>
              <a:rPr lang="en-US" sz="3599" b="1" dirty="0">
                <a:latin typeface="Calibri" panose="020F0502020204030204" pitchFamily="34" charset="0"/>
                <a:ea typeface="Calibri" panose="020F0502020204030204" pitchFamily="34" charset="0"/>
                <a:cs typeface="Calibri" panose="020F0502020204030204" pitchFamily="34" charset="0"/>
              </a:rPr>
              <a:t>Christ-centered Leadership</a:t>
            </a:r>
          </a:p>
        </p:txBody>
      </p:sp>
    </p:spTree>
    <p:extLst>
      <p:ext uri="{BB962C8B-B14F-4D97-AF65-F5344CB8AC3E}">
        <p14:creationId xmlns:p14="http://schemas.microsoft.com/office/powerpoint/2010/main" val="17737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2789"/>
                    </a14:imgEffect>
                  </a14:imgLayer>
                </a14:imgProps>
              </a:ext>
            </a:extLst>
          </a:blip>
          <a:srcRect/>
          <a:stretch>
            <a:fillRect/>
          </a:stretch>
        </a:blipFill>
        <a:effectLst/>
      </p:bgPr>
    </p:bg>
    <p:spTree>
      <p:nvGrpSpPr>
        <p:cNvPr id="1" name="">
          <a:extLst>
            <a:ext uri="{FF2B5EF4-FFF2-40B4-BE49-F238E27FC236}">
              <a16:creationId xmlns:a16="http://schemas.microsoft.com/office/drawing/2014/main" id="{56BFF1FE-7A68-1945-3B0B-7C49769451D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E07A8A-8617-8572-9951-549BE4FECA96}"/>
              </a:ext>
            </a:extLst>
          </p:cNvPr>
          <p:cNvSpPr>
            <a:spLocks noGrp="1"/>
          </p:cNvSpPr>
          <p:nvPr>
            <p:ph type="title"/>
          </p:nvPr>
        </p:nvSpPr>
        <p:spPr>
          <a:xfrm>
            <a:off x="-992188" y="-228600"/>
            <a:ext cx="8077200" cy="1219200"/>
          </a:xfrm>
        </p:spPr>
        <p:txBody>
          <a:bodyPr>
            <a:normAutofit/>
          </a:bodyPr>
          <a:lstStyle/>
          <a:p>
            <a:r>
              <a:rPr lang="en-US" sz="4000" b="1" dirty="0">
                <a:solidFill>
                  <a:srgbClr val="FFFF00"/>
                </a:solidFill>
                <a:latin typeface="Calibri" panose="020F0502020204030204" pitchFamily="34" charset="0"/>
                <a:cs typeface="Calibri" panose="020F0502020204030204" pitchFamily="34" charset="0"/>
              </a:rPr>
              <a:t>Overview </a:t>
            </a:r>
            <a:r>
              <a:rPr lang="en-US" sz="4000" b="1" dirty="0" err="1">
                <a:solidFill>
                  <a:srgbClr val="FFFF00"/>
                </a:solidFill>
                <a:latin typeface="Calibri" panose="020F0502020204030204" pitchFamily="34" charset="0"/>
                <a:cs typeface="Calibri" panose="020F0502020204030204" pitchFamily="34" charset="0"/>
              </a:rPr>
              <a:t>oF</a:t>
            </a:r>
            <a:r>
              <a:rPr lang="en-US" sz="4000" b="1" dirty="0">
                <a:solidFill>
                  <a:srgbClr val="FFFF00"/>
                </a:solidFill>
                <a:latin typeface="Calibri" panose="020F0502020204030204" pitchFamily="34" charset="0"/>
                <a:cs typeface="Calibri" panose="020F0502020204030204" pitchFamily="34" charset="0"/>
              </a:rPr>
              <a:t> Bible Study</a:t>
            </a:r>
          </a:p>
        </p:txBody>
      </p:sp>
      <p:sp>
        <p:nvSpPr>
          <p:cNvPr id="14" name="Content Placeholder 13">
            <a:extLst>
              <a:ext uri="{FF2B5EF4-FFF2-40B4-BE49-F238E27FC236}">
                <a16:creationId xmlns:a16="http://schemas.microsoft.com/office/drawing/2014/main" id="{AA28F291-B0BA-A83F-974C-8B655BECCDF6}"/>
              </a:ext>
            </a:extLst>
          </p:cNvPr>
          <p:cNvSpPr>
            <a:spLocks noGrp="1"/>
          </p:cNvSpPr>
          <p:nvPr>
            <p:ph idx="1"/>
          </p:nvPr>
        </p:nvSpPr>
        <p:spPr>
          <a:xfrm>
            <a:off x="531812" y="1447800"/>
            <a:ext cx="11430000" cy="4953000"/>
          </a:xfrm>
          <a:solidFill>
            <a:schemeClr val="tx2">
              <a:lumMod val="10000"/>
            </a:schemeClr>
          </a:solidFill>
        </p:spPr>
        <p:txBody>
          <a:bodyPr>
            <a:normAutofit/>
          </a:bodyPr>
          <a:lstStyle/>
          <a:p>
            <a:pPr marL="0" indent="0">
              <a:buNone/>
            </a:pPr>
            <a:r>
              <a:rPr lang="en-US" sz="3500" dirty="0">
                <a:effectLst/>
                <a:latin typeface="Calibri" panose="020F0502020204030204" pitchFamily="34" charset="0"/>
                <a:cs typeface="Calibri" panose="020F0502020204030204" pitchFamily="34" charset="0"/>
              </a:rPr>
              <a:t>The goal of this Bible Study it to gain more insight into the concepts of “Effectual Fervent Prayers” by</a:t>
            </a:r>
            <a:endParaRPr lang="en-US" sz="3500" dirty="0">
              <a:solidFill>
                <a:srgbClr val="FFFF00"/>
              </a:solidFill>
              <a:effectLst/>
              <a:latin typeface="Calibri" panose="020F0502020204030204" pitchFamily="34" charset="0"/>
              <a:cs typeface="Calibri" panose="020F0502020204030204" pitchFamily="34" charset="0"/>
            </a:endParaRPr>
          </a:p>
          <a:p>
            <a:pPr lvl="1"/>
            <a:r>
              <a:rPr lang="en-US" sz="3500" dirty="0">
                <a:solidFill>
                  <a:srgbClr val="FFFF00"/>
                </a:solidFill>
                <a:effectLst/>
                <a:latin typeface="Calibri" panose="020F0502020204030204" pitchFamily="34" charset="0"/>
                <a:cs typeface="Calibri" panose="020F0502020204030204" pitchFamily="34" charset="0"/>
              </a:rPr>
              <a:t>Identifying some core beliefs about </a:t>
            </a:r>
            <a:r>
              <a:rPr lang="en-US" sz="3500" dirty="0" err="1">
                <a:solidFill>
                  <a:srgbClr val="FFFF00"/>
                </a:solidFill>
                <a:effectLst/>
                <a:latin typeface="Calibri" panose="020F0502020204030204" pitchFamily="34" charset="0"/>
                <a:cs typeface="Calibri" panose="020F0502020204030204" pitchFamily="34" charset="0"/>
              </a:rPr>
              <a:t>about</a:t>
            </a:r>
            <a:r>
              <a:rPr lang="en-US" sz="3500" dirty="0">
                <a:solidFill>
                  <a:srgbClr val="FFFF00"/>
                </a:solidFill>
                <a:effectLst/>
                <a:latin typeface="Calibri" panose="020F0502020204030204" pitchFamily="34" charset="0"/>
                <a:cs typeface="Calibri" panose="020F0502020204030204" pitchFamily="34" charset="0"/>
              </a:rPr>
              <a:t> Prayer,</a:t>
            </a:r>
          </a:p>
          <a:p>
            <a:pPr lvl="1"/>
            <a:r>
              <a:rPr lang="en-US" sz="3500" dirty="0">
                <a:solidFill>
                  <a:srgbClr val="FFFF00"/>
                </a:solidFill>
                <a:effectLst/>
                <a:latin typeface="Calibri" panose="020F0502020204030204" pitchFamily="34" charset="0"/>
                <a:cs typeface="Calibri" panose="020F0502020204030204" pitchFamily="34" charset="0"/>
              </a:rPr>
              <a:t>Examining Key Biblical requirements for prayers to be effective, and </a:t>
            </a:r>
          </a:p>
          <a:p>
            <a:pPr lvl="1"/>
            <a:r>
              <a:rPr lang="en-US" sz="3500" dirty="0">
                <a:solidFill>
                  <a:srgbClr val="FFFF00"/>
                </a:solidFill>
                <a:effectLst/>
                <a:latin typeface="Calibri" panose="020F0502020204030204" pitchFamily="34" charset="0"/>
                <a:cs typeface="Calibri" panose="020F0502020204030204" pitchFamily="34" charset="0"/>
              </a:rPr>
              <a:t>Reinforcing what we have already learned through our sermons and Bible Studies, thus far.</a:t>
            </a:r>
            <a:endParaRPr lang="en-US" sz="2800" dirty="0">
              <a:effectLst/>
              <a:latin typeface="Arial Rounded MT Bold" panose="020F0704030504030204" pitchFamily="34" charset="0"/>
            </a:endParaRPr>
          </a:p>
        </p:txBody>
      </p:sp>
    </p:spTree>
    <p:extLst>
      <p:ext uri="{BB962C8B-B14F-4D97-AF65-F5344CB8AC3E}">
        <p14:creationId xmlns:p14="http://schemas.microsoft.com/office/powerpoint/2010/main" val="2803329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76A2A6-00CB-32E4-B4DE-FC73D8C45734}"/>
              </a:ext>
            </a:extLst>
          </p:cNvPr>
          <p:cNvSpPr>
            <a:spLocks noGrp="1"/>
          </p:cNvSpPr>
          <p:nvPr>
            <p:ph type="sldNum" sz="quarter" idx="12"/>
          </p:nvPr>
        </p:nvSpPr>
        <p:spPr/>
        <p:txBody>
          <a:bodyPr/>
          <a:lstStyle/>
          <a:p>
            <a:fld id="{51A6E37D-5799-4CB6-BB0C-10E733CC2EF8}" type="slidenum">
              <a:rPr lang="en-US" smtClean="0"/>
              <a:t>6</a:t>
            </a:fld>
            <a:endParaRPr lang="en-US"/>
          </a:p>
        </p:txBody>
      </p:sp>
      <p:sp>
        <p:nvSpPr>
          <p:cNvPr id="2" name="Title 1">
            <a:extLst>
              <a:ext uri="{FF2B5EF4-FFF2-40B4-BE49-F238E27FC236}">
                <a16:creationId xmlns:a16="http://schemas.microsoft.com/office/drawing/2014/main" id="{4F997D3F-E60F-7EE3-A801-4F93C7F0B958}"/>
              </a:ext>
            </a:extLst>
          </p:cNvPr>
          <p:cNvSpPr>
            <a:spLocks noGrp="1"/>
          </p:cNvSpPr>
          <p:nvPr>
            <p:ph type="title" idx="4294967295"/>
          </p:nvPr>
        </p:nvSpPr>
        <p:spPr>
          <a:xfrm>
            <a:off x="989012" y="304800"/>
            <a:ext cx="9598700" cy="960187"/>
          </a:xfrm>
          <a:solidFill>
            <a:srgbClr val="FFFF00"/>
          </a:solidFill>
          <a:ln>
            <a:solidFill>
              <a:schemeClr val="tx2">
                <a:lumMod val="75000"/>
              </a:schemeClr>
            </a:solidFill>
          </a:ln>
        </p:spPr>
        <p:txBody>
          <a:bodyPr/>
          <a:lstStyle/>
          <a:p>
            <a:r>
              <a:rPr lang="en-US" b="1" dirty="0">
                <a:solidFill>
                  <a:schemeClr val="tx2">
                    <a:lumMod val="10000"/>
                  </a:schemeClr>
                </a:solidFill>
                <a:effectLst/>
                <a:latin typeface="Arial Black" panose="020B0A04020102020204" pitchFamily="34" charset="0"/>
              </a:rPr>
              <a:t>Core Beliefs about PRAYER</a:t>
            </a:r>
          </a:p>
        </p:txBody>
      </p:sp>
      <p:sp>
        <p:nvSpPr>
          <p:cNvPr id="3" name="Content Placeholder 2">
            <a:extLst>
              <a:ext uri="{FF2B5EF4-FFF2-40B4-BE49-F238E27FC236}">
                <a16:creationId xmlns:a16="http://schemas.microsoft.com/office/drawing/2014/main" id="{15E5E9C6-2C44-4F24-4E05-5C2A3C907FE1}"/>
              </a:ext>
            </a:extLst>
          </p:cNvPr>
          <p:cNvSpPr>
            <a:spLocks noGrp="1"/>
          </p:cNvSpPr>
          <p:nvPr>
            <p:ph idx="4294967295"/>
          </p:nvPr>
        </p:nvSpPr>
        <p:spPr>
          <a:xfrm>
            <a:off x="608012" y="1296737"/>
            <a:ext cx="11506200" cy="4702058"/>
          </a:xfrm>
          <a:noFill/>
        </p:spPr>
        <p:txBody>
          <a:bodyPr>
            <a:noAutofit/>
          </a:bodyPr>
          <a:lstStyle/>
          <a:p>
            <a:pPr marL="514196" indent="-514196">
              <a:spcBef>
                <a:spcPts val="0"/>
              </a:spcBef>
              <a:buFont typeface="+mj-lt"/>
              <a:buAutoNum type="arabicPeriod"/>
            </a:pPr>
            <a:r>
              <a:rPr lang="en-US" sz="2400" b="1" dirty="0">
                <a:latin typeface="Calibri" panose="020F0502020204030204" pitchFamily="34" charset="0"/>
                <a:cs typeface="Calibri" panose="020F0502020204030204" pitchFamily="34" charset="0"/>
              </a:rPr>
              <a:t>Prayer is communicating and conversing with God</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p>
            <a:pPr marL="514196" indent="-514196">
              <a:buFont typeface="+mj-lt"/>
              <a:buAutoNum type="arabicPeriod"/>
            </a:pPr>
            <a:r>
              <a:rPr lang="en-US" sz="2400" b="1" dirty="0">
                <a:latin typeface="Calibri" panose="020F0502020204030204" pitchFamily="34" charset="0"/>
                <a:cs typeface="Calibri" panose="020F0502020204030204" pitchFamily="34" charset="0"/>
              </a:rPr>
              <a:t>Prayer is a supernatural activity</a:t>
            </a:r>
          </a:p>
          <a:p>
            <a:pPr marL="514196" indent="-514196">
              <a:buFont typeface="+mj-lt"/>
              <a:buAutoNum type="arabicPeriod"/>
            </a:pPr>
            <a:r>
              <a:rPr lang="en-US" sz="2400" b="1" dirty="0">
                <a:latin typeface="Calibri" panose="020F0502020204030204" pitchFamily="34" charset="0"/>
                <a:cs typeface="Calibri" panose="020F0502020204030204" pitchFamily="34" charset="0"/>
              </a:rPr>
              <a:t>Prayer is giving God legal access and permission to intervene in the affairs of earth and human beings (Myles Munroe)</a:t>
            </a:r>
          </a:p>
          <a:p>
            <a:pPr marL="514196" indent="-514196">
              <a:buFont typeface="+mj-lt"/>
              <a:buAutoNum type="arabicPeriod"/>
            </a:pPr>
            <a:r>
              <a:rPr lang="en-US" sz="2400" b="1" dirty="0">
                <a:latin typeface="Calibri" panose="020F0502020204030204" pitchFamily="34" charset="0"/>
                <a:cs typeface="Calibri" panose="020F0502020204030204" pitchFamily="34" charset="0"/>
              </a:rPr>
              <a:t>Prayer is about relationship with God, the Holy Spirit</a:t>
            </a:r>
          </a:p>
          <a:p>
            <a:pPr marL="514196" indent="-514196">
              <a:buFont typeface="+mj-lt"/>
              <a:buAutoNum type="arabicPeriod"/>
            </a:pPr>
            <a:r>
              <a:rPr lang="en-US" sz="2400" b="1" dirty="0">
                <a:latin typeface="Calibri" panose="020F0502020204030204" pitchFamily="34" charset="0"/>
                <a:cs typeface="Calibri" panose="020F0502020204030204" pitchFamily="34" charset="0"/>
              </a:rPr>
              <a:t>Prayer is a privilege of those called by God!</a:t>
            </a:r>
          </a:p>
          <a:p>
            <a:pPr marL="514196" indent="-514196">
              <a:buFont typeface="+mj-lt"/>
              <a:buAutoNum type="arabicPeriod"/>
            </a:pPr>
            <a:r>
              <a:rPr lang="en-US" sz="2400" b="1" dirty="0">
                <a:latin typeface="Calibri" panose="020F0502020204030204" pitchFamily="34" charset="0"/>
                <a:cs typeface="Calibri" panose="020F0502020204030204" pitchFamily="34" charset="0"/>
              </a:rPr>
              <a:t>Prayer is an Expression of Love</a:t>
            </a:r>
          </a:p>
          <a:p>
            <a:pPr marL="514196" indent="-514196">
              <a:buFont typeface="+mj-lt"/>
              <a:buAutoNum type="arabicPeriod"/>
            </a:pPr>
            <a:r>
              <a:rPr lang="en-US" sz="2400" b="1" dirty="0">
                <a:latin typeface="Calibri" panose="020F0502020204030204" pitchFamily="34" charset="0"/>
                <a:cs typeface="Calibri" panose="020F0502020204030204" pitchFamily="34" charset="0"/>
              </a:rPr>
              <a:t>Prayer is Lifestyle</a:t>
            </a:r>
          </a:p>
          <a:p>
            <a:pPr marL="514196" indent="-514196">
              <a:buFont typeface="+mj-lt"/>
              <a:buAutoNum type="arabicPeriod"/>
            </a:pPr>
            <a:r>
              <a:rPr lang="en-US" sz="2400" b="1" dirty="0">
                <a:latin typeface="Calibri" panose="020F0502020204030204" pitchFamily="34" charset="0"/>
                <a:cs typeface="Calibri" panose="020F0502020204030204" pitchFamily="34" charset="0"/>
              </a:rPr>
              <a:t>Prayer changes things, but </a:t>
            </a:r>
            <a:r>
              <a:rPr lang="en-US" sz="2400" b="1" dirty="0" err="1">
                <a:latin typeface="Calibri" panose="020F0502020204030204" pitchFamily="34" charset="0"/>
                <a:cs typeface="Calibri" panose="020F0502020204030204" pitchFamily="34" charset="0"/>
              </a:rPr>
              <a:t>moreso</a:t>
            </a:r>
            <a:r>
              <a:rPr lang="en-US" sz="2400" b="1" dirty="0">
                <a:latin typeface="Calibri" panose="020F0502020204030204" pitchFamily="34" charset="0"/>
                <a:cs typeface="Calibri" panose="020F0502020204030204" pitchFamily="34" charset="0"/>
              </a:rPr>
              <a:t> it changes us!!</a:t>
            </a:r>
          </a:p>
          <a:p>
            <a:pPr marL="514196" indent="-514196">
              <a:buFont typeface="+mj-lt"/>
              <a:buAutoNum type="arabicPeriod"/>
            </a:pPr>
            <a:r>
              <a:rPr lang="en-US" sz="2400" b="1" dirty="0">
                <a:latin typeface="Calibri" panose="020F0502020204030204" pitchFamily="34" charset="0"/>
                <a:cs typeface="Calibri" panose="020F0502020204030204" pitchFamily="34" charset="0"/>
              </a:rPr>
              <a:t>Prayer is a responsibility</a:t>
            </a:r>
          </a:p>
        </p:txBody>
      </p:sp>
      <p:sp>
        <p:nvSpPr>
          <p:cNvPr id="9" name="TextBox 8">
            <a:extLst>
              <a:ext uri="{FF2B5EF4-FFF2-40B4-BE49-F238E27FC236}">
                <a16:creationId xmlns:a16="http://schemas.microsoft.com/office/drawing/2014/main" id="{C19D5614-ACC7-C4DC-BC4B-159C0B1A1AEF}"/>
              </a:ext>
            </a:extLst>
          </p:cNvPr>
          <p:cNvSpPr txBox="1"/>
          <p:nvPr/>
        </p:nvSpPr>
        <p:spPr>
          <a:xfrm>
            <a:off x="8297214" y="6527084"/>
            <a:ext cx="3891611" cy="307697"/>
          </a:xfrm>
          <a:prstGeom prst="rect">
            <a:avLst/>
          </a:prstGeom>
          <a:noFill/>
        </p:spPr>
        <p:txBody>
          <a:bodyPr wrap="square">
            <a:spAutoFit/>
          </a:bodyPr>
          <a:lstStyle/>
          <a:p>
            <a:pPr algn="ctr"/>
            <a:r>
              <a:rPr lang="en-US" sz="1400">
                <a:solidFill>
                  <a:schemeClr val="bg1"/>
                </a:solidFill>
              </a:rPr>
              <a:t>©Debyii L. Sababu-Thomas, Ph.D.</a:t>
            </a:r>
            <a:r>
              <a:rPr lang="en-US" sz="1400"/>
              <a:t>.</a:t>
            </a:r>
          </a:p>
        </p:txBody>
      </p:sp>
    </p:spTree>
    <p:extLst>
      <p:ext uri="{BB962C8B-B14F-4D97-AF65-F5344CB8AC3E}">
        <p14:creationId xmlns:p14="http://schemas.microsoft.com/office/powerpoint/2010/main" val="352559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2EAED-8CE0-9E18-449D-DD41F841CF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A5FD38-4FB2-BB89-7988-95BD0CB7E22E}"/>
              </a:ext>
            </a:extLst>
          </p:cNvPr>
          <p:cNvSpPr>
            <a:spLocks noGrp="1"/>
          </p:cNvSpPr>
          <p:nvPr>
            <p:ph type="title"/>
          </p:nvPr>
        </p:nvSpPr>
        <p:spPr>
          <a:xfrm>
            <a:off x="760412" y="381000"/>
            <a:ext cx="4533223" cy="1074894"/>
          </a:xfrm>
          <a:solidFill>
            <a:srgbClr val="FFC000"/>
          </a:solidFill>
        </p:spPr>
        <p:txBody>
          <a:bodyPr>
            <a:normAutofit/>
          </a:bodyPr>
          <a:lstStyle/>
          <a:p>
            <a:r>
              <a:rPr lang="en-US" dirty="0">
                <a:solidFill>
                  <a:schemeClr val="bg2"/>
                </a:solidFill>
                <a:effectLst/>
                <a:latin typeface="Arial Black" panose="020B0A04020102020204" pitchFamily="34" charset="0"/>
              </a:rPr>
              <a:t>FOUNDATIONAL</a:t>
            </a:r>
            <a:br>
              <a:rPr lang="en-US" dirty="0">
                <a:solidFill>
                  <a:schemeClr val="bg2"/>
                </a:solidFill>
                <a:effectLst/>
                <a:latin typeface="Arial Black" panose="020B0A04020102020204" pitchFamily="34" charset="0"/>
              </a:rPr>
            </a:br>
            <a:r>
              <a:rPr lang="en-US" dirty="0">
                <a:solidFill>
                  <a:schemeClr val="bg2"/>
                </a:solidFill>
                <a:effectLst/>
                <a:latin typeface="Arial Black" panose="020B0A04020102020204" pitchFamily="34" charset="0"/>
              </a:rPr>
              <a:t>SCRIPTURE in KJV</a:t>
            </a:r>
          </a:p>
        </p:txBody>
      </p:sp>
      <p:sp>
        <p:nvSpPr>
          <p:cNvPr id="3" name="Content Placeholder 2">
            <a:extLst>
              <a:ext uri="{FF2B5EF4-FFF2-40B4-BE49-F238E27FC236}">
                <a16:creationId xmlns:a16="http://schemas.microsoft.com/office/drawing/2014/main" id="{7B61B042-F6A2-0F18-A30D-E60516CEEF43}"/>
              </a:ext>
            </a:extLst>
          </p:cNvPr>
          <p:cNvSpPr>
            <a:spLocks noGrp="1"/>
          </p:cNvSpPr>
          <p:nvPr>
            <p:ph idx="1"/>
          </p:nvPr>
        </p:nvSpPr>
        <p:spPr>
          <a:xfrm>
            <a:off x="5866053" y="761690"/>
            <a:ext cx="5586172" cy="5304148"/>
          </a:xfrm>
        </p:spPr>
        <p:txBody>
          <a:bodyPr>
            <a:normAutofit/>
          </a:bodyPr>
          <a:lstStyle/>
          <a:p>
            <a:pPr marL="0" indent="0" algn="ctr">
              <a:buNone/>
            </a:pPr>
            <a:r>
              <a:rPr lang="en-US" sz="4000" b="1" dirty="0">
                <a:solidFill>
                  <a:schemeClr val="tx2"/>
                </a:solidFill>
              </a:rPr>
              <a:t>James 5:16 KJV</a:t>
            </a:r>
            <a:r>
              <a:rPr lang="en-US" sz="5400" dirty="0">
                <a:solidFill>
                  <a:schemeClr val="tx2"/>
                </a:solidFill>
              </a:rPr>
              <a:t> </a:t>
            </a:r>
            <a:endParaRPr lang="en-US" sz="2800" dirty="0">
              <a:solidFill>
                <a:schemeClr val="tx2"/>
              </a:solidFill>
            </a:endParaRPr>
          </a:p>
          <a:p>
            <a:pPr marL="0" indent="0">
              <a:buNone/>
            </a:pPr>
            <a:r>
              <a:rPr lang="en-US" sz="3200" b="1" baseline="30000" dirty="0">
                <a:solidFill>
                  <a:srgbClr val="FFFF00"/>
                </a:solidFill>
                <a:effectLst/>
                <a:latin typeface="system-ui"/>
              </a:rPr>
              <a:t>16 </a:t>
            </a:r>
            <a:r>
              <a:rPr lang="en-US" sz="3200" dirty="0">
                <a:solidFill>
                  <a:srgbClr val="FFFF00"/>
                </a:solidFill>
                <a:effectLst/>
                <a:latin typeface="system-ui"/>
              </a:rPr>
              <a:t>Therefore confess your sins to each other and pray for each other so that you may be healed. </a:t>
            </a:r>
            <a:r>
              <a:rPr lang="en-US" sz="2400" dirty="0">
                <a:solidFill>
                  <a:srgbClr val="FFFF00"/>
                </a:solidFill>
                <a:effectLst/>
                <a:latin typeface="Roboto" panose="02000000000000000000" pitchFamily="2" charset="0"/>
              </a:rPr>
              <a:t> </a:t>
            </a:r>
            <a:r>
              <a:rPr lang="en-US" sz="3200" b="1" dirty="0">
                <a:solidFill>
                  <a:srgbClr val="FFFF00"/>
                </a:solidFill>
                <a:effectLst/>
                <a:latin typeface="Roboto" panose="02000000000000000000" pitchFamily="2" charset="0"/>
              </a:rPr>
              <a:t>The effective, fervent prayer of a righteous </a:t>
            </a:r>
            <a:r>
              <a:rPr lang="en-US" sz="3200" b="1" i="1" dirty="0">
                <a:solidFill>
                  <a:srgbClr val="FFFF00"/>
                </a:solidFill>
                <a:effectLst/>
                <a:latin typeface="Roboto" panose="02000000000000000000" pitchFamily="2" charset="0"/>
              </a:rPr>
              <a:t>person</a:t>
            </a:r>
            <a:r>
              <a:rPr lang="en-US" sz="3200" b="1" dirty="0">
                <a:solidFill>
                  <a:srgbClr val="FFFF00"/>
                </a:solidFill>
                <a:effectLst/>
                <a:latin typeface="Roboto" panose="02000000000000000000" pitchFamily="2" charset="0"/>
              </a:rPr>
              <a:t> avails much.</a:t>
            </a:r>
            <a:endParaRPr lang="en-US" sz="4000" b="1" dirty="0">
              <a:solidFill>
                <a:srgbClr val="FFFF00"/>
              </a:solidFill>
            </a:endParaRPr>
          </a:p>
        </p:txBody>
      </p:sp>
      <p:sp>
        <p:nvSpPr>
          <p:cNvPr id="4" name="Text Placeholder 3">
            <a:extLst>
              <a:ext uri="{FF2B5EF4-FFF2-40B4-BE49-F238E27FC236}">
                <a16:creationId xmlns:a16="http://schemas.microsoft.com/office/drawing/2014/main" id="{6DA5B338-3D94-83FC-D420-0FA09CD6B023}"/>
              </a:ext>
            </a:extLst>
          </p:cNvPr>
          <p:cNvSpPr>
            <a:spLocks noGrp="1"/>
          </p:cNvSpPr>
          <p:nvPr>
            <p:ph type="body" sz="half" idx="2"/>
          </p:nvPr>
        </p:nvSpPr>
        <p:spPr/>
        <p:txBody>
          <a:bodyPr/>
          <a:lstStyle/>
          <a:p>
            <a:endParaRPr lang="en-US" dirty="0"/>
          </a:p>
        </p:txBody>
      </p:sp>
      <p:sp>
        <p:nvSpPr>
          <p:cNvPr id="6" name="Slide Number Placeholder 5">
            <a:extLst>
              <a:ext uri="{FF2B5EF4-FFF2-40B4-BE49-F238E27FC236}">
                <a16:creationId xmlns:a16="http://schemas.microsoft.com/office/drawing/2014/main" id="{4C2ECD40-9D62-7ACF-0D8D-C9FB3993DEFD}"/>
              </a:ext>
            </a:extLst>
          </p:cNvPr>
          <p:cNvSpPr>
            <a:spLocks noGrp="1"/>
          </p:cNvSpPr>
          <p:nvPr>
            <p:ph type="sldNum" sz="quarter" idx="12"/>
          </p:nvPr>
        </p:nvSpPr>
        <p:spPr/>
        <p:txBody>
          <a:bodyPr/>
          <a:lstStyle/>
          <a:p>
            <a:fld id="{51A6E37D-5799-4CB6-BB0C-10E733CC2EF8}" type="slidenum">
              <a:rPr lang="en-US" smtClean="0"/>
              <a:t>7</a:t>
            </a:fld>
            <a:endParaRPr lang="en-US"/>
          </a:p>
        </p:txBody>
      </p:sp>
      <p:sp>
        <p:nvSpPr>
          <p:cNvPr id="11" name="Footer Placeholder 6">
            <a:extLst>
              <a:ext uri="{FF2B5EF4-FFF2-40B4-BE49-F238E27FC236}">
                <a16:creationId xmlns:a16="http://schemas.microsoft.com/office/drawing/2014/main" id="{6D6DC8A6-5DAF-4511-B78B-C205021B4ED1}"/>
              </a:ext>
            </a:extLst>
          </p:cNvPr>
          <p:cNvSpPr>
            <a:spLocks noGrp="1"/>
          </p:cNvSpPr>
          <p:nvPr>
            <p:ph type="ftr" sz="quarter" idx="11"/>
          </p:nvPr>
        </p:nvSpPr>
        <p:spPr>
          <a:xfrm>
            <a:off x="9492207" y="6434629"/>
            <a:ext cx="2051745" cy="279327"/>
          </a:xfrm>
        </p:spPr>
        <p:txBody>
          <a:bodyPr/>
          <a:lstStyle/>
          <a:p>
            <a:r>
              <a:rPr lang="en-US">
                <a:solidFill>
                  <a:schemeClr val="bg1"/>
                </a:solidFill>
              </a:rPr>
              <a:t>©Debyii L. Sababu-Thomas, Ph.D.</a:t>
            </a:r>
            <a:endParaRPr lang="en-US"/>
          </a:p>
        </p:txBody>
      </p:sp>
      <p:pic>
        <p:nvPicPr>
          <p:cNvPr id="2056" name="Picture 8" descr="Prayers for the Week - James 5:16">
            <a:extLst>
              <a:ext uri="{FF2B5EF4-FFF2-40B4-BE49-F238E27FC236}">
                <a16:creationId xmlns:a16="http://schemas.microsoft.com/office/drawing/2014/main" id="{6AEB789B-05C6-8F12-06FF-117CC5E3F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2" y="2047875"/>
            <a:ext cx="5105400" cy="438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38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92534-6C38-B1D8-C079-C760B6992903}"/>
              </a:ext>
            </a:extLst>
          </p:cNvPr>
          <p:cNvSpPr>
            <a:spLocks noGrp="1"/>
          </p:cNvSpPr>
          <p:nvPr>
            <p:ph type="title"/>
          </p:nvPr>
        </p:nvSpPr>
        <p:spPr>
          <a:xfrm>
            <a:off x="760412" y="381000"/>
            <a:ext cx="4533223" cy="1074894"/>
          </a:xfrm>
          <a:solidFill>
            <a:srgbClr val="FFC000"/>
          </a:solidFill>
        </p:spPr>
        <p:txBody>
          <a:bodyPr>
            <a:normAutofit/>
          </a:bodyPr>
          <a:lstStyle/>
          <a:p>
            <a:r>
              <a:rPr lang="en-US" dirty="0">
                <a:solidFill>
                  <a:schemeClr val="bg2"/>
                </a:solidFill>
                <a:effectLst/>
                <a:latin typeface="Arial Black" panose="020B0A04020102020204" pitchFamily="34" charset="0"/>
              </a:rPr>
              <a:t>FOUNDATIONAL</a:t>
            </a:r>
            <a:br>
              <a:rPr lang="en-US" dirty="0">
                <a:solidFill>
                  <a:schemeClr val="bg2"/>
                </a:solidFill>
                <a:effectLst/>
                <a:latin typeface="Arial Black" panose="020B0A04020102020204" pitchFamily="34" charset="0"/>
              </a:rPr>
            </a:br>
            <a:r>
              <a:rPr lang="en-US" dirty="0">
                <a:solidFill>
                  <a:schemeClr val="bg2"/>
                </a:solidFill>
                <a:effectLst/>
                <a:latin typeface="Arial Black" panose="020B0A04020102020204" pitchFamily="34" charset="0"/>
              </a:rPr>
              <a:t>SCRIPTURE  in NIV</a:t>
            </a:r>
          </a:p>
        </p:txBody>
      </p:sp>
      <p:sp>
        <p:nvSpPr>
          <p:cNvPr id="3" name="Content Placeholder 2">
            <a:extLst>
              <a:ext uri="{FF2B5EF4-FFF2-40B4-BE49-F238E27FC236}">
                <a16:creationId xmlns:a16="http://schemas.microsoft.com/office/drawing/2014/main" id="{D63D8864-F4EA-17E0-9AE2-C6F13623D157}"/>
              </a:ext>
            </a:extLst>
          </p:cNvPr>
          <p:cNvSpPr>
            <a:spLocks noGrp="1"/>
          </p:cNvSpPr>
          <p:nvPr>
            <p:ph idx="1"/>
          </p:nvPr>
        </p:nvSpPr>
        <p:spPr>
          <a:xfrm>
            <a:off x="5866053" y="761690"/>
            <a:ext cx="5586172" cy="5304148"/>
          </a:xfrm>
        </p:spPr>
        <p:txBody>
          <a:bodyPr>
            <a:normAutofit/>
          </a:bodyPr>
          <a:lstStyle/>
          <a:p>
            <a:pPr marL="0" indent="0" algn="ctr">
              <a:buNone/>
            </a:pPr>
            <a:r>
              <a:rPr lang="en-US" sz="4000" b="1" dirty="0">
                <a:solidFill>
                  <a:schemeClr val="tx2"/>
                </a:solidFill>
              </a:rPr>
              <a:t>James 5:16 NIV</a:t>
            </a:r>
            <a:r>
              <a:rPr lang="en-US" sz="5400" dirty="0">
                <a:solidFill>
                  <a:schemeClr val="tx2"/>
                </a:solidFill>
              </a:rPr>
              <a:t> </a:t>
            </a:r>
            <a:endParaRPr lang="en-US" sz="2800" dirty="0">
              <a:solidFill>
                <a:schemeClr val="tx2"/>
              </a:solidFill>
            </a:endParaRPr>
          </a:p>
          <a:p>
            <a:pPr marL="0" indent="0">
              <a:buNone/>
            </a:pPr>
            <a:r>
              <a:rPr lang="en-US" sz="3200" b="1" i="0" baseline="30000" dirty="0">
                <a:solidFill>
                  <a:srgbClr val="FFFF00"/>
                </a:solidFill>
                <a:effectLst/>
                <a:latin typeface="system-ui"/>
              </a:rPr>
              <a:t>16 </a:t>
            </a:r>
            <a:r>
              <a:rPr lang="en-US" sz="3200" b="0" i="0" dirty="0">
                <a:solidFill>
                  <a:srgbClr val="FFFF00"/>
                </a:solidFill>
                <a:effectLst/>
                <a:latin typeface="system-ui"/>
              </a:rPr>
              <a:t>Therefore confess your sins to each other and </a:t>
            </a:r>
          </a:p>
          <a:p>
            <a:pPr marL="0" indent="0">
              <a:buNone/>
            </a:pPr>
            <a:r>
              <a:rPr lang="en-US" sz="3200" b="0" i="0" dirty="0">
                <a:solidFill>
                  <a:srgbClr val="FFFF00"/>
                </a:solidFill>
                <a:effectLst/>
                <a:latin typeface="system-ui"/>
              </a:rPr>
              <a:t>pray for each other so that you may be healed. </a:t>
            </a:r>
          </a:p>
          <a:p>
            <a:pPr marL="0" indent="0">
              <a:buNone/>
            </a:pPr>
            <a:r>
              <a:rPr lang="en-US" sz="3200" b="0" i="0" dirty="0">
                <a:solidFill>
                  <a:srgbClr val="FFFF00"/>
                </a:solidFill>
                <a:effectLst/>
                <a:latin typeface="system-ui"/>
              </a:rPr>
              <a:t>The prayer of a righteous person is powerful and effective.</a:t>
            </a:r>
            <a:endParaRPr lang="en-US" sz="4400" b="1" dirty="0">
              <a:solidFill>
                <a:srgbClr val="FFFF00"/>
              </a:solidFill>
            </a:endParaRPr>
          </a:p>
        </p:txBody>
      </p:sp>
      <p:sp>
        <p:nvSpPr>
          <p:cNvPr id="4" name="Text Placeholder 3">
            <a:extLst>
              <a:ext uri="{FF2B5EF4-FFF2-40B4-BE49-F238E27FC236}">
                <a16:creationId xmlns:a16="http://schemas.microsoft.com/office/drawing/2014/main" id="{5644A126-B275-D927-33B7-89B35175EB75}"/>
              </a:ext>
            </a:extLst>
          </p:cNvPr>
          <p:cNvSpPr>
            <a:spLocks noGrp="1"/>
          </p:cNvSpPr>
          <p:nvPr>
            <p:ph type="body" sz="half" idx="2"/>
          </p:nvPr>
        </p:nvSpPr>
        <p:spPr/>
        <p:txBody>
          <a:bodyPr/>
          <a:lstStyle/>
          <a:p>
            <a:endParaRPr lang="en-US" dirty="0"/>
          </a:p>
        </p:txBody>
      </p:sp>
      <p:sp>
        <p:nvSpPr>
          <p:cNvPr id="6" name="Slide Number Placeholder 5">
            <a:extLst>
              <a:ext uri="{FF2B5EF4-FFF2-40B4-BE49-F238E27FC236}">
                <a16:creationId xmlns:a16="http://schemas.microsoft.com/office/drawing/2014/main" id="{FF18CD20-8C77-059B-AEF3-98B56762D65B}"/>
              </a:ext>
            </a:extLst>
          </p:cNvPr>
          <p:cNvSpPr>
            <a:spLocks noGrp="1"/>
          </p:cNvSpPr>
          <p:nvPr>
            <p:ph type="sldNum" sz="quarter" idx="12"/>
          </p:nvPr>
        </p:nvSpPr>
        <p:spPr/>
        <p:txBody>
          <a:bodyPr/>
          <a:lstStyle/>
          <a:p>
            <a:fld id="{51A6E37D-5799-4CB6-BB0C-10E733CC2EF8}" type="slidenum">
              <a:rPr lang="en-US" smtClean="0"/>
              <a:t>8</a:t>
            </a:fld>
            <a:endParaRPr lang="en-US"/>
          </a:p>
        </p:txBody>
      </p:sp>
      <p:sp>
        <p:nvSpPr>
          <p:cNvPr id="11" name="Footer Placeholder 6">
            <a:extLst>
              <a:ext uri="{FF2B5EF4-FFF2-40B4-BE49-F238E27FC236}">
                <a16:creationId xmlns:a16="http://schemas.microsoft.com/office/drawing/2014/main" id="{B3D449D5-C767-3B0B-F04A-2B9B2837E4A4}"/>
              </a:ext>
            </a:extLst>
          </p:cNvPr>
          <p:cNvSpPr>
            <a:spLocks noGrp="1"/>
          </p:cNvSpPr>
          <p:nvPr>
            <p:ph type="ftr" sz="quarter" idx="11"/>
          </p:nvPr>
        </p:nvSpPr>
        <p:spPr>
          <a:xfrm>
            <a:off x="9492207" y="6434629"/>
            <a:ext cx="2051745" cy="279327"/>
          </a:xfrm>
        </p:spPr>
        <p:txBody>
          <a:bodyPr/>
          <a:lstStyle/>
          <a:p>
            <a:r>
              <a:rPr lang="en-US">
                <a:solidFill>
                  <a:schemeClr val="bg1"/>
                </a:solidFill>
              </a:rPr>
              <a:t>©Debyii L. Sababu-Thomas, Ph.D.</a:t>
            </a:r>
            <a:endParaRPr lang="en-US"/>
          </a:p>
        </p:txBody>
      </p:sp>
      <p:pic>
        <p:nvPicPr>
          <p:cNvPr id="2052" name="Picture 4" descr="James 5:16 | Prayers of the righteous, Prayers, Scripture of ...">
            <a:extLst>
              <a:ext uri="{FF2B5EF4-FFF2-40B4-BE49-F238E27FC236}">
                <a16:creationId xmlns:a16="http://schemas.microsoft.com/office/drawing/2014/main" id="{6D3A6DF5-8D88-1EB2-FF0D-7887090D6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2" y="1802807"/>
            <a:ext cx="4419601" cy="4487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50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37CE1-7852-E14D-1E18-1BB5E7DB72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75FC12-DAFD-6DAE-9653-490C882BC262}"/>
              </a:ext>
            </a:extLst>
          </p:cNvPr>
          <p:cNvSpPr>
            <a:spLocks noGrp="1"/>
          </p:cNvSpPr>
          <p:nvPr>
            <p:ph type="title"/>
          </p:nvPr>
        </p:nvSpPr>
        <p:spPr>
          <a:xfrm>
            <a:off x="760412" y="381000"/>
            <a:ext cx="10287000" cy="1074894"/>
          </a:xfrm>
          <a:solidFill>
            <a:srgbClr val="FFC000"/>
          </a:solidFill>
        </p:spPr>
        <p:txBody>
          <a:bodyPr>
            <a:normAutofit/>
          </a:bodyPr>
          <a:lstStyle/>
          <a:p>
            <a:r>
              <a:rPr lang="en-US" dirty="0">
                <a:solidFill>
                  <a:schemeClr val="bg2"/>
                </a:solidFill>
                <a:effectLst/>
                <a:latin typeface="Arial Black" panose="020B0A04020102020204" pitchFamily="34" charset="0"/>
              </a:rPr>
              <a:t>James 5:16 Requirements</a:t>
            </a:r>
            <a:br>
              <a:rPr lang="en-US" dirty="0">
                <a:solidFill>
                  <a:schemeClr val="bg2"/>
                </a:solidFill>
                <a:effectLst/>
                <a:latin typeface="Arial Black" panose="020B0A04020102020204" pitchFamily="34" charset="0"/>
              </a:rPr>
            </a:br>
            <a:r>
              <a:rPr lang="en-US" dirty="0">
                <a:solidFill>
                  <a:schemeClr val="bg2"/>
                </a:solidFill>
                <a:effectLst/>
                <a:latin typeface="Arial Black" panose="020B0A04020102020204" pitchFamily="34" charset="0"/>
              </a:rPr>
              <a:t>FOR PRAYING POWEFUL PRAYERS</a:t>
            </a:r>
          </a:p>
        </p:txBody>
      </p:sp>
      <p:sp>
        <p:nvSpPr>
          <p:cNvPr id="6" name="Slide Number Placeholder 5">
            <a:extLst>
              <a:ext uri="{FF2B5EF4-FFF2-40B4-BE49-F238E27FC236}">
                <a16:creationId xmlns:a16="http://schemas.microsoft.com/office/drawing/2014/main" id="{706455A7-7AB2-E601-6802-D0B51DF9509F}"/>
              </a:ext>
            </a:extLst>
          </p:cNvPr>
          <p:cNvSpPr>
            <a:spLocks noGrp="1"/>
          </p:cNvSpPr>
          <p:nvPr>
            <p:ph type="sldNum" sz="quarter" idx="12"/>
          </p:nvPr>
        </p:nvSpPr>
        <p:spPr/>
        <p:txBody>
          <a:bodyPr/>
          <a:lstStyle/>
          <a:p>
            <a:fld id="{51A6E37D-5799-4CB6-BB0C-10E733CC2EF8}" type="slidenum">
              <a:rPr lang="en-US" smtClean="0"/>
              <a:t>9</a:t>
            </a:fld>
            <a:endParaRPr lang="en-US"/>
          </a:p>
        </p:txBody>
      </p:sp>
      <p:sp>
        <p:nvSpPr>
          <p:cNvPr id="11" name="Footer Placeholder 6">
            <a:extLst>
              <a:ext uri="{FF2B5EF4-FFF2-40B4-BE49-F238E27FC236}">
                <a16:creationId xmlns:a16="http://schemas.microsoft.com/office/drawing/2014/main" id="{085B7E59-73A7-9923-AD6F-069F80800151}"/>
              </a:ext>
            </a:extLst>
          </p:cNvPr>
          <p:cNvSpPr>
            <a:spLocks noGrp="1"/>
          </p:cNvSpPr>
          <p:nvPr>
            <p:ph type="ftr" sz="quarter" idx="11"/>
          </p:nvPr>
        </p:nvSpPr>
        <p:spPr>
          <a:xfrm>
            <a:off x="9492207" y="6434629"/>
            <a:ext cx="2051745" cy="279327"/>
          </a:xfrm>
        </p:spPr>
        <p:txBody>
          <a:bodyPr/>
          <a:lstStyle/>
          <a:p>
            <a:r>
              <a:rPr lang="en-US">
                <a:solidFill>
                  <a:schemeClr val="bg1"/>
                </a:solidFill>
              </a:rPr>
              <a:t>©Debyii L. Sababu-Thomas, Ph.D.</a:t>
            </a:r>
            <a:endParaRPr lang="en-US"/>
          </a:p>
        </p:txBody>
      </p:sp>
      <p:pic>
        <p:nvPicPr>
          <p:cNvPr id="1028" name="Picture 4" descr="Powerful Prayer: James 5:16 KJV">
            <a:extLst>
              <a:ext uri="{FF2B5EF4-FFF2-40B4-BE49-F238E27FC236}">
                <a16:creationId xmlns:a16="http://schemas.microsoft.com/office/drawing/2014/main" id="{07C2FD7A-6073-39D5-1D69-87DB0E3B1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24" y="1676400"/>
            <a:ext cx="3659188" cy="487679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ED739DD-977D-CAC1-C2AB-76DED7457957}"/>
              </a:ext>
            </a:extLst>
          </p:cNvPr>
          <p:cNvSpPr txBox="1"/>
          <p:nvPr/>
        </p:nvSpPr>
        <p:spPr>
          <a:xfrm>
            <a:off x="5180012" y="2008914"/>
            <a:ext cx="6553200" cy="4585871"/>
          </a:xfrm>
          <a:prstGeom prst="rect">
            <a:avLst/>
          </a:prstGeom>
          <a:noFill/>
        </p:spPr>
        <p:txBody>
          <a:bodyPr wrap="square">
            <a:spAutoFit/>
          </a:bodyPr>
          <a:lstStyle/>
          <a:p>
            <a:pPr marL="0" indent="0">
              <a:buNone/>
            </a:pPr>
            <a:r>
              <a:rPr lang="en-US" sz="3600" b="1" i="0" baseline="30000" dirty="0">
                <a:solidFill>
                  <a:srgbClr val="FFFF00"/>
                </a:solidFill>
                <a:effectLst/>
                <a:latin typeface="system-ui"/>
              </a:rPr>
              <a:t>16 </a:t>
            </a:r>
            <a:r>
              <a:rPr lang="en-US" sz="3600" b="0" i="0" dirty="0">
                <a:solidFill>
                  <a:srgbClr val="FFFF00"/>
                </a:solidFill>
                <a:effectLst/>
                <a:latin typeface="system-ui"/>
              </a:rPr>
              <a:t>Therefore </a:t>
            </a:r>
            <a:r>
              <a:rPr lang="en-US" sz="3600" dirty="0">
                <a:solidFill>
                  <a:srgbClr val="FFFF00"/>
                </a:solidFill>
                <a:latin typeface="system-ui"/>
              </a:rPr>
              <a:t> </a:t>
            </a:r>
          </a:p>
          <a:p>
            <a:pPr marL="0" indent="0">
              <a:buNone/>
            </a:pPr>
            <a:r>
              <a:rPr lang="en-US" sz="3600" b="1" i="0" dirty="0">
                <a:solidFill>
                  <a:schemeClr val="tx1">
                    <a:lumMod val="95000"/>
                  </a:schemeClr>
                </a:solidFill>
                <a:effectLst/>
                <a:latin typeface="system-ui"/>
              </a:rPr>
              <a:t>1.  </a:t>
            </a:r>
            <a:r>
              <a:rPr lang="en-US" sz="3600" b="1" i="0" u="sng" dirty="0">
                <a:solidFill>
                  <a:schemeClr val="tx1">
                    <a:lumMod val="95000"/>
                  </a:schemeClr>
                </a:solidFill>
                <a:effectLst/>
                <a:latin typeface="system-ui"/>
              </a:rPr>
              <a:t>confess your sins </a:t>
            </a:r>
          </a:p>
          <a:p>
            <a:pPr marL="0" indent="0">
              <a:buNone/>
            </a:pPr>
            <a:r>
              <a:rPr lang="en-US" sz="3600" b="0" i="0" dirty="0">
                <a:solidFill>
                  <a:srgbClr val="FFFF00"/>
                </a:solidFill>
                <a:effectLst/>
                <a:latin typeface="system-ui"/>
              </a:rPr>
              <a:t>    to each other and </a:t>
            </a:r>
          </a:p>
          <a:p>
            <a:pPr marL="0" indent="0">
              <a:buNone/>
            </a:pPr>
            <a:r>
              <a:rPr lang="en-US" sz="3600" b="1" i="0" dirty="0">
                <a:solidFill>
                  <a:schemeClr val="tx1">
                    <a:lumMod val="95000"/>
                  </a:schemeClr>
                </a:solidFill>
                <a:effectLst/>
                <a:latin typeface="system-ui"/>
              </a:rPr>
              <a:t>2. </a:t>
            </a:r>
            <a:r>
              <a:rPr lang="en-US" sz="3600" b="1" i="0" u="sng" dirty="0">
                <a:solidFill>
                  <a:schemeClr val="tx1">
                    <a:lumMod val="95000"/>
                  </a:schemeClr>
                </a:solidFill>
                <a:effectLst/>
                <a:latin typeface="system-ui"/>
              </a:rPr>
              <a:t>pray for each other </a:t>
            </a:r>
          </a:p>
          <a:p>
            <a:pPr marL="0" indent="0">
              <a:buNone/>
            </a:pPr>
            <a:r>
              <a:rPr lang="en-US" sz="3600" b="0" i="0" dirty="0">
                <a:solidFill>
                  <a:srgbClr val="FFFF00"/>
                </a:solidFill>
                <a:effectLst/>
                <a:latin typeface="system-ui"/>
              </a:rPr>
              <a:t>   so that </a:t>
            </a:r>
            <a:r>
              <a:rPr lang="en-US" sz="3600" b="1" i="0" u="sng" dirty="0">
                <a:solidFill>
                  <a:schemeClr val="tx1">
                    <a:lumMod val="95000"/>
                  </a:schemeClr>
                </a:solidFill>
                <a:effectLst/>
                <a:latin typeface="system-ui"/>
              </a:rPr>
              <a:t>you may be healed</a:t>
            </a:r>
            <a:r>
              <a:rPr lang="en-US" sz="3600" b="0" i="0" dirty="0">
                <a:solidFill>
                  <a:schemeClr val="tx1">
                    <a:lumMod val="95000"/>
                  </a:schemeClr>
                </a:solidFill>
                <a:effectLst/>
                <a:latin typeface="system-ui"/>
              </a:rPr>
              <a:t>. </a:t>
            </a:r>
            <a:endParaRPr lang="en-US" sz="3600" b="0" i="0" dirty="0">
              <a:solidFill>
                <a:srgbClr val="FFFF00"/>
              </a:solidFill>
              <a:effectLst/>
              <a:latin typeface="system-ui"/>
            </a:endParaRPr>
          </a:p>
          <a:p>
            <a:pPr marL="0" indent="0">
              <a:buNone/>
            </a:pPr>
            <a:r>
              <a:rPr lang="en-US" sz="3600" b="0" i="0" dirty="0">
                <a:solidFill>
                  <a:srgbClr val="FFFF00"/>
                </a:solidFill>
                <a:effectLst/>
                <a:latin typeface="system-ui"/>
              </a:rPr>
              <a:t>   The prayer of a </a:t>
            </a:r>
          </a:p>
          <a:p>
            <a:pPr marL="0" indent="0">
              <a:buNone/>
            </a:pPr>
            <a:r>
              <a:rPr lang="en-US" sz="3600" dirty="0">
                <a:solidFill>
                  <a:schemeClr val="tx1">
                    <a:lumMod val="95000"/>
                  </a:schemeClr>
                </a:solidFill>
                <a:latin typeface="system-ui"/>
              </a:rPr>
              <a:t> 3. </a:t>
            </a:r>
            <a:r>
              <a:rPr lang="en-US" sz="4000" b="1" i="0" u="sng" dirty="0">
                <a:solidFill>
                  <a:schemeClr val="tx1">
                    <a:lumMod val="95000"/>
                  </a:schemeClr>
                </a:solidFill>
                <a:effectLst/>
                <a:latin typeface="system-ui"/>
              </a:rPr>
              <a:t>righteous person</a:t>
            </a:r>
            <a:endParaRPr lang="en-US" sz="3600" b="1" i="0" u="sng" dirty="0">
              <a:solidFill>
                <a:schemeClr val="tx1">
                  <a:lumMod val="95000"/>
                </a:schemeClr>
              </a:solidFill>
              <a:effectLst/>
              <a:latin typeface="system-ui"/>
            </a:endParaRPr>
          </a:p>
          <a:p>
            <a:pPr marL="0" indent="0">
              <a:buNone/>
            </a:pPr>
            <a:r>
              <a:rPr lang="en-US" sz="3600" b="0" i="0" dirty="0">
                <a:solidFill>
                  <a:srgbClr val="FFFF00"/>
                </a:solidFill>
                <a:effectLst/>
                <a:latin typeface="system-ui"/>
              </a:rPr>
              <a:t>     is powerful and effective.</a:t>
            </a:r>
            <a:endParaRPr lang="en-US" sz="4800" b="1" dirty="0">
              <a:solidFill>
                <a:srgbClr val="FFFF00"/>
              </a:solidFill>
            </a:endParaRPr>
          </a:p>
        </p:txBody>
      </p:sp>
    </p:spTree>
    <p:extLst>
      <p:ext uri="{BB962C8B-B14F-4D97-AF65-F5344CB8AC3E}">
        <p14:creationId xmlns:p14="http://schemas.microsoft.com/office/powerpoint/2010/main" val="60880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Damask</Template>
  <TotalTime>572</TotalTime>
  <Words>949</Words>
  <Application>Microsoft Office PowerPoint</Application>
  <PresentationFormat>Custom</PresentationFormat>
  <Paragraphs>121</Paragraphs>
  <Slides>15</Slides>
  <Notes>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15</vt:i4>
      </vt:variant>
    </vt:vector>
  </HeadingPairs>
  <TitlesOfParts>
    <vt:vector size="31" baseType="lpstr">
      <vt:lpstr>Abadi</vt:lpstr>
      <vt:lpstr>Aharoni</vt:lpstr>
      <vt:lpstr>Arial</vt:lpstr>
      <vt:lpstr>Arial Black</vt:lpstr>
      <vt:lpstr>Arial Rounded MT Bold</vt:lpstr>
      <vt:lpstr>Berlin Sans FB Demi</vt:lpstr>
      <vt:lpstr>Bookman Old Style</vt:lpstr>
      <vt:lpstr>Calibri</vt:lpstr>
      <vt:lpstr>Century Gothic</vt:lpstr>
      <vt:lpstr>Georgia</vt:lpstr>
      <vt:lpstr>Google Sans</vt:lpstr>
      <vt:lpstr>Helvetica</vt:lpstr>
      <vt:lpstr>Roboto</vt:lpstr>
      <vt:lpstr>Rockwell</vt:lpstr>
      <vt:lpstr>system-ui</vt:lpstr>
      <vt:lpstr>Damask</vt:lpstr>
      <vt:lpstr>PRAYER WORKS 2024   Reid Temple Bible Study February 7, 2024</vt:lpstr>
      <vt:lpstr>PowerPoint Presentation</vt:lpstr>
      <vt:lpstr>PowerPoint Presentation</vt:lpstr>
      <vt:lpstr>PowerPoint Presentation</vt:lpstr>
      <vt:lpstr>Overview oF Bible Study</vt:lpstr>
      <vt:lpstr>Core Beliefs about PRAYER</vt:lpstr>
      <vt:lpstr>FOUNDATIONAL SCRIPTURE in KJV</vt:lpstr>
      <vt:lpstr>FOUNDATIONAL SCRIPTURE  in NIV</vt:lpstr>
      <vt:lpstr>James 5:16 Requirements FOR PRAYING POWEFUL PRAYERS</vt:lpstr>
      <vt:lpstr>HINDRANCES to EFFECTIVE POWERFUL PRAYERS</vt:lpstr>
      <vt:lpstr>CRITERIA for PAYING EFFECTIVE POWERFUL PRAYERS</vt:lpstr>
      <vt:lpstr>9 ATTITUDES for PRAYING  EFFECTIVE, POWERFUL PRAYERS</vt:lpstr>
      <vt:lpstr>9 ATTITUDES for PRAYING  EFFECTIVE, POWERFUL PRAYERS</vt:lpstr>
      <vt:lpstr>CLOSING THOUGHTS</vt:lpstr>
      <vt:lpstr>Thank you for your time and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Dr. Debyii Sababu-Thomas</dc:creator>
  <cp:lastModifiedBy>Preston Jacob</cp:lastModifiedBy>
  <cp:revision>42</cp:revision>
  <cp:lastPrinted>2024-02-07T19:04:53Z</cp:lastPrinted>
  <dcterms:created xsi:type="dcterms:W3CDTF">2019-08-07T19:12:19Z</dcterms:created>
  <dcterms:modified xsi:type="dcterms:W3CDTF">2024-02-07T21:50:47Z</dcterms:modified>
</cp:coreProperties>
</file>