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4" r:id="rId2"/>
    <p:sldMasterId id="2147483663" r:id="rId3"/>
    <p:sldMasterId id="2147483648" r:id="rId4"/>
  </p:sldMasterIdLst>
  <p:sldIdLst>
    <p:sldId id="264" r:id="rId5"/>
    <p:sldId id="266" r:id="rId6"/>
    <p:sldId id="267" r:id="rId7"/>
    <p:sldId id="256" r:id="rId8"/>
    <p:sldId id="257" r:id="rId9"/>
    <p:sldId id="258" r:id="rId10"/>
    <p:sldId id="259" r:id="rId11"/>
    <p:sldId id="263" r:id="rId12"/>
    <p:sldId id="260" r:id="rId13"/>
    <p:sldId id="262" r:id="rId14"/>
    <p:sldId id="273" r:id="rId15"/>
    <p:sldId id="274" r:id="rId16"/>
    <p:sldId id="268" r:id="rId17"/>
    <p:sldId id="269" r:id="rId18"/>
    <p:sldId id="270" r:id="rId19"/>
    <p:sldId id="271"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A2EC-622F-4480-92FC-66A4E1F90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1F4B9-45A1-1C5D-EBF1-A0C60BD30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D645A3-0D6B-9D3F-EDE5-5AF630073BF0}"/>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5" name="Footer Placeholder 4">
            <a:extLst>
              <a:ext uri="{FF2B5EF4-FFF2-40B4-BE49-F238E27FC236}">
                <a16:creationId xmlns:a16="http://schemas.microsoft.com/office/drawing/2014/main" id="{45D57A2D-37B4-7C67-2E1F-1A5906855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46AC2-B033-EE14-B5C7-8D6A9A312E5E}"/>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3015031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DB99-ED42-3379-F9CC-1FAD9B468C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A9EFEC-7A57-147C-B9D8-7E42BB264D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2B095-E6EE-4FD9-7868-086D737AA862}"/>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5" name="Footer Placeholder 4">
            <a:extLst>
              <a:ext uri="{FF2B5EF4-FFF2-40B4-BE49-F238E27FC236}">
                <a16:creationId xmlns:a16="http://schemas.microsoft.com/office/drawing/2014/main" id="{4E9FE7B1-A027-0F51-EBEA-5BAF62361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0978B-B8AF-3F33-127E-03591110D71C}"/>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42811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496D-82D3-F576-FF72-0D98063F36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11EE98-6A30-D94B-A4B8-806FCBBA12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9AC1F-B103-039B-67F7-5A6303EEF105}"/>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5" name="Footer Placeholder 4">
            <a:extLst>
              <a:ext uri="{FF2B5EF4-FFF2-40B4-BE49-F238E27FC236}">
                <a16:creationId xmlns:a16="http://schemas.microsoft.com/office/drawing/2014/main" id="{D2F813A1-0225-D72C-C627-617257325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258B9-715A-4BEF-9AAE-B81E066D9221}"/>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213154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1D7F4-B55C-E5A0-FCA1-AB6CAD9E8045}"/>
              </a:ext>
            </a:extLst>
          </p:cNvPr>
          <p:cNvSpPr>
            <a:spLocks noGrp="1"/>
          </p:cNvSpPr>
          <p:nvPr>
            <p:ph type="dt" sz="half" idx="10"/>
          </p:nvPr>
        </p:nvSpPr>
        <p:spPr/>
        <p:txBody>
          <a:bodyPr/>
          <a:lstStyle/>
          <a:p>
            <a:fld id="{953E5696-5CD9-4076-9C6F-665D5B13D4C9}" type="datetimeFigureOut">
              <a:rPr lang="en-US" smtClean="0"/>
              <a:t>2/28/2024</a:t>
            </a:fld>
            <a:endParaRPr lang="en-US"/>
          </a:p>
        </p:txBody>
      </p:sp>
      <p:sp>
        <p:nvSpPr>
          <p:cNvPr id="3" name="Footer Placeholder 2">
            <a:extLst>
              <a:ext uri="{FF2B5EF4-FFF2-40B4-BE49-F238E27FC236}">
                <a16:creationId xmlns:a16="http://schemas.microsoft.com/office/drawing/2014/main" id="{49BE5640-C83B-3F66-C3D7-5BB584611D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8042F3-7BE1-FC30-150F-577002D6DC32}"/>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3011345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19E72-19BE-2644-C860-C7955CD09B0A}"/>
              </a:ext>
            </a:extLst>
          </p:cNvPr>
          <p:cNvSpPr>
            <a:spLocks noGrp="1"/>
          </p:cNvSpPr>
          <p:nvPr>
            <p:ph type="dt" sz="half" idx="10"/>
          </p:nvPr>
        </p:nvSpPr>
        <p:spPr/>
        <p:txBody>
          <a:bodyPr/>
          <a:lstStyle/>
          <a:p>
            <a:fld id="{C16ED970-FBDC-4704-AFE8-ED912A2E1586}" type="datetimeFigureOut">
              <a:rPr lang="en-US" smtClean="0"/>
              <a:t>2/28/2024</a:t>
            </a:fld>
            <a:endParaRPr lang="en-US"/>
          </a:p>
        </p:txBody>
      </p:sp>
      <p:sp>
        <p:nvSpPr>
          <p:cNvPr id="3" name="Footer Placeholder 2">
            <a:extLst>
              <a:ext uri="{FF2B5EF4-FFF2-40B4-BE49-F238E27FC236}">
                <a16:creationId xmlns:a16="http://schemas.microsoft.com/office/drawing/2014/main" id="{7E74BDCE-5A11-2B35-311C-9129FCC57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2D2FC-2310-1577-3E2A-D5E1278D43FA}"/>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252776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2/28/2024</a:t>
            </a:fld>
            <a:endParaRPr lang="en-US"/>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89210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C3A9E-A996-2FDD-C76A-1A98AF300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19102-F951-71D3-F5C5-C40587DAA0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EADBC-37B0-7F07-857A-0AA3EC5AB91A}"/>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5" name="Footer Placeholder 4">
            <a:extLst>
              <a:ext uri="{FF2B5EF4-FFF2-40B4-BE49-F238E27FC236}">
                <a16:creationId xmlns:a16="http://schemas.microsoft.com/office/drawing/2014/main" id="{F6790E6A-6127-2341-5534-D7BCD8637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52C0-8F72-05A1-E073-3C1AF400C19F}"/>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187116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B890-9AD3-F3EC-1F1D-93863F98BD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7E5BF0-9066-BFF1-39A1-0722D029BC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CE3581-F3D9-E779-945E-1D3E89D949E6}"/>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5" name="Footer Placeholder 4">
            <a:extLst>
              <a:ext uri="{FF2B5EF4-FFF2-40B4-BE49-F238E27FC236}">
                <a16:creationId xmlns:a16="http://schemas.microsoft.com/office/drawing/2014/main" id="{C90E0C7A-0478-BE1D-F9B5-417C996F6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3AA81-AF74-A29D-D3FB-3E41EA4163EA}"/>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3602048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624E-99EB-30C4-59CA-0B69DA6CB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094CE-1453-ADFA-004D-B334985DC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992B3F-FEA7-C4AB-48E4-DB5FD78644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6E5373-1569-6BD3-2971-B3F81CBF8352}"/>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6" name="Footer Placeholder 5">
            <a:extLst>
              <a:ext uri="{FF2B5EF4-FFF2-40B4-BE49-F238E27FC236}">
                <a16:creationId xmlns:a16="http://schemas.microsoft.com/office/drawing/2014/main" id="{4B9DC872-B26A-3A8F-1474-B21ECCD3E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B878F-99BC-A0AF-B00B-7187594ACC00}"/>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243245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1296-C95A-6356-9BD5-EB173C974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D3E2F2-2482-648B-EF22-640CD41479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D4827F-9D96-C201-1AA4-C041427921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4E6CD0-7CB2-C31A-D228-241F96FD1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5132BB-BA58-1A9D-576E-A752ABD66A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C1F711-7ED9-3F03-D654-C6692592852A}"/>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8" name="Footer Placeholder 7">
            <a:extLst>
              <a:ext uri="{FF2B5EF4-FFF2-40B4-BE49-F238E27FC236}">
                <a16:creationId xmlns:a16="http://schemas.microsoft.com/office/drawing/2014/main" id="{E073E1A1-C8E4-CD7E-3680-FA7D90D8B3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EDEBC0-FDE1-84D4-6AFD-EFD7536D55AC}"/>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417228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DEEE-C6C9-85B6-5997-C125E92EE5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6D282D-939F-77F5-2454-04CADD2E3388}"/>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4" name="Footer Placeholder 3">
            <a:extLst>
              <a:ext uri="{FF2B5EF4-FFF2-40B4-BE49-F238E27FC236}">
                <a16:creationId xmlns:a16="http://schemas.microsoft.com/office/drawing/2014/main" id="{04160741-BA0B-7DCE-FEC6-C675199F2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31CFF6-858D-9B5D-45DB-AC0C490C0CE1}"/>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262309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A20B3-859F-4A39-FB0C-F8742B98F48B}"/>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3" name="Footer Placeholder 2">
            <a:extLst>
              <a:ext uri="{FF2B5EF4-FFF2-40B4-BE49-F238E27FC236}">
                <a16:creationId xmlns:a16="http://schemas.microsoft.com/office/drawing/2014/main" id="{98452CA8-B6ED-D620-27E6-EDDC5E6D6A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09568B-6C27-0C54-C133-292DC9D859E3}"/>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157042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0F696-1A27-65F4-84F1-9140FB6835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D81DA5-1051-AD09-2F5B-23DF0475DA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832E37-3E2D-7254-FE5C-E3EDF17D9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F691C-43EA-BBEE-216E-36BF1A73B8BC}"/>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6" name="Footer Placeholder 5">
            <a:extLst>
              <a:ext uri="{FF2B5EF4-FFF2-40B4-BE49-F238E27FC236}">
                <a16:creationId xmlns:a16="http://schemas.microsoft.com/office/drawing/2014/main" id="{5DDE4367-0472-3F91-7235-CB0340B29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BCEFA-243B-9BC8-0C4E-86B78F3B62AC}"/>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401607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2F54-1FD1-4DF3-72B2-AAB5275B9F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FB71F-521F-7498-9C69-1A8DD4AA9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12C30-2091-D207-7A7D-2DBEDFDA1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AF634-022F-91A2-BABA-2F899D6E532A}"/>
              </a:ext>
            </a:extLst>
          </p:cNvPr>
          <p:cNvSpPr>
            <a:spLocks noGrp="1"/>
          </p:cNvSpPr>
          <p:nvPr>
            <p:ph type="dt" sz="half" idx="10"/>
          </p:nvPr>
        </p:nvSpPr>
        <p:spPr/>
        <p:txBody>
          <a:bodyPr/>
          <a:lstStyle/>
          <a:p>
            <a:fld id="{1C224FF1-EF92-4B8C-B724-6BDB68E211F5}" type="datetimeFigureOut">
              <a:rPr lang="en-US" smtClean="0"/>
              <a:t>2/28/2024</a:t>
            </a:fld>
            <a:endParaRPr lang="en-US"/>
          </a:p>
        </p:txBody>
      </p:sp>
      <p:sp>
        <p:nvSpPr>
          <p:cNvPr id="6" name="Footer Placeholder 5">
            <a:extLst>
              <a:ext uri="{FF2B5EF4-FFF2-40B4-BE49-F238E27FC236}">
                <a16:creationId xmlns:a16="http://schemas.microsoft.com/office/drawing/2014/main" id="{82D1233F-74D0-E52A-0ADD-13014EFD3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85DD12-5E88-0640-05E3-61BB7F54D06D}"/>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409042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FB4C64-6DCB-1707-DDD8-4C6645BC1A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AB73-3E4B-2042-4AD4-6B7DA697F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DCC36-9CDA-59EF-6E54-385D89529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224FF1-EF92-4B8C-B724-6BDB68E211F5}" type="datetimeFigureOut">
              <a:rPr lang="en-US" smtClean="0"/>
              <a:t>2/28/2024</a:t>
            </a:fld>
            <a:endParaRPr lang="en-US"/>
          </a:p>
        </p:txBody>
      </p:sp>
      <p:sp>
        <p:nvSpPr>
          <p:cNvPr id="5" name="Footer Placeholder 4">
            <a:extLst>
              <a:ext uri="{FF2B5EF4-FFF2-40B4-BE49-F238E27FC236}">
                <a16:creationId xmlns:a16="http://schemas.microsoft.com/office/drawing/2014/main" id="{B8362852-DACB-008B-6221-EC805FC20A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A1D46B-8358-5A22-131B-255957ACA2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0C2AE9-55C9-42AF-AAEE-1C6D53F8AB40}" type="slidenum">
              <a:rPr lang="en-US" smtClean="0"/>
              <a:t>‹#›</a:t>
            </a:fld>
            <a:endParaRPr lang="en-US"/>
          </a:p>
        </p:txBody>
      </p:sp>
    </p:spTree>
    <p:extLst>
      <p:ext uri="{BB962C8B-B14F-4D97-AF65-F5344CB8AC3E}">
        <p14:creationId xmlns:p14="http://schemas.microsoft.com/office/powerpoint/2010/main" val="3930416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2367-ABF2-FDDE-B251-0112AF5E9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AA6548-2B1A-6211-732F-9A57B9014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6F05A-9BCB-B42E-D424-1E3A0C5232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3E5696-5CD9-4076-9C6F-665D5B13D4C9}" type="datetimeFigureOut">
              <a:rPr lang="en-US" smtClean="0"/>
              <a:t>2/28/2024</a:t>
            </a:fld>
            <a:endParaRPr lang="en-US"/>
          </a:p>
        </p:txBody>
      </p:sp>
      <p:sp>
        <p:nvSpPr>
          <p:cNvPr id="5" name="Footer Placeholder 4">
            <a:extLst>
              <a:ext uri="{FF2B5EF4-FFF2-40B4-BE49-F238E27FC236}">
                <a16:creationId xmlns:a16="http://schemas.microsoft.com/office/drawing/2014/main" id="{6BB2BDD3-AD43-C770-0882-64C31327FF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D2E230-2656-C6E3-C878-506D742AE5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B9D491-975B-429D-8CF5-5ED9AC8C3BE9}" type="slidenum">
              <a:rPr lang="en-US" smtClean="0"/>
              <a:t>‹#›</a:t>
            </a:fld>
            <a:endParaRPr lang="en-US"/>
          </a:p>
        </p:txBody>
      </p:sp>
    </p:spTree>
    <p:extLst>
      <p:ext uri="{BB962C8B-B14F-4D97-AF65-F5344CB8AC3E}">
        <p14:creationId xmlns:p14="http://schemas.microsoft.com/office/powerpoint/2010/main" val="254023489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96EFE-65B9-F32A-C412-2FD3518AC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AACB5-4212-63C9-184C-E9C0B686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CD62-4141-FBAB-0363-A32215CE0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6ED970-FBDC-4704-AFE8-ED912A2E1586}" type="datetimeFigureOut">
              <a:rPr lang="en-US" smtClean="0"/>
              <a:t>2/28/2024</a:t>
            </a:fld>
            <a:endParaRPr lang="en-US"/>
          </a:p>
        </p:txBody>
      </p:sp>
      <p:sp>
        <p:nvSpPr>
          <p:cNvPr id="5" name="Footer Placeholder 4">
            <a:extLst>
              <a:ext uri="{FF2B5EF4-FFF2-40B4-BE49-F238E27FC236}">
                <a16:creationId xmlns:a16="http://schemas.microsoft.com/office/drawing/2014/main" id="{1EA3B239-65E3-9BEE-11F6-97E4071B7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EE6F1E-83BD-6261-0A5C-EE86E6AC8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7470C9-FF5A-4181-8475-72B637C87D9B}" type="slidenum">
              <a:rPr lang="en-US" smtClean="0"/>
              <a:t>‹#›</a:t>
            </a:fld>
            <a:endParaRPr lang="en-US"/>
          </a:p>
        </p:txBody>
      </p:sp>
    </p:spTree>
    <p:extLst>
      <p:ext uri="{BB962C8B-B14F-4D97-AF65-F5344CB8AC3E}">
        <p14:creationId xmlns:p14="http://schemas.microsoft.com/office/powerpoint/2010/main" val="304810017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2/28/2024</a:t>
            </a:fld>
            <a:endParaRPr lang="en-US"/>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hyperlink" Target="https://pixabay.com/en/thank-you-stamp-template-red-165619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eaf&#10;&#10;Description automatically generated">
            <a:extLst>
              <a:ext uri="{FF2B5EF4-FFF2-40B4-BE49-F238E27FC236}">
                <a16:creationId xmlns:a16="http://schemas.microsoft.com/office/drawing/2014/main" id="{AE439738-0B65-F084-834D-204077FD8F4A}"/>
              </a:ext>
            </a:extLst>
          </p:cNvPr>
          <p:cNvPicPr>
            <a:picLocks noChangeAspect="1"/>
          </p:cNvPicPr>
          <p:nvPr/>
        </p:nvPicPr>
        <p:blipFill rotWithShape="1">
          <a:blip r:embed="rId2">
            <a:extLst>
              <a:ext uri="{28A0092B-C50C-407E-A947-70E740481C1C}">
                <a14:useLocalDpi xmlns:a14="http://schemas.microsoft.com/office/drawing/2010/main" val="0"/>
              </a:ext>
            </a:extLst>
          </a:blip>
          <a:srcRect t="667" b="2045"/>
          <a:stretch/>
        </p:blipFill>
        <p:spPr>
          <a:xfrm>
            <a:off x="307775" y="261437"/>
            <a:ext cx="11576450" cy="6335126"/>
          </a:xfrm>
          <a:prstGeom prst="rect">
            <a:avLst/>
          </a:prstGeom>
        </p:spPr>
      </p:pic>
    </p:spTree>
    <p:extLst>
      <p:ext uri="{BB962C8B-B14F-4D97-AF65-F5344CB8AC3E}">
        <p14:creationId xmlns:p14="http://schemas.microsoft.com/office/powerpoint/2010/main" val="380472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2910F-F6E1-298F-367A-8A61DF15DDE2}"/>
            </a:ext>
          </a:extLst>
        </p:cNvPr>
        <p:cNvGrpSpPr/>
        <p:nvPr/>
      </p:nvGrpSpPr>
      <p:grpSpPr>
        <a:xfrm>
          <a:off x="0" y="0"/>
          <a:ext cx="0" cy="0"/>
          <a:chOff x="0" y="0"/>
          <a:chExt cx="0" cy="0"/>
        </a:xfrm>
      </p:grpSpPr>
      <p:pic>
        <p:nvPicPr>
          <p:cNvPr id="3" name="Picture 2" descr="A close up of a leaf&#10;&#10;Description automatically generated">
            <a:extLst>
              <a:ext uri="{FF2B5EF4-FFF2-40B4-BE49-F238E27FC236}">
                <a16:creationId xmlns:a16="http://schemas.microsoft.com/office/drawing/2014/main" id="{E94BBBF5-6499-3852-2AFD-F096C6B157A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D82FB50-F4D1-B875-0090-9E3F81C80610}"/>
              </a:ext>
            </a:extLst>
          </p:cNvPr>
          <p:cNvSpPr>
            <a:spLocks noGrp="1"/>
          </p:cNvSpPr>
          <p:nvPr>
            <p:ph type="title"/>
          </p:nvPr>
        </p:nvSpPr>
        <p:spPr>
          <a:xfrm>
            <a:off x="-199103" y="-254307"/>
            <a:ext cx="10515600" cy="1325563"/>
          </a:xfrm>
        </p:spPr>
        <p:txBody>
          <a:bodyPr/>
          <a:lstStyle/>
          <a:p>
            <a:pPr algn="r"/>
            <a:r>
              <a:rPr lang="en-US" u="sng" dirty="0">
                <a:solidFill>
                  <a:schemeClr val="bg1"/>
                </a:solidFill>
              </a:rPr>
              <a:t>MAKE SUPPLICATION!</a:t>
            </a:r>
          </a:p>
        </p:txBody>
      </p:sp>
      <p:sp>
        <p:nvSpPr>
          <p:cNvPr id="6" name="Content Placeholder 5">
            <a:extLst>
              <a:ext uri="{FF2B5EF4-FFF2-40B4-BE49-F238E27FC236}">
                <a16:creationId xmlns:a16="http://schemas.microsoft.com/office/drawing/2014/main" id="{9A1A5FC0-496C-561B-3FB4-542E0CCC56AB}"/>
              </a:ext>
            </a:extLst>
          </p:cNvPr>
          <p:cNvSpPr>
            <a:spLocks noGrp="1"/>
          </p:cNvSpPr>
          <p:nvPr>
            <p:ph sz="half" idx="2"/>
          </p:nvPr>
        </p:nvSpPr>
        <p:spPr>
          <a:xfrm>
            <a:off x="6245942" y="936475"/>
            <a:ext cx="5852652" cy="5434828"/>
          </a:xfrm>
        </p:spPr>
        <p:txBody>
          <a:bodyPr>
            <a:normAutofit fontScale="32500" lnSpcReduction="20000"/>
          </a:bodyPr>
          <a:lstStyle/>
          <a:p>
            <a:pPr marL="0" indent="0" algn="ctr">
              <a:buNone/>
            </a:pPr>
            <a:r>
              <a:rPr lang="en-US" sz="6200" dirty="0">
                <a:solidFill>
                  <a:schemeClr val="bg1"/>
                </a:solidFill>
              </a:rPr>
              <a:t>What does it mean to offer supplication? Why is supplication usually a natural outgrowth of giving thanks? </a:t>
            </a:r>
          </a:p>
          <a:p>
            <a:pPr marL="0" indent="0" algn="ctr">
              <a:buNone/>
            </a:pPr>
            <a:endParaRPr lang="en-US" sz="6200" dirty="0">
              <a:solidFill>
                <a:schemeClr val="bg1"/>
              </a:solidFill>
            </a:endParaRPr>
          </a:p>
          <a:p>
            <a:pPr marL="0" indent="0">
              <a:buNone/>
            </a:pPr>
            <a:r>
              <a:rPr lang="en-US" sz="6200" dirty="0">
                <a:solidFill>
                  <a:schemeClr val="bg1"/>
                </a:solidFill>
              </a:rPr>
              <a:t>5.</a:t>
            </a:r>
            <a:r>
              <a:rPr lang="en-US" sz="6200" u="sng" dirty="0">
                <a:solidFill>
                  <a:schemeClr val="bg1"/>
                </a:solidFill>
              </a:rPr>
              <a:t> Principle </a:t>
            </a:r>
            <a:r>
              <a:rPr lang="en-US" sz="6200" dirty="0">
                <a:solidFill>
                  <a:schemeClr val="bg1"/>
                </a:solidFill>
              </a:rPr>
              <a:t>– </a:t>
            </a:r>
            <a:r>
              <a:rPr lang="en-US" sz="6200" b="1" dirty="0">
                <a:solidFill>
                  <a:schemeClr val="bg1"/>
                </a:solidFill>
              </a:rPr>
              <a:t>Make a supplication: </a:t>
            </a:r>
            <a:r>
              <a:rPr lang="en-US" sz="6200" dirty="0">
                <a:solidFill>
                  <a:schemeClr val="bg1"/>
                </a:solidFill>
              </a:rPr>
              <a:t>As God shows you what He desires, wholeheartedly agree with Him in prayer to fulfill His will. </a:t>
            </a:r>
          </a:p>
          <a:p>
            <a:r>
              <a:rPr lang="en-US" sz="6200" dirty="0">
                <a:solidFill>
                  <a:schemeClr val="bg1"/>
                </a:solidFill>
              </a:rPr>
              <a:t>Supplication is a word that implies three things. It means to intercede, to petition, and to brood.</a:t>
            </a:r>
          </a:p>
          <a:p>
            <a:r>
              <a:rPr lang="en-US" sz="6200" dirty="0">
                <a:solidFill>
                  <a:schemeClr val="bg1"/>
                </a:solidFill>
              </a:rPr>
              <a:t> Supplication is a form of prayer and considered as a humble petition to God. </a:t>
            </a:r>
          </a:p>
          <a:p>
            <a:r>
              <a:rPr lang="en-US" sz="6200" dirty="0">
                <a:solidFill>
                  <a:schemeClr val="bg1"/>
                </a:solidFill>
              </a:rPr>
              <a:t>Brooding means having a deep passion. When you offer supplication, it means you brood or feel the heart of God. You desire His will so much until it becomes an emotional experience. </a:t>
            </a:r>
          </a:p>
          <a:p>
            <a:pPr marL="0" indent="0">
              <a:buNone/>
            </a:pPr>
            <a:endParaRPr lang="en-US" sz="6200" dirty="0">
              <a:solidFill>
                <a:schemeClr val="bg1"/>
              </a:solidFill>
            </a:endParaRPr>
          </a:p>
          <a:p>
            <a:pPr marL="0" indent="0">
              <a:buNone/>
            </a:pPr>
            <a:r>
              <a:rPr lang="en-US" sz="6200" b="1" dirty="0">
                <a:solidFill>
                  <a:schemeClr val="bg1"/>
                </a:solidFill>
              </a:rPr>
              <a:t>Philippians 4:6- “Do not be anxious about anything, but in every situation, by prayer and petition, with thanksgiving, present your requests to God”.</a:t>
            </a:r>
          </a:p>
          <a:p>
            <a:endParaRPr lang="en-US" dirty="0"/>
          </a:p>
        </p:txBody>
      </p:sp>
      <p:pic>
        <p:nvPicPr>
          <p:cNvPr id="5132" name="Picture 12" descr="93,000+ Praying Hands Pictures">
            <a:extLst>
              <a:ext uri="{FF2B5EF4-FFF2-40B4-BE49-F238E27FC236}">
                <a16:creationId xmlns:a16="http://schemas.microsoft.com/office/drawing/2014/main" id="{B10FE0DD-E0FB-02FB-F10D-FD84D36EB6C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72035" y="1958721"/>
            <a:ext cx="4594412" cy="345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767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object with white text">
            <a:extLst>
              <a:ext uri="{FF2B5EF4-FFF2-40B4-BE49-F238E27FC236}">
                <a16:creationId xmlns:a16="http://schemas.microsoft.com/office/drawing/2014/main" id="{68EF6519-676C-1B41-CA2E-F0338558F7E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
        <p:nvSpPr>
          <p:cNvPr id="5" name="TextBox 4">
            <a:extLst>
              <a:ext uri="{FF2B5EF4-FFF2-40B4-BE49-F238E27FC236}">
                <a16:creationId xmlns:a16="http://schemas.microsoft.com/office/drawing/2014/main" id="{E20A72A9-1A49-4165-7888-A889DAE33130}"/>
              </a:ext>
            </a:extLst>
          </p:cNvPr>
          <p:cNvSpPr txBox="1"/>
          <p:nvPr/>
        </p:nvSpPr>
        <p:spPr>
          <a:xfrm>
            <a:off x="820367" y="1189550"/>
            <a:ext cx="11063858" cy="5016758"/>
          </a:xfrm>
          <a:prstGeom prst="rect">
            <a:avLst/>
          </a:prstGeom>
          <a:noFill/>
        </p:spPr>
        <p:txBody>
          <a:bodyPr wrap="square">
            <a:spAutoFit/>
          </a:bodyPr>
          <a:lstStyle/>
          <a:p>
            <a:pPr marL="0" indent="0" algn="ctr">
              <a:buNone/>
            </a:pPr>
            <a:r>
              <a:rPr lang="en-US" sz="2000" dirty="0">
                <a:solidFill>
                  <a:schemeClr val="bg1"/>
                </a:solidFill>
              </a:rPr>
              <a:t>In what ways can we address God specifically and intentionally? </a:t>
            </a:r>
          </a:p>
          <a:p>
            <a:pPr marL="0" indent="0" algn="ctr">
              <a:buNone/>
            </a:pPr>
            <a:endParaRPr lang="en-US" sz="2000" dirty="0">
              <a:solidFill>
                <a:schemeClr val="bg1"/>
              </a:solidFill>
            </a:endParaRPr>
          </a:p>
          <a:p>
            <a:pPr marL="0" indent="0">
              <a:buNone/>
            </a:pPr>
            <a:r>
              <a:rPr lang="en-US" sz="2000" dirty="0">
                <a:solidFill>
                  <a:schemeClr val="bg1"/>
                </a:solidFill>
              </a:rPr>
              <a:t>6.</a:t>
            </a:r>
            <a:r>
              <a:rPr lang="en-US" sz="2000" b="1" u="sng" dirty="0">
                <a:solidFill>
                  <a:schemeClr val="bg1"/>
                </a:solidFill>
              </a:rPr>
              <a:t> Principle</a:t>
            </a:r>
            <a:r>
              <a:rPr lang="en-US" sz="2000" dirty="0">
                <a:solidFill>
                  <a:schemeClr val="bg1"/>
                </a:solidFill>
              </a:rPr>
              <a:t>-Specify petitions and requests: when you ask God to do something for you, bring evidence relevant to the case - in the form of God’s will and word – through specific, intentional communication.</a:t>
            </a:r>
          </a:p>
          <a:p>
            <a:pPr marL="342900" indent="-342900">
              <a:buFont typeface="Arial" panose="020B0604020202020204" pitchFamily="34" charset="0"/>
              <a:buChar char="•"/>
            </a:pPr>
            <a:r>
              <a:rPr lang="en-US" sz="2000" dirty="0">
                <a:solidFill>
                  <a:schemeClr val="bg1"/>
                </a:solidFill>
              </a:rPr>
              <a:t>Prayer is a very articulate, intentional, communication to God. When you come before God to petition for things that you want Him to do, you must be sure the evidence you bring is relevant to the case. Therefore, specify your petition by acknowledging God’s name and word. There is a name for every problem: IE…</a:t>
            </a:r>
            <a:r>
              <a:rPr lang="en-US" sz="2000" b="1" dirty="0">
                <a:solidFill>
                  <a:schemeClr val="bg1"/>
                </a:solidFill>
              </a:rPr>
              <a:t>Jehovah-Jireh (the Lord our Provider) Jehovah-</a:t>
            </a:r>
            <a:r>
              <a:rPr lang="en-US" sz="2000" b="1" dirty="0" err="1">
                <a:solidFill>
                  <a:schemeClr val="bg1"/>
                </a:solidFill>
              </a:rPr>
              <a:t>rapha</a:t>
            </a:r>
            <a:r>
              <a:rPr lang="en-US" sz="2000" b="1" dirty="0">
                <a:solidFill>
                  <a:schemeClr val="bg1"/>
                </a:solidFill>
              </a:rPr>
              <a:t> (the Lord our Healer). This is why God had so many names!</a:t>
            </a:r>
          </a:p>
          <a:p>
            <a:pPr marL="342900" indent="-342900">
              <a:buFont typeface="Arial" panose="020B0604020202020204" pitchFamily="34" charset="0"/>
              <a:buChar char="•"/>
            </a:pPr>
            <a:r>
              <a:rPr lang="en-US" sz="2000" dirty="0">
                <a:solidFill>
                  <a:schemeClr val="bg1"/>
                </a:solidFill>
              </a:rPr>
              <a:t>Write down the things you want to pray for, and next to those items, write down the scriptures that you're going to use when you pray. </a:t>
            </a:r>
          </a:p>
          <a:p>
            <a:endParaRPr lang="en-US" sz="2000" dirty="0">
              <a:solidFill>
                <a:schemeClr val="bg1"/>
              </a:solidFill>
            </a:endParaRPr>
          </a:p>
          <a:p>
            <a:pPr marL="0" indent="0" algn="ctr">
              <a:buNone/>
            </a:pPr>
            <a:r>
              <a:rPr lang="en-US" sz="2000" b="1" dirty="0">
                <a:solidFill>
                  <a:schemeClr val="bg1"/>
                </a:solidFill>
              </a:rPr>
              <a:t>1 John 5:14- “This is the confidence we have in approaching God: that if we ask anything according to his will, he hears us. 15 And if we know that he hears us—whatever we ask—we know that we have what we asked of him”.</a:t>
            </a:r>
          </a:p>
        </p:txBody>
      </p:sp>
      <p:sp>
        <p:nvSpPr>
          <p:cNvPr id="9" name="TextBox 8">
            <a:extLst>
              <a:ext uri="{FF2B5EF4-FFF2-40B4-BE49-F238E27FC236}">
                <a16:creationId xmlns:a16="http://schemas.microsoft.com/office/drawing/2014/main" id="{1A7CEE6C-0483-D248-BDED-2D3979EF07B9}"/>
              </a:ext>
            </a:extLst>
          </p:cNvPr>
          <p:cNvSpPr txBox="1"/>
          <p:nvPr/>
        </p:nvSpPr>
        <p:spPr>
          <a:xfrm>
            <a:off x="1988261" y="526648"/>
            <a:ext cx="7948010" cy="707886"/>
          </a:xfrm>
          <a:prstGeom prst="rect">
            <a:avLst/>
          </a:prstGeom>
          <a:noFill/>
        </p:spPr>
        <p:txBody>
          <a:bodyPr wrap="none" rtlCol="0">
            <a:spAutoFit/>
          </a:bodyPr>
          <a:lstStyle/>
          <a:p>
            <a:r>
              <a:rPr lang="en-US" sz="4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Specify Petitions And Requests!</a:t>
            </a:r>
          </a:p>
        </p:txBody>
      </p:sp>
    </p:spTree>
    <p:extLst>
      <p:ext uri="{BB962C8B-B14F-4D97-AF65-F5344CB8AC3E}">
        <p14:creationId xmlns:p14="http://schemas.microsoft.com/office/powerpoint/2010/main" val="174868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close-up of a leaf&#10;&#10;Description automatically generated">
            <a:extLst>
              <a:ext uri="{FF2B5EF4-FFF2-40B4-BE49-F238E27FC236}">
                <a16:creationId xmlns:a16="http://schemas.microsoft.com/office/drawing/2014/main" id="{F8CFF857-6573-20FB-D3CF-EE47AA34C50A}"/>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r="1" b="5456"/>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6" name="TextBox 5">
            <a:extLst>
              <a:ext uri="{FF2B5EF4-FFF2-40B4-BE49-F238E27FC236}">
                <a16:creationId xmlns:a16="http://schemas.microsoft.com/office/drawing/2014/main" id="{4945B33D-4324-2437-0A06-61F89C0CBE5B}"/>
              </a:ext>
            </a:extLst>
          </p:cNvPr>
          <p:cNvSpPr txBox="1"/>
          <p:nvPr/>
        </p:nvSpPr>
        <p:spPr>
          <a:xfrm>
            <a:off x="634828" y="1804478"/>
            <a:ext cx="11084668" cy="4062651"/>
          </a:xfrm>
          <a:prstGeom prst="rect">
            <a:avLst/>
          </a:prstGeom>
          <a:noFill/>
        </p:spPr>
        <p:txBody>
          <a:bodyPr wrap="square" rtlCol="0">
            <a:spAutoFit/>
          </a:bodyPr>
          <a:lstStyle/>
          <a:p>
            <a:pPr marL="0" indent="0" algn="ctr">
              <a:buNone/>
            </a:pPr>
            <a:r>
              <a:rPr lang="en-US" sz="4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Action Steps: </a:t>
            </a:r>
          </a:p>
          <a:p>
            <a:pPr marL="0" indent="0" algn="ctr">
              <a:buNone/>
            </a:pPr>
            <a:endParaRPr lang="en-US" sz="4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2000" b="1" dirty="0">
                <a:solidFill>
                  <a:schemeClr val="bg1"/>
                </a:solidFill>
              </a:rPr>
              <a:t>This week, gradually begin incorporating the six steps into your prayers.</a:t>
            </a:r>
          </a:p>
          <a:p>
            <a:pPr marL="0" indent="0" algn="ctr">
              <a:buNone/>
            </a:pPr>
            <a:endParaRPr lang="en-US" sz="2000" b="1" dirty="0">
              <a:solidFill>
                <a:schemeClr val="bg1"/>
              </a:solidFill>
            </a:endParaRPr>
          </a:p>
          <a:p>
            <a:pPr marL="0" indent="0" algn="ctr">
              <a:buNone/>
            </a:pPr>
            <a:r>
              <a:rPr lang="en-US" sz="2000" b="1" dirty="0">
                <a:solidFill>
                  <a:schemeClr val="bg1"/>
                </a:solidFill>
              </a:rPr>
              <a:t>If you have been justifying wrongdoing in your life, agree with God that it is a sin and truly repent by turning from it and asking God to cleanse you from all unrighteousness. </a:t>
            </a:r>
          </a:p>
          <a:p>
            <a:pPr marL="0" indent="0" algn="ctr">
              <a:buNone/>
            </a:pPr>
            <a:endParaRPr lang="en-US" sz="2000" b="1" dirty="0">
              <a:solidFill>
                <a:schemeClr val="bg1"/>
              </a:solidFill>
            </a:endParaRPr>
          </a:p>
          <a:p>
            <a:pPr marL="0" indent="0" algn="ctr">
              <a:buNone/>
            </a:pPr>
            <a:r>
              <a:rPr lang="en-US" sz="2000" b="1" dirty="0">
                <a:solidFill>
                  <a:schemeClr val="bg1"/>
                </a:solidFill>
              </a:rPr>
              <a:t>Take one thing you are praying for, start living in expectation of it, and practice active belief. Anticipate that what you pray for according to God’s will, will happen and make arrangements for the answer. </a:t>
            </a:r>
          </a:p>
          <a:p>
            <a:endParaRPr lang="en-US" dirty="0"/>
          </a:p>
        </p:txBody>
      </p:sp>
    </p:spTree>
    <p:extLst>
      <p:ext uri="{BB962C8B-B14F-4D97-AF65-F5344CB8AC3E}">
        <p14:creationId xmlns:p14="http://schemas.microsoft.com/office/powerpoint/2010/main" val="384843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12AB3B-C044-E0A9-5E72-753E4CECA3D2}"/>
              </a:ext>
            </a:extLst>
          </p:cNvPr>
          <p:cNvSpPr txBox="1"/>
          <p:nvPr/>
        </p:nvSpPr>
        <p:spPr>
          <a:xfrm>
            <a:off x="2276475" y="2247900"/>
            <a:ext cx="7581900" cy="2514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a:solidFill>
                  <a:schemeClr val="tx1">
                    <a:lumMod val="75000"/>
                    <a:lumOff val="25000"/>
                  </a:schemeClr>
                </a:solidFill>
                <a:latin typeface="+mj-lt"/>
                <a:ea typeface="+mj-ea"/>
                <a:cs typeface="+mj-cs"/>
              </a:rPr>
              <a:t>LET’S PRAY!!</a:t>
            </a:r>
          </a:p>
        </p:txBody>
      </p:sp>
    </p:spTree>
    <p:extLst>
      <p:ext uri="{BB962C8B-B14F-4D97-AF65-F5344CB8AC3E}">
        <p14:creationId xmlns:p14="http://schemas.microsoft.com/office/powerpoint/2010/main" val="654387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3856" r="16834"/>
          <a:stretch/>
        </p:blipFill>
        <p:spPr>
          <a:xfrm>
            <a:off x="-170" y="10"/>
            <a:ext cx="8450317" cy="6857990"/>
          </a:xfrm>
          <a:prstGeom prst="rect">
            <a:avLst/>
          </a:prstGeom>
        </p:spPr>
      </p:pic>
      <p:sp>
        <p:nvSpPr>
          <p:cNvPr id="5" name="TextBox 4">
            <a:extLst>
              <a:ext uri="{FF2B5EF4-FFF2-40B4-BE49-F238E27FC236}">
                <a16:creationId xmlns:a16="http://schemas.microsoft.com/office/drawing/2014/main" id="{358A3942-3CD7-BA22-EC80-50F62F3EB682}"/>
              </a:ext>
            </a:extLst>
          </p:cNvPr>
          <p:cNvSpPr txBox="1"/>
          <p:nvPr/>
        </p:nvSpPr>
        <p:spPr>
          <a:xfrm>
            <a:off x="346773" y="337045"/>
            <a:ext cx="5799167" cy="456713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dirty="0">
                <a:solidFill>
                  <a:srgbClr val="FFFFFF"/>
                </a:solidFill>
                <a:latin typeface="+mj-lt"/>
                <a:ea typeface="+mj-ea"/>
                <a:cs typeface="+mj-cs"/>
              </a:rPr>
              <a:t>Doors of the Church are OPEN: </a:t>
            </a:r>
          </a:p>
          <a:p>
            <a:pPr>
              <a:lnSpc>
                <a:spcPct val="90000"/>
              </a:lnSpc>
              <a:spcBef>
                <a:spcPct val="0"/>
              </a:spcBef>
              <a:spcAft>
                <a:spcPts val="600"/>
              </a:spcAft>
            </a:pPr>
            <a:r>
              <a:rPr lang="en-US" sz="4400" kern="1200" dirty="0">
                <a:solidFill>
                  <a:srgbClr val="FFFFFF"/>
                </a:solidFill>
                <a:latin typeface="+mj-lt"/>
                <a:ea typeface="+mj-ea"/>
                <a:cs typeface="+mj-cs"/>
              </a:rPr>
              <a:t>“REID TEMPLE CARES”</a:t>
            </a:r>
          </a:p>
        </p:txBody>
      </p:sp>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42" r="16848"/>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9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675" y="494457"/>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Tree>
    <p:extLst>
      <p:ext uri="{BB962C8B-B14F-4D97-AF65-F5344CB8AC3E}">
        <p14:creationId xmlns:p14="http://schemas.microsoft.com/office/powerpoint/2010/main" val="23240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9331" r="19331"/>
          <a:stretch/>
        </p:blipFill>
        <p:spPr>
          <a:xfrm>
            <a:off x="1524" y="-3"/>
            <a:ext cx="7478269" cy="6858000"/>
          </a:xfrm>
          <a:prstGeom prst="rect">
            <a:avLst/>
          </a:prstGeom>
        </p:spPr>
      </p:pic>
      <p:sp>
        <p:nvSpPr>
          <p:cNvPr id="19" name="Freeform: Shape 18">
            <a:extLst>
              <a:ext uri="{FF2B5EF4-FFF2-40B4-BE49-F238E27FC236}">
                <a16:creationId xmlns:a16="http://schemas.microsoft.com/office/drawing/2014/main" id="{F81730B4-0490-4139-BC05-736CF5AEA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3530" y="1017767"/>
            <a:ext cx="4906732" cy="482644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760238CA-FF59-4971-BD4D-DC9353269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7CD146BF-5056-4999-960C-070E636E7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9777" y="1128813"/>
            <a:ext cx="4663202" cy="457830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prstClr val="white"/>
              </a:solidFill>
              <a:latin typeface="Meiryo"/>
            </a:endParaRPr>
          </a:p>
        </p:txBody>
      </p:sp>
      <p:sp>
        <p:nvSpPr>
          <p:cNvPr id="4" name="TextBox 3">
            <a:extLst>
              <a:ext uri="{FF2B5EF4-FFF2-40B4-BE49-F238E27FC236}">
                <a16:creationId xmlns:a16="http://schemas.microsoft.com/office/drawing/2014/main" id="{E19B3B3F-27FE-883E-EFB7-E2D548D2211C}"/>
              </a:ext>
            </a:extLst>
          </p:cNvPr>
          <p:cNvSpPr txBox="1"/>
          <p:nvPr/>
        </p:nvSpPr>
        <p:spPr>
          <a:xfrm>
            <a:off x="555073" y="2969040"/>
            <a:ext cx="5972976" cy="122869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2800" b="1"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PREPARING FOR PRAYER</a:t>
            </a:r>
            <a:r>
              <a:rPr lang="en-US" sz="2800" b="1"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a:t>
            </a:r>
          </a:p>
          <a:p>
            <a:pPr algn="ctr">
              <a:lnSpc>
                <a:spcPct val="90000"/>
              </a:lnSpc>
              <a:spcBef>
                <a:spcPct val="0"/>
              </a:spcBef>
              <a:spcAft>
                <a:spcPts val="600"/>
              </a:spcAft>
            </a:pPr>
            <a:r>
              <a:rPr lang="en-US" sz="2800" b="1"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TWELVE ACTION STEPS TO PRAYER!</a:t>
            </a:r>
          </a:p>
          <a:p>
            <a:pPr algn="ctr">
              <a:lnSpc>
                <a:spcPct val="90000"/>
              </a:lnSpc>
              <a:spcBef>
                <a:spcPct val="0"/>
              </a:spcBef>
              <a:spcAft>
                <a:spcPts val="600"/>
              </a:spcAft>
            </a:pPr>
            <a:r>
              <a:rPr lang="en-US" sz="2800" b="1" dirty="0">
                <a:latin typeface="ADLaM Display" panose="02010000000000000000" pitchFamily="2" charset="0"/>
                <a:ea typeface="ADLaM Display" panose="02010000000000000000" pitchFamily="2" charset="0"/>
                <a:cs typeface="ADLaM Display" panose="02010000000000000000" pitchFamily="2" charset="0"/>
              </a:rPr>
              <a:t>PART I</a:t>
            </a:r>
            <a:endParaRPr lang="en-US" sz="2800" b="1"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326C6935-1CAD-1253-C678-74C2541D6104}"/>
              </a:ext>
            </a:extLst>
          </p:cNvPr>
          <p:cNvSpPr txBox="1"/>
          <p:nvPr/>
        </p:nvSpPr>
        <p:spPr>
          <a:xfrm>
            <a:off x="1315466" y="4675490"/>
            <a:ext cx="4041869" cy="1905331"/>
          </a:xfrm>
          <a:prstGeom prst="rect">
            <a:avLst/>
          </a:prstGeom>
        </p:spPr>
        <p:txBody>
          <a:bodyPr vert="horz" lIns="91440" tIns="45720" rIns="91440" bIns="45720" rtlCol="0">
            <a:normAutofit/>
          </a:bodyPr>
          <a:lstStyle/>
          <a:p>
            <a:pPr algn="ctr">
              <a:lnSpc>
                <a:spcPct val="90000"/>
              </a:lnSpc>
              <a:spcAft>
                <a:spcPts val="600"/>
              </a:spcAft>
            </a:pPr>
            <a:r>
              <a:rPr lang="en-US" sz="2000" dirty="0">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lnSpc>
                <a:spcPct val="90000"/>
              </a:lnSpc>
              <a:spcAft>
                <a:spcPts val="600"/>
              </a:spcAft>
            </a:pPr>
            <a:r>
              <a:rPr lang="en-US" sz="2000" dirty="0">
                <a:latin typeface="ADLaM Display" panose="02010000000000000000" pitchFamily="2" charset="0"/>
                <a:ea typeface="ADLaM Display" panose="02010000000000000000" pitchFamily="2" charset="0"/>
                <a:cs typeface="ADLaM Display" panose="02010000000000000000" pitchFamily="2" charset="0"/>
              </a:rPr>
              <a:t>Pastor</a:t>
            </a:r>
          </a:p>
        </p:txBody>
      </p:sp>
      <p:pic>
        <p:nvPicPr>
          <p:cNvPr id="5" name="Picture 2" descr="Understanding the Purpose and Power of Prayer: How to Call Heaven to Earth">
            <a:extLst>
              <a:ext uri="{FF2B5EF4-FFF2-40B4-BE49-F238E27FC236}">
                <a16:creationId xmlns:a16="http://schemas.microsoft.com/office/drawing/2014/main" id="{E3D52717-2B42-9B86-554C-90A2A56ECFFA}"/>
              </a:ext>
            </a:extLst>
          </p:cNvPr>
          <p:cNvPicPr>
            <a:picLocks noChangeAspect="1"/>
          </p:cNvPicPr>
          <p:nvPr/>
        </p:nvPicPr>
        <p:blipFill rotWithShape="1">
          <a:blip r:embed="rId3">
            <a:extLst>
              <a:ext uri="{28A0092B-C50C-407E-A947-70E740481C1C}">
                <a14:useLocalDpi xmlns:a14="http://schemas.microsoft.com/office/drawing/2010/main" val="0"/>
              </a:ext>
            </a:extLst>
          </a:blip>
          <a:srcRect t="3354"/>
          <a:stretch/>
        </p:blipFill>
        <p:spPr bwMode="auto">
          <a:xfrm>
            <a:off x="7527037" y="10"/>
            <a:ext cx="4664963"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2014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98B40-6A7B-C0CE-EBC7-7DCE0B9F21F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A green leafy object with white text">
            <a:extLst>
              <a:ext uri="{FF2B5EF4-FFF2-40B4-BE49-F238E27FC236}">
                <a16:creationId xmlns:a16="http://schemas.microsoft.com/office/drawing/2014/main" id="{81113752-25B0-D116-320A-6E734C744DBF}"/>
              </a:ext>
            </a:extLst>
          </p:cNvPr>
          <p:cNvPicPr>
            <a:picLocks noChangeAspect="1"/>
          </p:cNvPicPr>
          <p:nvPr/>
        </p:nvPicPr>
        <p:blipFill rotWithShape="1">
          <a:blip r:embed="rId2">
            <a:extLst>
              <a:ext uri="{28A0092B-C50C-407E-A947-70E740481C1C}">
                <a14:useLocalDpi xmlns:a14="http://schemas.microsoft.com/office/drawing/2010/main" val="0"/>
              </a:ext>
            </a:extLst>
          </a:blip>
          <a:srcRect r="1" b="1440"/>
          <a:stretch/>
        </p:blipFill>
        <p:spPr>
          <a:xfrm>
            <a:off x="126673" y="119551"/>
            <a:ext cx="11938653" cy="6618898"/>
          </a:xfrm>
          <a:prstGeom prst="rect">
            <a:avLst/>
          </a:prstGeom>
        </p:spPr>
      </p:pic>
      <p:sp>
        <p:nvSpPr>
          <p:cNvPr id="4" name="TextBox 3">
            <a:extLst>
              <a:ext uri="{FF2B5EF4-FFF2-40B4-BE49-F238E27FC236}">
                <a16:creationId xmlns:a16="http://schemas.microsoft.com/office/drawing/2014/main" id="{D8F2BE25-CD21-2400-C99A-04BD19019028}"/>
              </a:ext>
            </a:extLst>
          </p:cNvPr>
          <p:cNvSpPr txBox="1"/>
          <p:nvPr/>
        </p:nvSpPr>
        <p:spPr>
          <a:xfrm>
            <a:off x="2422034" y="530942"/>
            <a:ext cx="7113229" cy="923330"/>
          </a:xfrm>
          <a:prstGeom prst="rect">
            <a:avLst/>
          </a:prstGeom>
          <a:noFill/>
        </p:spPr>
        <p:txBody>
          <a:bodyPr wrap="none" rtlCol="0">
            <a:spAutoFit/>
          </a:bodyPr>
          <a:lstStyle/>
          <a:p>
            <a:r>
              <a:rPr lang="en-US" sz="5400" b="1" u="sng" dirty="0">
                <a:solidFill>
                  <a:schemeClr val="bg1"/>
                </a:solidFill>
              </a:rPr>
              <a:t>COURSE OBJECTIVES:</a:t>
            </a:r>
          </a:p>
        </p:txBody>
      </p:sp>
      <p:sp>
        <p:nvSpPr>
          <p:cNvPr id="5" name="TextBox 4">
            <a:extLst>
              <a:ext uri="{FF2B5EF4-FFF2-40B4-BE49-F238E27FC236}">
                <a16:creationId xmlns:a16="http://schemas.microsoft.com/office/drawing/2014/main" id="{A3D45E11-CD80-0C5A-BDF8-CB9F6BDB8E45}"/>
              </a:ext>
            </a:extLst>
          </p:cNvPr>
          <p:cNvSpPr txBox="1"/>
          <p:nvPr/>
        </p:nvSpPr>
        <p:spPr>
          <a:xfrm>
            <a:off x="1430883" y="1490150"/>
            <a:ext cx="9824304" cy="5262979"/>
          </a:xfrm>
          <a:prstGeom prst="rect">
            <a:avLst/>
          </a:prstGeom>
          <a:noFill/>
        </p:spPr>
        <p:txBody>
          <a:bodyPr wrap="square" rtlCol="0">
            <a:spAutoFit/>
          </a:bodyPr>
          <a:lstStyle/>
          <a:p>
            <a:pPr marL="514350" indent="-514350" algn="ctr">
              <a:buAutoNum type="romanUcPeriod"/>
            </a:pPr>
            <a:r>
              <a:rPr lang="en-US" sz="2800" b="1" dirty="0">
                <a:solidFill>
                  <a:schemeClr val="bg1"/>
                </a:solidFill>
              </a:rPr>
              <a:t>Prayer </a:t>
            </a:r>
          </a:p>
          <a:p>
            <a:pPr marL="514350" indent="-514350" algn="ctr">
              <a:buAutoNum type="romanUcPeriod"/>
            </a:pPr>
            <a:r>
              <a:rPr lang="en-US" sz="2800" b="1" dirty="0">
                <a:solidFill>
                  <a:schemeClr val="bg1"/>
                </a:solidFill>
              </a:rPr>
              <a:t>The Word: James 5:16</a:t>
            </a:r>
          </a:p>
          <a:p>
            <a:pPr marL="514350" indent="-514350" algn="ctr">
              <a:buAutoNum type="romanUcPeriod"/>
            </a:pPr>
            <a:r>
              <a:rPr lang="en-US" sz="2800" b="1" dirty="0">
                <a:solidFill>
                  <a:schemeClr val="bg1"/>
                </a:solidFill>
              </a:rPr>
              <a:t>Be SILENT</a:t>
            </a:r>
          </a:p>
          <a:p>
            <a:pPr marL="514350" indent="-514350" algn="ctr">
              <a:buAutoNum type="romanUcPeriod"/>
            </a:pPr>
            <a:r>
              <a:rPr lang="en-US" sz="2800" b="1" dirty="0">
                <a:solidFill>
                  <a:schemeClr val="bg1"/>
                </a:solidFill>
              </a:rPr>
              <a:t>Give Adoration</a:t>
            </a:r>
          </a:p>
          <a:p>
            <a:pPr marL="514350" indent="-514350" algn="ctr">
              <a:buAutoNum type="romanUcPeriod"/>
            </a:pPr>
            <a:r>
              <a:rPr lang="en-US" sz="2800" b="1" dirty="0">
                <a:solidFill>
                  <a:schemeClr val="bg1"/>
                </a:solidFill>
              </a:rPr>
              <a:t>Make Confession</a:t>
            </a:r>
          </a:p>
          <a:p>
            <a:pPr marL="514350" indent="-514350" algn="ctr">
              <a:buAutoNum type="romanUcPeriod"/>
            </a:pPr>
            <a:r>
              <a:rPr lang="en-US" sz="2800" b="1" dirty="0">
                <a:solidFill>
                  <a:schemeClr val="bg1"/>
                </a:solidFill>
              </a:rPr>
              <a:t>Give Thanks</a:t>
            </a:r>
          </a:p>
          <a:p>
            <a:pPr marL="514350" indent="-514350" algn="ctr">
              <a:buAutoNum type="romanUcPeriod"/>
            </a:pPr>
            <a:r>
              <a:rPr lang="en-US" sz="2800" b="1" dirty="0">
                <a:solidFill>
                  <a:schemeClr val="bg1"/>
                </a:solidFill>
              </a:rPr>
              <a:t> Make Supplication</a:t>
            </a:r>
          </a:p>
          <a:p>
            <a:pPr marL="514350" indent="-514350" algn="ctr">
              <a:buAutoNum type="romanUcPeriod"/>
            </a:pPr>
            <a:r>
              <a:rPr lang="en-US" sz="2800" b="1" dirty="0">
                <a:solidFill>
                  <a:schemeClr val="bg1"/>
                </a:solidFill>
              </a:rPr>
              <a:t> Specify Petition And Requests</a:t>
            </a:r>
          </a:p>
          <a:p>
            <a:pPr marL="514350" indent="-514350" algn="ctr">
              <a:buAutoNum type="romanUcPeriod"/>
            </a:pPr>
            <a:r>
              <a:rPr lang="en-US" sz="2800" b="1" dirty="0">
                <a:solidFill>
                  <a:schemeClr val="bg1"/>
                </a:solidFill>
              </a:rPr>
              <a:t>Putting Prayer Into Practice</a:t>
            </a:r>
          </a:p>
          <a:p>
            <a:pPr marL="514350" indent="-514350" algn="ctr">
              <a:buAutoNum type="romanUcPeriod"/>
            </a:pPr>
            <a:r>
              <a:rPr lang="en-US" sz="2800" b="1" dirty="0">
                <a:solidFill>
                  <a:schemeClr val="bg1"/>
                </a:solidFill>
              </a:rPr>
              <a:t>Let’s Pray Together</a:t>
            </a:r>
          </a:p>
          <a:p>
            <a:pPr marL="514350" indent="-514350" algn="ctr">
              <a:buAutoNum type="romanUcPeriod"/>
            </a:pPr>
            <a:r>
              <a:rPr lang="en-US" sz="2800" b="1" dirty="0">
                <a:solidFill>
                  <a:schemeClr val="bg1"/>
                </a:solidFill>
              </a:rPr>
              <a:t>Open The Doors of the Church/Offering</a:t>
            </a:r>
          </a:p>
          <a:p>
            <a:pPr marL="514350" indent="-514350" algn="ctr">
              <a:buAutoNum type="romanUcPeriod"/>
            </a:pPr>
            <a:r>
              <a:rPr lang="en-US" sz="2800" b="1" dirty="0">
                <a:solidFill>
                  <a:schemeClr val="bg1"/>
                </a:solidFill>
              </a:rPr>
              <a:t>THANK YOU!</a:t>
            </a:r>
          </a:p>
        </p:txBody>
      </p:sp>
    </p:spTree>
    <p:extLst>
      <p:ext uri="{BB962C8B-B14F-4D97-AF65-F5344CB8AC3E}">
        <p14:creationId xmlns:p14="http://schemas.microsoft.com/office/powerpoint/2010/main" val="766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green leaf&#10;&#10;Description automatically generated">
            <a:extLst>
              <a:ext uri="{FF2B5EF4-FFF2-40B4-BE49-F238E27FC236}">
                <a16:creationId xmlns:a16="http://schemas.microsoft.com/office/drawing/2014/main" id="{58378152-A723-3E6E-C2FA-D50E49C0FED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31323" r="18677"/>
          <a:stretch/>
        </p:blipFill>
        <p:spPr>
          <a:xfrm>
            <a:off x="20" y="10"/>
            <a:ext cx="6095980" cy="6857990"/>
          </a:xfrm>
          <a:prstGeom prst="rect">
            <a:avLst/>
          </a:prstGeom>
        </p:spPr>
      </p:pic>
      <p:pic>
        <p:nvPicPr>
          <p:cNvPr id="1026" name="Picture 2" descr="The BEST Study Bible In 2023 (Ultimate Guide)">
            <a:extLst>
              <a:ext uri="{FF2B5EF4-FFF2-40B4-BE49-F238E27FC236}">
                <a16:creationId xmlns:a16="http://schemas.microsoft.com/office/drawing/2014/main" id="{15C8FF06-8E6A-BE19-72D5-A01624EDA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65" r="890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A603A9-B9EB-4532-DE77-7EFFF8AB290F}"/>
              </a:ext>
            </a:extLst>
          </p:cNvPr>
          <p:cNvSpPr txBox="1"/>
          <p:nvPr/>
        </p:nvSpPr>
        <p:spPr>
          <a:xfrm>
            <a:off x="216997" y="179962"/>
            <a:ext cx="5662026" cy="769441"/>
          </a:xfrm>
          <a:prstGeom prst="rect">
            <a:avLst/>
          </a:prstGeom>
          <a:noFill/>
        </p:spPr>
        <p:txBody>
          <a:bodyPr wrap="square" rtlCol="0">
            <a:spAutoFit/>
          </a:bodyPr>
          <a:lstStyle/>
          <a:p>
            <a:pPr algn="ctr"/>
            <a:r>
              <a:rPr lang="en-US" sz="4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a:t>
            </a:r>
          </a:p>
        </p:txBody>
      </p:sp>
      <p:sp>
        <p:nvSpPr>
          <p:cNvPr id="7" name="TextBox 6">
            <a:extLst>
              <a:ext uri="{FF2B5EF4-FFF2-40B4-BE49-F238E27FC236}">
                <a16:creationId xmlns:a16="http://schemas.microsoft.com/office/drawing/2014/main" id="{453EDB87-3A5B-E5E2-84A7-4E5A9B93AB4E}"/>
              </a:ext>
            </a:extLst>
          </p:cNvPr>
          <p:cNvSpPr txBox="1"/>
          <p:nvPr/>
        </p:nvSpPr>
        <p:spPr>
          <a:xfrm>
            <a:off x="68866" y="1254152"/>
            <a:ext cx="6026382" cy="5478423"/>
          </a:xfrm>
          <a:prstGeom prst="rect">
            <a:avLst/>
          </a:prstGeom>
          <a:noFill/>
        </p:spPr>
        <p:txBody>
          <a:bodyPr wrap="square" rtlCol="0">
            <a:spAutoFit/>
          </a:bodyPr>
          <a:lstStyle/>
          <a:p>
            <a:pPr algn="ctr"/>
            <a:r>
              <a:rPr lang="en-US" sz="2000" b="1" u="sng" dirty="0">
                <a:solidFill>
                  <a:schemeClr val="bg1"/>
                </a:solidFill>
              </a:rPr>
              <a:t>James 5:16:</a:t>
            </a:r>
            <a:r>
              <a:rPr lang="en-US" sz="2000" b="1" dirty="0">
                <a:solidFill>
                  <a:schemeClr val="bg1"/>
                </a:solidFill>
              </a:rPr>
              <a:t> “Therefore confess your sins to each other and pray for each other so that you may be healed. The prayer of a righteous person is powerful and effective.”</a:t>
            </a:r>
          </a:p>
          <a:p>
            <a:pPr marL="0" indent="0" algn="ctr">
              <a:buNone/>
            </a:pPr>
            <a:endParaRPr lang="en-US" b="1" dirty="0">
              <a:solidFill>
                <a:schemeClr val="bg1"/>
              </a:solidFill>
            </a:endParaRPr>
          </a:p>
          <a:p>
            <a:pPr marL="0" indent="0" algn="ctr">
              <a:buNone/>
            </a:pPr>
            <a:endParaRPr lang="en-US" sz="1800" b="1" dirty="0">
              <a:solidFill>
                <a:schemeClr val="bg1"/>
              </a:solidFill>
            </a:endParaRPr>
          </a:p>
          <a:p>
            <a:pPr marL="0" indent="0" algn="ctr">
              <a:buNone/>
            </a:pPr>
            <a:r>
              <a:rPr lang="en-US" sz="1800" b="1" dirty="0">
                <a:solidFill>
                  <a:schemeClr val="bg1"/>
                </a:solidFill>
              </a:rPr>
              <a:t>In this chapter, it shows the useful approach for organizing your steps to prayer. </a:t>
            </a:r>
          </a:p>
          <a:p>
            <a:pPr marL="0" indent="0" algn="ctr">
              <a:buNone/>
            </a:pPr>
            <a:r>
              <a:rPr lang="en-US" sz="1800" b="1" dirty="0">
                <a:solidFill>
                  <a:schemeClr val="bg1"/>
                </a:solidFill>
              </a:rPr>
              <a:t>The principles that follow were developed from evaluating the prayer lives of Jesus, Abraham, Joseph, Moses, David, Ezekiel, and others in the Bible. When you study these biblical figures, you will see that they all used a similar patterns in prayer.</a:t>
            </a:r>
          </a:p>
          <a:p>
            <a:pPr marL="0" indent="0" algn="ctr">
              <a:buNone/>
            </a:pPr>
            <a:r>
              <a:rPr lang="en-US" sz="1800" b="1" dirty="0">
                <a:solidFill>
                  <a:schemeClr val="bg1"/>
                </a:solidFill>
              </a:rPr>
              <a:t> </a:t>
            </a:r>
          </a:p>
          <a:p>
            <a:pPr marL="0" indent="0" algn="ctr">
              <a:buNone/>
            </a:pPr>
            <a:r>
              <a:rPr lang="en-US" sz="1800" b="1" dirty="0">
                <a:solidFill>
                  <a:schemeClr val="bg1"/>
                </a:solidFill>
              </a:rPr>
              <a:t>Their prayers receive the attention of God and produced powerful results. </a:t>
            </a:r>
          </a:p>
          <a:p>
            <a:pPr marL="0" indent="0">
              <a:buNone/>
            </a:pPr>
            <a:endParaRPr lang="en-US" sz="1800" b="1" dirty="0">
              <a:solidFill>
                <a:schemeClr val="bg1"/>
              </a:solidFill>
            </a:endParaRPr>
          </a:p>
          <a:p>
            <a:pPr marL="0" indent="0">
              <a:buNone/>
            </a:pPr>
            <a:endParaRPr lang="en-US" sz="1800" b="1" dirty="0">
              <a:solidFill>
                <a:schemeClr val="bg1"/>
              </a:solidFill>
            </a:endParaRPr>
          </a:p>
          <a:p>
            <a:endParaRPr lang="en-US" dirty="0"/>
          </a:p>
        </p:txBody>
      </p:sp>
    </p:spTree>
    <p:extLst>
      <p:ext uri="{BB962C8B-B14F-4D97-AF65-F5344CB8AC3E}">
        <p14:creationId xmlns:p14="http://schemas.microsoft.com/office/powerpoint/2010/main" val="4015753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10;&#10;Description automatically generated">
            <a:extLst>
              <a:ext uri="{FF2B5EF4-FFF2-40B4-BE49-F238E27FC236}">
                <a16:creationId xmlns:a16="http://schemas.microsoft.com/office/drawing/2014/main" id="{17B47C7A-30C1-97DF-F5B6-6941225188E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1426424-3178-A30B-58FD-54500EE2AC47}"/>
              </a:ext>
            </a:extLst>
          </p:cNvPr>
          <p:cNvSpPr>
            <a:spLocks noGrp="1"/>
          </p:cNvSpPr>
          <p:nvPr>
            <p:ph type="title"/>
          </p:nvPr>
        </p:nvSpPr>
        <p:spPr>
          <a:xfrm>
            <a:off x="838200" y="122677"/>
            <a:ext cx="10515600" cy="1325563"/>
          </a:xfrm>
        </p:spPr>
        <p:txBody>
          <a:bodyPr/>
          <a:lstStyle/>
          <a:p>
            <a:pPr algn="ctr"/>
            <a:r>
              <a:rPr lang="en-US" b="1" u="sng" dirty="0">
                <a:solidFill>
                  <a:schemeClr val="bg1"/>
                </a:solidFill>
              </a:rPr>
              <a:t>BECOME SILENT!</a:t>
            </a:r>
          </a:p>
        </p:txBody>
      </p:sp>
      <p:sp>
        <p:nvSpPr>
          <p:cNvPr id="5" name="Content Placeholder 4">
            <a:extLst>
              <a:ext uri="{FF2B5EF4-FFF2-40B4-BE49-F238E27FC236}">
                <a16:creationId xmlns:a16="http://schemas.microsoft.com/office/drawing/2014/main" id="{96C6B101-4478-6B89-27D6-5B4994B3B21C}"/>
              </a:ext>
            </a:extLst>
          </p:cNvPr>
          <p:cNvSpPr>
            <a:spLocks noGrp="1"/>
          </p:cNvSpPr>
          <p:nvPr>
            <p:ph sz="half" idx="1"/>
          </p:nvPr>
        </p:nvSpPr>
        <p:spPr>
          <a:xfrm>
            <a:off x="491247" y="1570916"/>
            <a:ext cx="5358319" cy="4404739"/>
          </a:xfrm>
        </p:spPr>
        <p:txBody>
          <a:bodyPr>
            <a:normAutofit fontScale="77500" lnSpcReduction="20000"/>
          </a:bodyPr>
          <a:lstStyle/>
          <a:p>
            <a:pPr marL="0" indent="0">
              <a:buNone/>
            </a:pPr>
            <a:r>
              <a:rPr lang="en-US" dirty="0">
                <a:solidFill>
                  <a:schemeClr val="bg1"/>
                </a:solidFill>
              </a:rPr>
              <a:t>What is the first step to prayer, and how is it defined? How do we accomplish this step? </a:t>
            </a:r>
          </a:p>
          <a:p>
            <a:pPr marL="0" indent="0">
              <a:buNone/>
            </a:pPr>
            <a:endParaRPr lang="en-US" dirty="0">
              <a:solidFill>
                <a:schemeClr val="bg1"/>
              </a:solidFill>
            </a:endParaRPr>
          </a:p>
          <a:p>
            <a:pPr marL="457200" indent="-457200">
              <a:buAutoNum type="arabicPeriod"/>
            </a:pPr>
            <a:r>
              <a:rPr lang="en-US" u="sng" dirty="0">
                <a:solidFill>
                  <a:schemeClr val="bg1"/>
                </a:solidFill>
              </a:rPr>
              <a:t>Principle</a:t>
            </a:r>
            <a:r>
              <a:rPr lang="en-US" dirty="0">
                <a:solidFill>
                  <a:schemeClr val="bg1"/>
                </a:solidFill>
              </a:rPr>
              <a:t> - </a:t>
            </a:r>
            <a:r>
              <a:rPr lang="en-US" b="1" dirty="0">
                <a:solidFill>
                  <a:schemeClr val="bg1"/>
                </a:solidFill>
              </a:rPr>
              <a:t>Become Silent: </a:t>
            </a:r>
            <a:r>
              <a:rPr lang="en-US" dirty="0">
                <a:solidFill>
                  <a:schemeClr val="bg1"/>
                </a:solidFill>
              </a:rPr>
              <a:t>Be still and gather yourself. If your spirit, mind, body, and emotions are separated, then you will be unable to pray God’s will with singleness of purpose. Silence helps bring you into unity with God.</a:t>
            </a:r>
          </a:p>
          <a:p>
            <a:pPr marL="0" indent="0">
              <a:buNone/>
            </a:pPr>
            <a:endParaRPr lang="en-US" dirty="0">
              <a:solidFill>
                <a:schemeClr val="bg1"/>
              </a:solidFill>
            </a:endParaRPr>
          </a:p>
          <a:p>
            <a:pPr marL="0" indent="0">
              <a:buNone/>
            </a:pPr>
            <a:r>
              <a:rPr lang="en-US" b="1" dirty="0">
                <a:solidFill>
                  <a:schemeClr val="bg1"/>
                </a:solidFill>
              </a:rPr>
              <a:t>Matthew 6:6- “But when you pray, go into your room, close the door and pray to your Father, who is unseen. Then your Father, who sees what is done in secret, will reward you.”</a:t>
            </a:r>
          </a:p>
          <a:p>
            <a:endParaRPr lang="en-US" dirty="0"/>
          </a:p>
        </p:txBody>
      </p:sp>
      <p:sp>
        <p:nvSpPr>
          <p:cNvPr id="6" name="Content Placeholder 5">
            <a:extLst>
              <a:ext uri="{FF2B5EF4-FFF2-40B4-BE49-F238E27FC236}">
                <a16:creationId xmlns:a16="http://schemas.microsoft.com/office/drawing/2014/main" id="{F28E7945-964B-7418-A578-1FED1DDCC945}"/>
              </a:ext>
            </a:extLst>
          </p:cNvPr>
          <p:cNvSpPr>
            <a:spLocks noGrp="1"/>
          </p:cNvSpPr>
          <p:nvPr>
            <p:ph sz="half" idx="2"/>
          </p:nvPr>
        </p:nvSpPr>
        <p:spPr>
          <a:xfrm>
            <a:off x="6517531" y="1570916"/>
            <a:ext cx="5452353" cy="4601082"/>
          </a:xfrm>
        </p:spPr>
        <p:txBody>
          <a:bodyPr>
            <a:normAutofit fontScale="77500" lnSpcReduction="20000"/>
          </a:bodyPr>
          <a:lstStyle/>
          <a:p>
            <a:pPr marL="0" indent="0">
              <a:buNone/>
            </a:pPr>
            <a:r>
              <a:rPr lang="en-US" dirty="0">
                <a:solidFill>
                  <a:schemeClr val="bg1"/>
                </a:solidFill>
              </a:rPr>
              <a:t>Get quiet and eliminate distractions. Let the Lord calm your heart. </a:t>
            </a:r>
          </a:p>
          <a:p>
            <a:pPr marL="0" indent="0">
              <a:buNone/>
            </a:pPr>
            <a:endParaRPr lang="en-US" dirty="0">
              <a:solidFill>
                <a:schemeClr val="bg1"/>
              </a:solidFill>
            </a:endParaRPr>
          </a:p>
          <a:p>
            <a:pPr marL="0" indent="0">
              <a:buNone/>
            </a:pPr>
            <a:r>
              <a:rPr lang="en-US" b="1" dirty="0">
                <a:solidFill>
                  <a:schemeClr val="bg1"/>
                </a:solidFill>
              </a:rPr>
              <a:t>Isaiah 26:3- “You will keep in perfect peace (shalom) those whose minds are steadfast, because they trust in you.”</a:t>
            </a:r>
          </a:p>
          <a:p>
            <a:pPr marL="0" indent="0">
              <a:buNone/>
            </a:pPr>
            <a:endParaRPr lang="en-US" b="1" dirty="0">
              <a:solidFill>
                <a:schemeClr val="bg1"/>
              </a:solidFill>
            </a:endParaRPr>
          </a:p>
          <a:p>
            <a:pPr marL="0" indent="0">
              <a:buNone/>
            </a:pPr>
            <a:r>
              <a:rPr lang="en-US" dirty="0">
                <a:solidFill>
                  <a:schemeClr val="bg1"/>
                </a:solidFill>
              </a:rPr>
              <a:t>This steps may take ten minutes, and hour, or five hours, but it is the entrance to prayer. </a:t>
            </a:r>
          </a:p>
          <a:p>
            <a:pPr marL="0" indent="0">
              <a:buNone/>
            </a:pPr>
            <a:endParaRPr lang="en-US" dirty="0">
              <a:solidFill>
                <a:schemeClr val="bg1"/>
              </a:solidFill>
            </a:endParaRPr>
          </a:p>
          <a:p>
            <a:pPr marL="0" indent="0" algn="ctr">
              <a:buNone/>
            </a:pPr>
            <a:r>
              <a:rPr lang="en-US" b="1" dirty="0">
                <a:solidFill>
                  <a:schemeClr val="bg1"/>
                </a:solidFill>
              </a:rPr>
              <a:t>Psalm 46:10- He says, “Be still, and know that I am God; I will be exalted among the nations,    I will be exalted in the earth.”</a:t>
            </a:r>
          </a:p>
          <a:p>
            <a:endParaRPr lang="en-US" dirty="0"/>
          </a:p>
        </p:txBody>
      </p:sp>
    </p:spTree>
    <p:extLst>
      <p:ext uri="{BB962C8B-B14F-4D97-AF65-F5344CB8AC3E}">
        <p14:creationId xmlns:p14="http://schemas.microsoft.com/office/powerpoint/2010/main" val="3084837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Praying Hand Care African American Images - Free Download on Freepik">
            <a:extLst>
              <a:ext uri="{FF2B5EF4-FFF2-40B4-BE49-F238E27FC236}">
                <a16:creationId xmlns:a16="http://schemas.microsoft.com/office/drawing/2014/main" id="{C5180242-78AC-AB0F-043A-7005796B2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0" r="6207" b="2"/>
          <a:stretch/>
        </p:blipFill>
        <p:spPr bwMode="auto">
          <a:xfrm>
            <a:off x="187387" y="170014"/>
            <a:ext cx="3805676" cy="6516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ose up of a green leaf&#10;&#10;Description automatically generated">
            <a:extLst>
              <a:ext uri="{FF2B5EF4-FFF2-40B4-BE49-F238E27FC236}">
                <a16:creationId xmlns:a16="http://schemas.microsoft.com/office/drawing/2014/main" id="{9DF76CA3-98C0-27FA-A393-02642CA28FC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575" r="14874" b="-1"/>
          <a:stretch/>
        </p:blipFill>
        <p:spPr>
          <a:xfrm>
            <a:off x="4179224" y="170014"/>
            <a:ext cx="7825389" cy="6516263"/>
          </a:xfrm>
          <a:prstGeom prst="rect">
            <a:avLst/>
          </a:prstGeom>
        </p:spPr>
      </p:pic>
      <p:sp>
        <p:nvSpPr>
          <p:cNvPr id="4" name="TextBox 3">
            <a:extLst>
              <a:ext uri="{FF2B5EF4-FFF2-40B4-BE49-F238E27FC236}">
                <a16:creationId xmlns:a16="http://schemas.microsoft.com/office/drawing/2014/main" id="{D7943621-DD72-3872-71DD-FCF8519FF629}"/>
              </a:ext>
            </a:extLst>
          </p:cNvPr>
          <p:cNvSpPr txBox="1"/>
          <p:nvPr/>
        </p:nvSpPr>
        <p:spPr>
          <a:xfrm>
            <a:off x="-13877" y="408562"/>
            <a:ext cx="4208203" cy="646331"/>
          </a:xfrm>
          <a:prstGeom prst="rect">
            <a:avLst/>
          </a:prstGeom>
          <a:noFill/>
        </p:spPr>
        <p:txBody>
          <a:bodyPr wrap="none" rtlCol="0">
            <a:spAutoFit/>
          </a:bodyPr>
          <a:lstStyle/>
          <a:p>
            <a:r>
              <a:rPr lang="en-US" sz="3600" b="1" u="sng" dirty="0">
                <a:latin typeface="ADLaM Display" panose="02010000000000000000" pitchFamily="2" charset="0"/>
                <a:ea typeface="ADLaM Display" panose="02010000000000000000" pitchFamily="2" charset="0"/>
                <a:cs typeface="ADLaM Display" panose="02010000000000000000" pitchFamily="2" charset="0"/>
              </a:rPr>
              <a:t>GIVE ADORATION!</a:t>
            </a:r>
          </a:p>
        </p:txBody>
      </p:sp>
      <p:sp>
        <p:nvSpPr>
          <p:cNvPr id="5" name="TextBox 4">
            <a:extLst>
              <a:ext uri="{FF2B5EF4-FFF2-40B4-BE49-F238E27FC236}">
                <a16:creationId xmlns:a16="http://schemas.microsoft.com/office/drawing/2014/main" id="{462DB57E-5472-8DBA-327A-D1E627B0E84A}"/>
              </a:ext>
            </a:extLst>
          </p:cNvPr>
          <p:cNvSpPr txBox="1"/>
          <p:nvPr/>
        </p:nvSpPr>
        <p:spPr>
          <a:xfrm>
            <a:off x="4421844" y="170014"/>
            <a:ext cx="7598170" cy="6247864"/>
          </a:xfrm>
          <a:prstGeom prst="rect">
            <a:avLst/>
          </a:prstGeom>
          <a:noFill/>
        </p:spPr>
        <p:txBody>
          <a:bodyPr wrap="square" rtlCol="0">
            <a:spAutoFit/>
          </a:bodyPr>
          <a:lstStyle/>
          <a:p>
            <a:pPr marL="0" indent="0" algn="ctr">
              <a:buNone/>
            </a:pPr>
            <a:r>
              <a:rPr lang="en-US" sz="2400" u="sng" dirty="0">
                <a:solidFill>
                  <a:schemeClr val="bg1"/>
                </a:solidFill>
              </a:rPr>
              <a:t>How do you give adoration to God? </a:t>
            </a:r>
          </a:p>
          <a:p>
            <a:pPr marL="0" indent="0" algn="ctr">
              <a:buNone/>
            </a:pPr>
            <a:endParaRPr lang="en-US" sz="1400" dirty="0">
              <a:solidFill>
                <a:schemeClr val="bg1"/>
              </a:solidFill>
            </a:endParaRPr>
          </a:p>
          <a:p>
            <a:pPr marL="0" indent="0" algn="ctr">
              <a:buNone/>
            </a:pPr>
            <a:r>
              <a:rPr lang="en-US" sz="2400" b="1" dirty="0">
                <a:solidFill>
                  <a:schemeClr val="bg1"/>
                </a:solidFill>
              </a:rPr>
              <a:t>2</a:t>
            </a:r>
            <a:r>
              <a:rPr lang="en-US" sz="2000" b="1" dirty="0">
                <a:solidFill>
                  <a:schemeClr val="bg1"/>
                </a:solidFill>
              </a:rPr>
              <a:t>. </a:t>
            </a:r>
            <a:r>
              <a:rPr lang="en-US" sz="2000" b="1" u="sng" dirty="0">
                <a:solidFill>
                  <a:schemeClr val="bg1"/>
                </a:solidFill>
              </a:rPr>
              <a:t>Principle</a:t>
            </a:r>
            <a:r>
              <a:rPr lang="en-US" sz="2000" b="1" dirty="0">
                <a:solidFill>
                  <a:schemeClr val="bg1"/>
                </a:solidFill>
              </a:rPr>
              <a:t> </a:t>
            </a:r>
            <a:r>
              <a:rPr lang="en-US" sz="2000" dirty="0">
                <a:solidFill>
                  <a:schemeClr val="bg1"/>
                </a:solidFill>
              </a:rPr>
              <a:t>- </a:t>
            </a:r>
            <a:r>
              <a:rPr lang="en-US" sz="2000" b="1" dirty="0">
                <a:solidFill>
                  <a:schemeClr val="bg1"/>
                </a:solidFill>
              </a:rPr>
              <a:t>Give Adoration:</a:t>
            </a:r>
            <a:r>
              <a:rPr lang="en-US" sz="2000" dirty="0">
                <a:solidFill>
                  <a:schemeClr val="bg1"/>
                </a:solidFill>
              </a:rPr>
              <a:t> Worship God for who He is. King of all the earth, your creator, your savior, your all in all. </a:t>
            </a:r>
          </a:p>
          <a:p>
            <a:pPr marL="0" indent="0" algn="ctr">
              <a:buNone/>
            </a:pPr>
            <a:endParaRPr lang="en-US" sz="2000" dirty="0">
              <a:solidFill>
                <a:schemeClr val="bg1"/>
              </a:solidFill>
            </a:endParaRPr>
          </a:p>
          <a:p>
            <a:pPr marL="0" indent="0" algn="ctr">
              <a:buNone/>
            </a:pPr>
            <a:r>
              <a:rPr lang="en-US" sz="2000" b="1" dirty="0">
                <a:solidFill>
                  <a:schemeClr val="bg1"/>
                </a:solidFill>
              </a:rPr>
              <a:t>Luke 11:2 He said to them, “When you pray, say: ‘Father, hallowed be your name, your kingdom come.”</a:t>
            </a:r>
          </a:p>
          <a:p>
            <a:pPr marL="0" indent="0" algn="ctr">
              <a:buNone/>
            </a:pPr>
            <a:endParaRPr lang="en-US" sz="2000" b="1" dirty="0">
              <a:solidFill>
                <a:schemeClr val="bg1"/>
              </a:solidFill>
            </a:endParaRPr>
          </a:p>
          <a:p>
            <a:pPr marL="0" indent="0" algn="ctr">
              <a:buNone/>
            </a:pPr>
            <a:r>
              <a:rPr lang="en-US" sz="2000" b="1" dirty="0">
                <a:solidFill>
                  <a:schemeClr val="bg1"/>
                </a:solidFill>
              </a:rPr>
              <a:t>Psalm 95: 1- “ Come, let us sing for joy to the Lord;  let us shout aloud to the Rock of our salvation. 2 Let us come before him with thanksgiving and extol him with music and song. 3 For the Lord is the great God, the great King above all gods.” </a:t>
            </a:r>
          </a:p>
          <a:p>
            <a:pPr marL="0" indent="0" algn="ctr">
              <a:buNone/>
            </a:pPr>
            <a:r>
              <a:rPr lang="en-US" sz="2000" dirty="0">
                <a:solidFill>
                  <a:schemeClr val="bg1"/>
                </a:solidFill>
              </a:rPr>
              <a:t>Adoration means leads to spending time in silent prayer dealing with yourself. We are to worship God for who he is: King of all the earth, our creator, our savior, our all and all. Start worshipping him. Start adoring him. Start blessing him. Start describing him. </a:t>
            </a:r>
          </a:p>
          <a:p>
            <a:pPr marL="0" indent="0" algn="ctr">
              <a:buNone/>
            </a:pPr>
            <a:endParaRPr lang="en-US" sz="2000" dirty="0">
              <a:solidFill>
                <a:schemeClr val="bg1"/>
              </a:solidFill>
            </a:endParaRPr>
          </a:p>
          <a:p>
            <a:pPr marL="0" indent="0" algn="ctr">
              <a:buNone/>
            </a:pPr>
            <a:r>
              <a:rPr lang="en-US" sz="2000" b="1" dirty="0">
                <a:solidFill>
                  <a:schemeClr val="bg1"/>
                </a:solidFill>
              </a:rPr>
              <a:t>Psalm 22:3 “But thou art holy, O thou that </a:t>
            </a:r>
            <a:r>
              <a:rPr lang="en-US" sz="2000" b="1" dirty="0" err="1">
                <a:solidFill>
                  <a:schemeClr val="bg1"/>
                </a:solidFill>
              </a:rPr>
              <a:t>inhabitest</a:t>
            </a:r>
            <a:r>
              <a:rPr lang="en-US" sz="2000" b="1" dirty="0">
                <a:solidFill>
                  <a:schemeClr val="bg1"/>
                </a:solidFill>
              </a:rPr>
              <a:t> the praises of Israel.”</a:t>
            </a:r>
          </a:p>
          <a:p>
            <a:endParaRPr lang="en-US" dirty="0"/>
          </a:p>
        </p:txBody>
      </p:sp>
    </p:spTree>
    <p:extLst>
      <p:ext uri="{BB962C8B-B14F-4D97-AF65-F5344CB8AC3E}">
        <p14:creationId xmlns:p14="http://schemas.microsoft.com/office/powerpoint/2010/main" val="2074235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leafy object with white text&#10;&#10;Description automatically generated">
            <a:extLst>
              <a:ext uri="{FF2B5EF4-FFF2-40B4-BE49-F238E27FC236}">
                <a16:creationId xmlns:a16="http://schemas.microsoft.com/office/drawing/2014/main" id="{08958F36-3B7F-297D-9F64-3F16E38D3CE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
        <p:nvSpPr>
          <p:cNvPr id="4" name="Title 3">
            <a:extLst>
              <a:ext uri="{FF2B5EF4-FFF2-40B4-BE49-F238E27FC236}">
                <a16:creationId xmlns:a16="http://schemas.microsoft.com/office/drawing/2014/main" id="{4A1DF527-354E-2CE7-084D-5C495735C6A9}"/>
              </a:ext>
            </a:extLst>
          </p:cNvPr>
          <p:cNvSpPr>
            <a:spLocks noGrp="1"/>
          </p:cNvSpPr>
          <p:nvPr>
            <p:ph type="title"/>
          </p:nvPr>
        </p:nvSpPr>
        <p:spPr/>
        <p:txBody>
          <a:bodyPr/>
          <a:lstStyle/>
          <a:p>
            <a:pPr algn="ctr"/>
            <a:r>
              <a:rPr lang="en-US" u="sng" dirty="0">
                <a:solidFill>
                  <a:schemeClr val="bg1"/>
                </a:solidFill>
              </a:rPr>
              <a:t>MAKE CONFESSION!</a:t>
            </a:r>
          </a:p>
        </p:txBody>
      </p:sp>
      <p:sp>
        <p:nvSpPr>
          <p:cNvPr id="5" name="Content Placeholder 4">
            <a:extLst>
              <a:ext uri="{FF2B5EF4-FFF2-40B4-BE49-F238E27FC236}">
                <a16:creationId xmlns:a16="http://schemas.microsoft.com/office/drawing/2014/main" id="{A9C6CF7D-FE50-7DBB-B6F0-ACBE0A1088A6}"/>
              </a:ext>
            </a:extLst>
          </p:cNvPr>
          <p:cNvSpPr>
            <a:spLocks noGrp="1"/>
          </p:cNvSpPr>
          <p:nvPr>
            <p:ph sz="half" idx="1"/>
          </p:nvPr>
        </p:nvSpPr>
        <p:spPr>
          <a:xfrm>
            <a:off x="914400" y="1471664"/>
            <a:ext cx="5181600" cy="4351338"/>
          </a:xfrm>
        </p:spPr>
        <p:txBody>
          <a:bodyPr>
            <a:normAutofit fontScale="77500" lnSpcReduction="20000"/>
          </a:bodyPr>
          <a:lstStyle/>
          <a:p>
            <a:pPr marL="0" indent="0">
              <a:buNone/>
            </a:pPr>
            <a:r>
              <a:rPr lang="en-US" dirty="0">
                <a:solidFill>
                  <a:schemeClr val="bg1"/>
                </a:solidFill>
              </a:rPr>
              <a:t>Rather than being an emotional response to our sins and failures, what is true meaning of confession? How does adoration prepare the way for confession? What can happen when we continue to play with sin and don’t agree with God about it? </a:t>
            </a:r>
          </a:p>
          <a:p>
            <a:pPr marL="0" indent="0">
              <a:buNone/>
            </a:pPr>
            <a:r>
              <a:rPr lang="en-US" dirty="0">
                <a:solidFill>
                  <a:schemeClr val="bg1"/>
                </a:solidFill>
              </a:rPr>
              <a:t>3.</a:t>
            </a:r>
            <a:r>
              <a:rPr lang="en-US" u="sng" dirty="0">
                <a:solidFill>
                  <a:schemeClr val="bg1"/>
                </a:solidFill>
              </a:rPr>
              <a:t> Principle </a:t>
            </a:r>
            <a:r>
              <a:rPr lang="en-US" dirty="0">
                <a:solidFill>
                  <a:schemeClr val="bg1"/>
                </a:solidFill>
              </a:rPr>
              <a:t>- </a:t>
            </a:r>
            <a:r>
              <a:rPr lang="en-US" b="1" dirty="0">
                <a:solidFill>
                  <a:schemeClr val="bg1"/>
                </a:solidFill>
              </a:rPr>
              <a:t>Make confession</a:t>
            </a:r>
            <a:r>
              <a:rPr lang="en-US" dirty="0">
                <a:solidFill>
                  <a:schemeClr val="bg1"/>
                </a:solidFill>
              </a:rPr>
              <a:t>: Confession means to agree with God about what He says to you and about you. Don’t dwell on past sins but obey God immediately when He show you that you are wrong. </a:t>
            </a:r>
          </a:p>
          <a:p>
            <a:pPr marL="0" indent="0">
              <a:buNone/>
            </a:pPr>
            <a:r>
              <a:rPr lang="en-US" dirty="0">
                <a:solidFill>
                  <a:schemeClr val="bg1"/>
                </a:solidFill>
              </a:rPr>
              <a:t>Confession is trusting what God says to enable change. Whenever you explain, you are not sorry for the sin! Just say forgive me; I was wrong!  </a:t>
            </a:r>
          </a:p>
          <a:p>
            <a:endParaRPr lang="en-US" dirty="0"/>
          </a:p>
        </p:txBody>
      </p:sp>
      <p:sp>
        <p:nvSpPr>
          <p:cNvPr id="6" name="Content Placeholder 5">
            <a:extLst>
              <a:ext uri="{FF2B5EF4-FFF2-40B4-BE49-F238E27FC236}">
                <a16:creationId xmlns:a16="http://schemas.microsoft.com/office/drawing/2014/main" id="{AB4AE662-AD77-EE97-1587-15CF761E7C1D}"/>
              </a:ext>
            </a:extLst>
          </p:cNvPr>
          <p:cNvSpPr>
            <a:spLocks noGrp="1"/>
          </p:cNvSpPr>
          <p:nvPr>
            <p:ph sz="half" idx="2"/>
          </p:nvPr>
        </p:nvSpPr>
        <p:spPr>
          <a:xfrm>
            <a:off x="6475512" y="1471664"/>
            <a:ext cx="5181600" cy="4351338"/>
          </a:xfrm>
        </p:spPr>
        <p:txBody>
          <a:bodyPr>
            <a:normAutofit fontScale="77500" lnSpcReduction="20000"/>
          </a:bodyPr>
          <a:lstStyle/>
          <a:p>
            <a:pPr marL="0" indent="0">
              <a:buNone/>
            </a:pPr>
            <a:r>
              <a:rPr lang="en-US" b="1" dirty="0">
                <a:solidFill>
                  <a:schemeClr val="bg1"/>
                </a:solidFill>
              </a:rPr>
              <a:t>Galatians 5:16- “So I say, walk by the Spirit, and you will not gratify the desires of the flesh”.</a:t>
            </a:r>
          </a:p>
          <a:p>
            <a:pPr marL="0" indent="0">
              <a:buNone/>
            </a:pPr>
            <a:r>
              <a:rPr lang="en-US" b="1" dirty="0">
                <a:solidFill>
                  <a:schemeClr val="bg1"/>
                </a:solidFill>
              </a:rPr>
              <a:t>1 John 1:9- “If we confess our sins, he is faithful and just (right) and will forgive us our sins and purify us from all unrighteousness (right standing)”.</a:t>
            </a:r>
          </a:p>
          <a:p>
            <a:pPr marL="0" indent="0">
              <a:buNone/>
            </a:pPr>
            <a:r>
              <a:rPr lang="en-US" dirty="0">
                <a:solidFill>
                  <a:schemeClr val="bg1"/>
                </a:solidFill>
              </a:rPr>
              <a:t>King David committed adultery, conceived a child out of wedlock, and killed a man, but David confessed his sins…. Yet, he was a man after God’s heart!!! David confessed his sins….</a:t>
            </a:r>
          </a:p>
          <a:p>
            <a:pPr marL="0" indent="0">
              <a:buNone/>
            </a:pPr>
            <a:r>
              <a:rPr lang="en-US" b="1" dirty="0">
                <a:solidFill>
                  <a:schemeClr val="bg1"/>
                </a:solidFill>
              </a:rPr>
              <a:t>Psalm 51:4- “Against you, you only, have I sinned and done what is evil in your sight; so you are right in your verdict and justified when you judge”.</a:t>
            </a:r>
          </a:p>
          <a:p>
            <a:endParaRPr lang="en-US" dirty="0"/>
          </a:p>
        </p:txBody>
      </p:sp>
    </p:spTree>
    <p:extLst>
      <p:ext uri="{BB962C8B-B14F-4D97-AF65-F5344CB8AC3E}">
        <p14:creationId xmlns:p14="http://schemas.microsoft.com/office/powerpoint/2010/main" val="2134812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AA89EB-EFEE-B5F4-31DD-026BC7B22FA8}"/>
            </a:ext>
          </a:extLst>
        </p:cNvPr>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BE738B43-CDDF-0C22-D5EE-2B80253E2DB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79" name="Freeform: Shape 307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Prayer Hands Background Images, HD Pictures and Wallpaper For Free Download  | Pngtree">
            <a:extLst>
              <a:ext uri="{FF2B5EF4-FFF2-40B4-BE49-F238E27FC236}">
                <a16:creationId xmlns:a16="http://schemas.microsoft.com/office/drawing/2014/main" id="{C9397A37-AD2E-25AE-A6D5-CCF3E9036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07" r="25442"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3995F2-A90D-B56A-64C8-AF52A6B0D7F1}"/>
              </a:ext>
            </a:extLst>
          </p:cNvPr>
          <p:cNvSpPr txBox="1"/>
          <p:nvPr/>
        </p:nvSpPr>
        <p:spPr>
          <a:xfrm>
            <a:off x="6616724" y="4787443"/>
            <a:ext cx="4466287" cy="830997"/>
          </a:xfrm>
          <a:prstGeom prst="rect">
            <a:avLst/>
          </a:prstGeom>
          <a:noFill/>
        </p:spPr>
        <p:txBody>
          <a:bodyPr wrap="none" rtlCol="0">
            <a:spAutoFit/>
          </a:bodyPr>
          <a:lstStyle/>
          <a:p>
            <a:r>
              <a:rPr lang="en-US" sz="4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GIVE THANKS!</a:t>
            </a:r>
          </a:p>
        </p:txBody>
      </p:sp>
      <p:sp>
        <p:nvSpPr>
          <p:cNvPr id="5" name="TextBox 4">
            <a:extLst>
              <a:ext uri="{FF2B5EF4-FFF2-40B4-BE49-F238E27FC236}">
                <a16:creationId xmlns:a16="http://schemas.microsoft.com/office/drawing/2014/main" id="{17FF016C-29D0-FBBF-AC77-CE0809E86195}"/>
              </a:ext>
            </a:extLst>
          </p:cNvPr>
          <p:cNvSpPr txBox="1"/>
          <p:nvPr/>
        </p:nvSpPr>
        <p:spPr>
          <a:xfrm>
            <a:off x="4683" y="707924"/>
            <a:ext cx="4975124" cy="5632311"/>
          </a:xfrm>
          <a:prstGeom prst="rect">
            <a:avLst/>
          </a:prstGeom>
          <a:noFill/>
        </p:spPr>
        <p:txBody>
          <a:bodyPr wrap="square" rtlCol="0">
            <a:spAutoFit/>
          </a:bodyPr>
          <a:lstStyle/>
          <a:p>
            <a:pPr marL="0" indent="0" algn="ctr">
              <a:buNone/>
            </a:pPr>
            <a:r>
              <a:rPr lang="en-US" sz="2400" dirty="0">
                <a:solidFill>
                  <a:schemeClr val="bg1"/>
                </a:solidFill>
              </a:rPr>
              <a:t>Why are we better able to offer thanks and praise to God after we have confessed?</a:t>
            </a:r>
          </a:p>
          <a:p>
            <a:pPr marL="0" indent="0" algn="ctr">
              <a:buNone/>
            </a:pPr>
            <a:r>
              <a:rPr lang="en-US" sz="2400" dirty="0">
                <a:solidFill>
                  <a:schemeClr val="bg1"/>
                </a:solidFill>
              </a:rPr>
              <a:t> </a:t>
            </a:r>
          </a:p>
          <a:p>
            <a:pPr marL="0" indent="0" algn="ctr">
              <a:buNone/>
            </a:pPr>
            <a:r>
              <a:rPr lang="en-US" sz="2400" dirty="0">
                <a:solidFill>
                  <a:schemeClr val="bg1"/>
                </a:solidFill>
              </a:rPr>
              <a:t>4. </a:t>
            </a:r>
            <a:r>
              <a:rPr lang="en-US" sz="2400" u="sng" dirty="0">
                <a:solidFill>
                  <a:schemeClr val="bg1"/>
                </a:solidFill>
              </a:rPr>
              <a:t>Principle</a:t>
            </a:r>
            <a:r>
              <a:rPr lang="en-US" sz="2400" dirty="0">
                <a:solidFill>
                  <a:schemeClr val="bg1"/>
                </a:solidFill>
              </a:rPr>
              <a:t> – </a:t>
            </a:r>
            <a:r>
              <a:rPr lang="en-US" sz="2400" b="1" dirty="0">
                <a:solidFill>
                  <a:schemeClr val="bg1"/>
                </a:solidFill>
              </a:rPr>
              <a:t>Give Thanks</a:t>
            </a:r>
            <a:r>
              <a:rPr lang="en-US" sz="2400" dirty="0">
                <a:solidFill>
                  <a:schemeClr val="bg1"/>
                </a:solidFill>
              </a:rPr>
              <a:t>: Offer sacrifices of praise to God with a free heart for all that He has done for you. </a:t>
            </a:r>
          </a:p>
          <a:p>
            <a:pPr marL="0" indent="0" algn="ctr">
              <a:buNone/>
            </a:pPr>
            <a:endParaRPr lang="en-US" sz="2400" dirty="0">
              <a:solidFill>
                <a:schemeClr val="bg1"/>
              </a:solidFill>
            </a:endParaRPr>
          </a:p>
          <a:p>
            <a:pPr marL="0" indent="0" algn="ctr">
              <a:buNone/>
            </a:pPr>
            <a:r>
              <a:rPr lang="en-US" sz="2400" dirty="0">
                <a:solidFill>
                  <a:schemeClr val="bg1"/>
                </a:solidFill>
              </a:rPr>
              <a:t>After you’ve confessed, start giving thanks. </a:t>
            </a:r>
            <a:r>
              <a:rPr lang="en-US" sz="2400" b="1" dirty="0">
                <a:solidFill>
                  <a:schemeClr val="bg1"/>
                </a:solidFill>
              </a:rPr>
              <a:t>1 Thessalonians 5:16-18 “Rejoice always, 17 pray continually, 18 give thanks in all circumstances; for this is God’s will for you in Christ Jesus”.</a:t>
            </a:r>
          </a:p>
        </p:txBody>
      </p:sp>
    </p:spTree>
    <p:extLst>
      <p:ext uri="{BB962C8B-B14F-4D97-AF65-F5344CB8AC3E}">
        <p14:creationId xmlns:p14="http://schemas.microsoft.com/office/powerpoint/2010/main" val="2623704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6A6794-9100-42E2-C94B-2861511B619B}"/>
            </a:ext>
          </a:extLst>
        </p:cNvPr>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1000+ Prayer Hands Pictures | Download Free Images on Unsplash">
            <a:extLst>
              <a:ext uri="{FF2B5EF4-FFF2-40B4-BE49-F238E27FC236}">
                <a16:creationId xmlns:a16="http://schemas.microsoft.com/office/drawing/2014/main" id="{AC90E609-6A02-B788-DD7A-B2FF9CC29B20}"/>
              </a:ext>
            </a:extLst>
          </p:cNvPr>
          <p:cNvPicPr>
            <a:picLocks noGrp="1" noRot="1" noChangeAspect="1" noMove="1" noResize="1" noEditPoints="1" noAdjustHandles="1" noChangeArrowheads="1" noChangeShapeType="1" noCrop="1"/>
          </p:cNvPicPr>
          <p:nvPr>
            <p:ph sz="half" idx="2"/>
          </p:nvPr>
        </p:nvPicPr>
        <p:blipFill rotWithShape="1">
          <a:blip r:embed="rId2">
            <a:alphaModFix amt="40000"/>
            <a:extLst>
              <a:ext uri="{28A0092B-C50C-407E-A947-70E740481C1C}">
                <a14:useLocalDpi xmlns:a14="http://schemas.microsoft.com/office/drawing/2010/main" val="0"/>
              </a:ext>
            </a:extLst>
          </a:blip>
          <a:srcRect r="17751" b="-1"/>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C5A9F29-6804-A3AA-1433-A5584DCE65FE}"/>
              </a:ext>
            </a:extLst>
          </p:cNvPr>
          <p:cNvSpPr>
            <a:spLocks noGrp="1"/>
          </p:cNvSpPr>
          <p:nvPr>
            <p:ph type="title"/>
          </p:nvPr>
        </p:nvSpPr>
        <p:spPr>
          <a:xfrm>
            <a:off x="230223" y="781664"/>
            <a:ext cx="5251316" cy="1627636"/>
          </a:xfrm>
        </p:spPr>
        <p:txBody>
          <a:bodyPr vert="horz" lIns="91440" tIns="45720" rIns="91440" bIns="45720" rtlCol="0" anchor="ctr">
            <a:normAutofit/>
          </a:bodyPr>
          <a:lstStyle/>
          <a:p>
            <a:pPr algn="ctr"/>
            <a:r>
              <a:rPr lang="en-US" sz="6600" u="sng" kern="1200" dirty="0">
                <a:solidFill>
                  <a:srgbClr val="FFFFFF"/>
                </a:solidFill>
                <a:latin typeface="+mj-lt"/>
                <a:ea typeface="+mj-ea"/>
                <a:cs typeface="+mj-cs"/>
              </a:rPr>
              <a:t>GIVE THANKS!</a:t>
            </a:r>
          </a:p>
        </p:txBody>
      </p:sp>
      <p:pic>
        <p:nvPicPr>
          <p:cNvPr id="3" name="Picture 2" descr="A close up of a green leaf&#10;&#10;Description automatically generated">
            <a:extLst>
              <a:ext uri="{FF2B5EF4-FFF2-40B4-BE49-F238E27FC236}">
                <a16:creationId xmlns:a16="http://schemas.microsoft.com/office/drawing/2014/main" id="{2C52D5C9-774E-99F8-9661-783EF9AEC40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1869" r="19223"/>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3" name="TextBox 12">
            <a:extLst>
              <a:ext uri="{FF2B5EF4-FFF2-40B4-BE49-F238E27FC236}">
                <a16:creationId xmlns:a16="http://schemas.microsoft.com/office/drawing/2014/main" id="{B41B78DB-BFD7-3753-043C-9A6DBD99C0C6}"/>
              </a:ext>
            </a:extLst>
          </p:cNvPr>
          <p:cNvSpPr txBox="1"/>
          <p:nvPr/>
        </p:nvSpPr>
        <p:spPr>
          <a:xfrm>
            <a:off x="7694128" y="160822"/>
            <a:ext cx="4361055" cy="5909310"/>
          </a:xfrm>
          <a:prstGeom prst="rect">
            <a:avLst/>
          </a:prstGeom>
          <a:noFill/>
        </p:spPr>
        <p:txBody>
          <a:bodyPr wrap="square" rtlCol="0">
            <a:spAutoFit/>
          </a:bodyPr>
          <a:lstStyle/>
          <a:p>
            <a:pPr marL="0"/>
            <a:r>
              <a:rPr lang="en-US" sz="1800" dirty="0">
                <a:solidFill>
                  <a:srgbClr val="FFFFFF"/>
                </a:solidFill>
              </a:rPr>
              <a:t>King David thank God as he confessed. </a:t>
            </a:r>
          </a:p>
          <a:p>
            <a:pPr marL="0"/>
            <a:r>
              <a:rPr lang="en-US" sz="1800" b="1" dirty="0">
                <a:solidFill>
                  <a:srgbClr val="FFFFFF"/>
                </a:solidFill>
              </a:rPr>
              <a:t>Psalm 51:14- “Deliver me from the guilt of bloodshed, O God, you who are God my Savior, and my tongue will sing of your righteousness. 15 Open my lips, Lord, and my mouth will declare your praise”.</a:t>
            </a:r>
          </a:p>
          <a:p>
            <a:pPr marL="0"/>
            <a:r>
              <a:rPr lang="en-US" sz="1800" dirty="0">
                <a:solidFill>
                  <a:srgbClr val="FFFFFF"/>
                </a:solidFill>
              </a:rPr>
              <a:t>King David’s confession ends in worship. </a:t>
            </a:r>
            <a:r>
              <a:rPr lang="en-US" sz="1800" b="1" dirty="0">
                <a:solidFill>
                  <a:srgbClr val="FFFFFF"/>
                </a:solidFill>
              </a:rPr>
              <a:t>Psalm 51:17 “My sacrifice, O God, is a broken spirit; a broken and contrite heart you, God, will not despise. 19 Then you will delight in the sacrifices of the righteous, in burnt offerings offered whole; then bulls will be offered on your altar”.</a:t>
            </a:r>
          </a:p>
          <a:p>
            <a:pPr marL="0"/>
            <a:r>
              <a:rPr lang="en-US" sz="1800" dirty="0">
                <a:solidFill>
                  <a:srgbClr val="FFFFFF"/>
                </a:solidFill>
              </a:rPr>
              <a:t>Offering sacrifices and burnt offerings were an old testament method of worship. </a:t>
            </a:r>
          </a:p>
          <a:p>
            <a:pPr marL="0"/>
            <a:r>
              <a:rPr lang="en-US" sz="1800" b="1" dirty="0">
                <a:solidFill>
                  <a:srgbClr val="FFFFFF"/>
                </a:solidFill>
              </a:rPr>
              <a:t>Hebrews 13:15- “Through Jesus, therefore, let us continually offer to God a sacrifice of praise—the fruit of lips that openly profess his name”.</a:t>
            </a:r>
          </a:p>
        </p:txBody>
      </p:sp>
    </p:spTree>
    <p:extLst>
      <p:ext uri="{BB962C8B-B14F-4D97-AF65-F5344CB8AC3E}">
        <p14:creationId xmlns:p14="http://schemas.microsoft.com/office/powerpoint/2010/main" val="1496384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167</TotalTime>
  <Words>1560</Words>
  <Application>Microsoft Office PowerPoint</Application>
  <PresentationFormat>Widescreen</PresentationFormat>
  <Paragraphs>98</Paragraphs>
  <Slides>17</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Meiryo</vt:lpstr>
      <vt:lpstr>ADLaM Display</vt:lpstr>
      <vt:lpstr>Aptos</vt:lpstr>
      <vt:lpstr>Aptos Display</vt:lpstr>
      <vt:lpstr>Arial</vt:lpstr>
      <vt:lpstr>Office Theme</vt:lpstr>
      <vt:lpstr>Office Theme</vt:lpstr>
      <vt:lpstr>Office Theme</vt:lpstr>
      <vt:lpstr>Office Theme</vt:lpstr>
      <vt:lpstr>PowerPoint Presentation</vt:lpstr>
      <vt:lpstr>PowerPoint Presentation</vt:lpstr>
      <vt:lpstr>PowerPoint Presentation</vt:lpstr>
      <vt:lpstr>PowerPoint Presentation</vt:lpstr>
      <vt:lpstr>BECOME SILENT!</vt:lpstr>
      <vt:lpstr>PowerPoint Presentation</vt:lpstr>
      <vt:lpstr>MAKE CONFESSION!</vt:lpstr>
      <vt:lpstr>PowerPoint Presentation</vt:lpstr>
      <vt:lpstr>GIVE THANKS!</vt:lpstr>
      <vt:lpstr>MAKE SUPPLICATION!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1</cp:revision>
  <dcterms:created xsi:type="dcterms:W3CDTF">2024-02-28T15:39:47Z</dcterms:created>
  <dcterms:modified xsi:type="dcterms:W3CDTF">2024-02-28T20:32:39Z</dcterms:modified>
</cp:coreProperties>
</file>