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8" r:id="rId2"/>
    <p:sldMasterId id="2147483666" r:id="rId3"/>
  </p:sldMasterIdLst>
  <p:sldIdLst>
    <p:sldId id="274" r:id="rId4"/>
    <p:sldId id="275" r:id="rId5"/>
    <p:sldId id="276" r:id="rId6"/>
    <p:sldId id="291" r:id="rId7"/>
    <p:sldId id="292" r:id="rId8"/>
    <p:sldId id="294" r:id="rId9"/>
    <p:sldId id="295" r:id="rId10"/>
    <p:sldId id="296" r:id="rId11"/>
    <p:sldId id="297" r:id="rId12"/>
    <p:sldId id="293" r:id="rId13"/>
    <p:sldId id="277" r:id="rId14"/>
    <p:sldId id="301" r:id="rId15"/>
    <p:sldId id="299"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290" r:id="rId29"/>
    <p:sldId id="316" r:id="rId30"/>
    <p:sldId id="278" r:id="rId31"/>
    <p:sldId id="279" r:id="rId32"/>
    <p:sldId id="280" r:id="rId33"/>
    <p:sldId id="281" r:id="rId34"/>
    <p:sldId id="28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DEBEC-2622-4796-9F49-7D8EABF3601A}" v="261" dt="2024-03-13T22:10:27.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p:scale>
        <a:sx n="100" d="100"/>
        <a:sy n="100" d="100"/>
      </p:scale>
      <p:origin x="0" y="-24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3/13/2024</a:t>
            </a:fld>
            <a:endParaRPr lang="en-US"/>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52776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3/13/2024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A20B3-859F-4A39-FB0C-F8742B98F48B}"/>
              </a:ext>
            </a:extLst>
          </p:cNvPr>
          <p:cNvSpPr>
            <a:spLocks noGrp="1"/>
          </p:cNvSpPr>
          <p:nvPr>
            <p:ph type="dt" sz="half" idx="10"/>
          </p:nvPr>
        </p:nvSpPr>
        <p:spPr/>
        <p:txBody>
          <a:bodyPr/>
          <a:lstStyle/>
          <a:p>
            <a:fld id="{1C224FF1-EF92-4B8C-B724-6BDB68E211F5}" type="datetimeFigureOut">
              <a:rPr lang="en-US" smtClean="0"/>
              <a:t>3/13/2024</a:t>
            </a:fld>
            <a:endParaRPr lang="en-US"/>
          </a:p>
        </p:txBody>
      </p:sp>
      <p:sp>
        <p:nvSpPr>
          <p:cNvPr id="3" name="Footer Placeholder 2">
            <a:extLst>
              <a:ext uri="{FF2B5EF4-FFF2-40B4-BE49-F238E27FC236}">
                <a16:creationId xmlns:a16="http://schemas.microsoft.com/office/drawing/2014/main" id="{98452CA8-B6ED-D620-27E6-EDDC5E6D6A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09568B-6C27-0C54-C133-292DC9D859E3}"/>
              </a:ext>
            </a:extLst>
          </p:cNvPr>
          <p:cNvSpPr>
            <a:spLocks noGrp="1"/>
          </p:cNvSpPr>
          <p:nvPr>
            <p:ph type="sldNum" sz="quarter" idx="12"/>
          </p:nvPr>
        </p:nvSpPr>
        <p:spPr/>
        <p:txBody>
          <a:bodyPr/>
          <a:lstStyle/>
          <a:p>
            <a:fld id="{D30C2AE9-55C9-42AF-AAEE-1C6D53F8AB40}" type="slidenum">
              <a:rPr lang="en-US" smtClean="0"/>
              <a:t>‹#›</a:t>
            </a:fld>
            <a:endParaRPr lang="en-US"/>
          </a:p>
        </p:txBody>
      </p:sp>
    </p:spTree>
    <p:extLst>
      <p:ext uri="{BB962C8B-B14F-4D97-AF65-F5344CB8AC3E}">
        <p14:creationId xmlns:p14="http://schemas.microsoft.com/office/powerpoint/2010/main" val="157042085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3/13/2024</a:t>
            </a:fld>
            <a:endParaRPr lang="en-US"/>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3/13/2024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FB4C64-6DCB-1707-DDD8-4C6645BC1A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AB73-3E4B-2042-4AD4-6B7DA697F1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DCC36-9CDA-59EF-6E54-385D89529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224FF1-EF92-4B8C-B724-6BDB68E211F5}" type="datetimeFigureOut">
              <a:rPr lang="en-US" smtClean="0"/>
              <a:t>3/13/2024</a:t>
            </a:fld>
            <a:endParaRPr lang="en-US"/>
          </a:p>
        </p:txBody>
      </p:sp>
      <p:sp>
        <p:nvSpPr>
          <p:cNvPr id="5" name="Footer Placeholder 4">
            <a:extLst>
              <a:ext uri="{FF2B5EF4-FFF2-40B4-BE49-F238E27FC236}">
                <a16:creationId xmlns:a16="http://schemas.microsoft.com/office/drawing/2014/main" id="{B8362852-DACB-008B-6221-EC805FC20A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A1D46B-8358-5A22-131B-255957ACA2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0C2AE9-55C9-42AF-AAEE-1C6D53F8AB40}" type="slidenum">
              <a:rPr lang="en-US" smtClean="0"/>
              <a:t>‹#›</a:t>
            </a:fld>
            <a:endParaRPr lang="en-US"/>
          </a:p>
        </p:txBody>
      </p:sp>
    </p:spTree>
    <p:extLst>
      <p:ext uri="{BB962C8B-B14F-4D97-AF65-F5344CB8AC3E}">
        <p14:creationId xmlns:p14="http://schemas.microsoft.com/office/powerpoint/2010/main" val="393041672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pixabay.com/en/thank-you-stamp-template-red-165619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eaf&#10;&#10;Description automatically generated">
            <a:extLst>
              <a:ext uri="{FF2B5EF4-FFF2-40B4-BE49-F238E27FC236}">
                <a16:creationId xmlns:a16="http://schemas.microsoft.com/office/drawing/2014/main" id="{543CFABC-BEEB-A145-42B5-1B2168B8AE42}"/>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16"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Oval 19">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3016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A603A9-B9EB-4532-DE77-7EFFF8AB290F}"/>
              </a:ext>
            </a:extLst>
          </p:cNvPr>
          <p:cNvSpPr txBox="1"/>
          <p:nvPr/>
        </p:nvSpPr>
        <p:spPr>
          <a:xfrm>
            <a:off x="630936" y="381000"/>
            <a:ext cx="3419856" cy="2003057"/>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4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HURDLE 6.</a:t>
            </a:r>
          </a:p>
          <a:p>
            <a:pPr>
              <a:lnSpc>
                <a:spcPct val="90000"/>
              </a:lnSpc>
              <a:spcBef>
                <a:spcPct val="0"/>
              </a:spcBef>
              <a:spcAft>
                <a:spcPts val="600"/>
              </a:spcAft>
            </a:pPr>
            <a:r>
              <a:rPr lang="en-US" sz="34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Cares of the WORLD and LAZINESS</a:t>
            </a:r>
          </a:p>
        </p:txBody>
      </p:sp>
      <p:sp>
        <p:nvSpPr>
          <p:cNvPr id="1038"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3EDB87-3A5B-E5E2-84A7-4E5A9B93AB4E}"/>
              </a:ext>
            </a:extLst>
          </p:cNvPr>
          <p:cNvSpPr txBox="1"/>
          <p:nvPr/>
        </p:nvSpPr>
        <p:spPr>
          <a:xfrm>
            <a:off x="4654295" y="381000"/>
            <a:ext cx="6894576" cy="2003057"/>
          </a:xfrm>
          <a:prstGeom prst="rect">
            <a:avLst/>
          </a:prstGeom>
        </p:spPr>
        <p:txBody>
          <a:bodyPr vert="horz" lIns="91440" tIns="45720" rIns="91440" bIns="45720" rtlCol="0" anchor="ctr">
            <a:normAutofit fontScale="92500" lnSpcReduction="20000"/>
          </a:bodyPr>
          <a:lstStyle/>
          <a:p>
            <a:pPr marL="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r>
              <a:rPr lang="en-US" sz="2800" b="1" dirty="0"/>
              <a:t>Neglect, busy-ness and laziness are the worst reasons for not praying!</a:t>
            </a:r>
          </a:p>
          <a:p>
            <a:pPr marL="285750" indent="-228600">
              <a:lnSpc>
                <a:spcPct val="90000"/>
              </a:lnSpc>
              <a:spcAft>
                <a:spcPts val="600"/>
              </a:spcAft>
              <a:buFont typeface="Arial" panose="020B0604020202020204" pitchFamily="34" charset="0"/>
              <a:buChar char="•"/>
            </a:pPr>
            <a:r>
              <a:rPr lang="en-US" sz="2800" b="1" dirty="0"/>
              <a:t>It puts your interaction at the bottom of your priorities</a:t>
            </a:r>
          </a:p>
          <a:p>
            <a:pPr marL="285750" indent="-228600">
              <a:lnSpc>
                <a:spcPct val="90000"/>
              </a:lnSpc>
              <a:spcAft>
                <a:spcPts val="600"/>
              </a:spcAft>
              <a:buFont typeface="Arial" panose="020B0604020202020204" pitchFamily="34" charset="0"/>
              <a:buChar char="•"/>
            </a:pPr>
            <a:r>
              <a:rPr lang="en-US" sz="2800" b="1" dirty="0"/>
              <a:t>Shallow Prayers</a:t>
            </a:r>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5398" r="2751" b="-1"/>
          <a:stretch/>
        </p:blipFill>
        <p:spPr>
          <a:xfrm>
            <a:off x="8" y="2668687"/>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pic>
        <p:nvPicPr>
          <p:cNvPr id="3" name="Picture 2" descr="A close up of a green leaf&#10;&#10;Description automatically generated">
            <a:extLst>
              <a:ext uri="{FF2B5EF4-FFF2-40B4-BE49-F238E27FC236}">
                <a16:creationId xmlns:a16="http://schemas.microsoft.com/office/drawing/2014/main" id="{9CF0936D-2EE9-4758-6F8C-4646E43694A4}"/>
              </a:ext>
            </a:extLst>
          </p:cNvPr>
          <p:cNvPicPr/>
          <p:nvPr/>
        </p:nvPicPr>
        <p:blipFill rotWithShape="1">
          <a:blip r:embed="rId2">
            <a:extLst>
              <a:ext uri="{28A0092B-C50C-407E-A947-70E740481C1C}">
                <a14:useLocalDpi xmlns:a14="http://schemas.microsoft.com/office/drawing/2010/main" val="0"/>
              </a:ext>
            </a:extLst>
          </a:blip>
          <a:srcRect l="15666" r="3015" b="-4"/>
          <a:stretch/>
        </p:blipFill>
        <p:spPr>
          <a:xfrm>
            <a:off x="6036950" y="2694753"/>
            <a:ext cx="5973682" cy="4137176"/>
          </a:xfrm>
          <a:prstGeom prst="rect">
            <a:avLst/>
          </a:prstGeom>
        </p:spPr>
      </p:pic>
      <p:sp>
        <p:nvSpPr>
          <p:cNvPr id="8" name="TextBox 7">
            <a:extLst>
              <a:ext uri="{FF2B5EF4-FFF2-40B4-BE49-F238E27FC236}">
                <a16:creationId xmlns:a16="http://schemas.microsoft.com/office/drawing/2014/main" id="{C69E00B0-AAD1-7551-7DF1-C370633623B8}"/>
              </a:ext>
            </a:extLst>
          </p:cNvPr>
          <p:cNvSpPr txBox="1"/>
          <p:nvPr/>
        </p:nvSpPr>
        <p:spPr>
          <a:xfrm>
            <a:off x="6151457" y="3429000"/>
            <a:ext cx="5734134" cy="2308324"/>
          </a:xfrm>
          <a:prstGeom prst="rect">
            <a:avLst/>
          </a:prstGeom>
          <a:noFill/>
        </p:spPr>
        <p:txBody>
          <a:bodyPr wrap="none" rtlCol="0">
            <a:spAutoFit/>
          </a:bodyPr>
          <a:lstStyle/>
          <a:p>
            <a:r>
              <a:rPr lang="en-US" sz="2400" dirty="0">
                <a:solidFill>
                  <a:schemeClr val="bg1"/>
                </a:solidFill>
              </a:rPr>
              <a:t>The one who received the seed that fell </a:t>
            </a:r>
          </a:p>
          <a:p>
            <a:r>
              <a:rPr lang="en-US" sz="2400" dirty="0">
                <a:solidFill>
                  <a:schemeClr val="bg1"/>
                </a:solidFill>
              </a:rPr>
              <a:t>among the thorns is the one who hears </a:t>
            </a:r>
          </a:p>
          <a:p>
            <a:r>
              <a:rPr lang="en-US" sz="2400" dirty="0">
                <a:solidFill>
                  <a:schemeClr val="bg1"/>
                </a:solidFill>
              </a:rPr>
              <a:t>the Word but the worries and cares of this </a:t>
            </a:r>
          </a:p>
          <a:p>
            <a:r>
              <a:rPr lang="en-US" sz="2400" dirty="0">
                <a:solidFill>
                  <a:schemeClr val="bg1"/>
                </a:solidFill>
              </a:rPr>
              <a:t>life and the deceitfulness of wealth </a:t>
            </a:r>
          </a:p>
          <a:p>
            <a:r>
              <a:rPr lang="en-US" sz="2400" dirty="0">
                <a:solidFill>
                  <a:schemeClr val="bg1"/>
                </a:solidFill>
              </a:rPr>
              <a:t>choke and it make it unfruitful.  </a:t>
            </a:r>
          </a:p>
          <a:p>
            <a:pPr algn="r"/>
            <a:r>
              <a:rPr lang="en-US" sz="2000" b="1" i="1" dirty="0">
                <a:solidFill>
                  <a:schemeClr val="bg1"/>
                </a:solidFill>
              </a:rPr>
              <a:t>Matthew 25:25</a:t>
            </a:r>
          </a:p>
        </p:txBody>
      </p:sp>
      <p:pic>
        <p:nvPicPr>
          <p:cNvPr id="2058" name="Picture 10" descr="The Fall” | isomd">
            <a:extLst>
              <a:ext uri="{FF2B5EF4-FFF2-40B4-BE49-F238E27FC236}">
                <a16:creationId xmlns:a16="http://schemas.microsoft.com/office/drawing/2014/main" id="{6C2A9A27-5709-BED6-52EC-DE21EEF9D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07" y="2966721"/>
            <a:ext cx="5174826" cy="370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14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4" name="Picture 2" descr="How leaders can get the most out of asking questions | MIT Sloan">
            <a:extLst>
              <a:ext uri="{FF2B5EF4-FFF2-40B4-BE49-F238E27FC236}">
                <a16:creationId xmlns:a16="http://schemas.microsoft.com/office/drawing/2014/main" id="{A40768A6-8AAD-48F3-A31D-D986D3BE4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147" y="1060173"/>
            <a:ext cx="9231243" cy="3843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97273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02025594-A9FE-580F-A0F9-1DA9DF12DB3B}"/>
              </a:ext>
            </a:extLst>
          </p:cNvPr>
          <p:cNvSpPr txBox="1"/>
          <p:nvPr/>
        </p:nvSpPr>
        <p:spPr>
          <a:xfrm>
            <a:off x="1931416" y="1539786"/>
            <a:ext cx="8588249" cy="2862322"/>
          </a:xfrm>
          <a:prstGeom prst="rect">
            <a:avLst/>
          </a:prstGeom>
          <a:noFill/>
          <a:ln w="76200">
            <a:solidFill>
              <a:schemeClr val="bg1"/>
            </a:solidFill>
          </a:ln>
        </p:spPr>
        <p:txBody>
          <a:bodyPr wrap="square">
            <a:spAutoFit/>
          </a:bodyPr>
          <a:lstStyle/>
          <a:p>
            <a:pPr marL="342900" indent="-342900">
              <a:buAutoNum type="arabicPeriod"/>
            </a:pPr>
            <a:r>
              <a:rPr lang="en-US" sz="3600" dirty="0">
                <a:solidFill>
                  <a:srgbClr val="FFC000"/>
                </a:solidFill>
                <a:latin typeface="Arial Black" panose="020B0A04020102020204" pitchFamily="34" charset="0"/>
              </a:rPr>
              <a:t>What hurdles have you had to overcome in your Prayer life?</a:t>
            </a:r>
          </a:p>
          <a:p>
            <a:pPr marL="342900" indent="-342900">
              <a:buAutoNum type="arabicPeriod"/>
            </a:pPr>
            <a:endParaRPr lang="en-US" sz="3600" dirty="0">
              <a:solidFill>
                <a:srgbClr val="FFC000"/>
              </a:solidFill>
              <a:latin typeface="Arial Black" panose="020B0A04020102020204" pitchFamily="34" charset="0"/>
            </a:endParaRPr>
          </a:p>
          <a:p>
            <a:pPr marL="342900" indent="-342900">
              <a:buAutoNum type="arabicPeriod"/>
            </a:pPr>
            <a:r>
              <a:rPr lang="en-US" sz="3600" dirty="0">
                <a:solidFill>
                  <a:srgbClr val="FFC000"/>
                </a:solidFill>
                <a:latin typeface="Arial Black" panose="020B0A04020102020204" pitchFamily="34" charset="0"/>
              </a:rPr>
              <a:t>What hurdles have Overcome since these Bible Studies?</a:t>
            </a:r>
          </a:p>
        </p:txBody>
      </p:sp>
    </p:spTree>
    <p:extLst>
      <p:ext uri="{BB962C8B-B14F-4D97-AF65-F5344CB8AC3E}">
        <p14:creationId xmlns:p14="http://schemas.microsoft.com/office/powerpoint/2010/main" val="265704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E19B3B3F-27FE-883E-EFB7-E2D548D2211C}"/>
              </a:ext>
            </a:extLst>
          </p:cNvPr>
          <p:cNvSpPr txBox="1"/>
          <p:nvPr/>
        </p:nvSpPr>
        <p:spPr>
          <a:xfrm>
            <a:off x="2186225" y="1639965"/>
            <a:ext cx="7498527" cy="4093428"/>
          </a:xfrm>
          <a:prstGeom prst="rect">
            <a:avLst/>
          </a:prstGeom>
          <a:solidFill>
            <a:schemeClr val="bg2"/>
          </a:solidFill>
          <a:ln w="28575">
            <a:noFill/>
          </a:ln>
        </p:spPr>
        <p:txBody>
          <a:bodyPr wrap="none" rtlCol="0">
            <a:spAutoFit/>
          </a:bodyPr>
          <a:lstStyle/>
          <a:p>
            <a:pPr algn="ctr"/>
            <a:r>
              <a:rPr lang="en-US" sz="3200" b="1" dirty="0">
                <a:latin typeface="Arial Black" panose="020B0A04020102020204" pitchFamily="34" charset="0"/>
                <a:ea typeface="ADLaM Display" panose="02010000000000000000" pitchFamily="2" charset="0"/>
                <a:cs typeface="ADLaM Display" panose="02010000000000000000" pitchFamily="2" charset="0"/>
              </a:rPr>
              <a:t>PART I. APPLICATION: </a:t>
            </a:r>
          </a:p>
          <a:p>
            <a:pPr algn="ctr"/>
            <a:r>
              <a:rPr lang="en-US" sz="3600" b="1" u="sng" dirty="0">
                <a:latin typeface="Avenir Next LT Pro Demi" panose="020B0704020202020204" pitchFamily="34" charset="0"/>
                <a:ea typeface="ADLaM Display" panose="02010000000000000000" pitchFamily="2" charset="0"/>
                <a:cs typeface="ADLaM Display" panose="02010000000000000000" pitchFamily="2" charset="0"/>
              </a:rPr>
              <a:t>Overcoming Hurdles</a:t>
            </a:r>
          </a:p>
          <a:p>
            <a:pPr marL="742950" indent="-742950" algn="ctr">
              <a:buAutoNum type="arabicPeriod"/>
            </a:pPr>
            <a:r>
              <a:rPr lang="en-US" sz="3200" b="1" dirty="0">
                <a:latin typeface="Avenir Next LT Pro Demi" panose="020B0704020202020204" pitchFamily="34" charset="0"/>
                <a:ea typeface="ADLaM Display" panose="02010000000000000000" pitchFamily="2" charset="0"/>
                <a:cs typeface="ADLaM Display" panose="02010000000000000000" pitchFamily="2" charset="0"/>
              </a:rPr>
              <a:t>PRACTICE Praying</a:t>
            </a:r>
          </a:p>
          <a:p>
            <a:pPr marL="742950" indent="-742950" algn="ctr">
              <a:buAutoNum type="arabicPeriod"/>
            </a:pPr>
            <a:r>
              <a:rPr lang="en-US" sz="3200" b="1" dirty="0">
                <a:latin typeface="Avenir Next LT Pro Demi" panose="020B0704020202020204" pitchFamily="34" charset="0"/>
                <a:ea typeface="ADLaM Display" panose="02010000000000000000" pitchFamily="2" charset="0"/>
                <a:cs typeface="ADLaM Display" panose="02010000000000000000" pitchFamily="2" charset="0"/>
              </a:rPr>
              <a:t>IINTERNALIZE the need to pray</a:t>
            </a:r>
          </a:p>
          <a:p>
            <a:pPr marL="742950" indent="-742950" algn="ctr">
              <a:buAutoNum type="arabicPeriod"/>
            </a:pPr>
            <a:r>
              <a:rPr lang="en-US" sz="3200" b="1" dirty="0">
                <a:latin typeface="Avenir Next LT Pro Demi" panose="020B0704020202020204" pitchFamily="34" charset="0"/>
                <a:ea typeface="ADLaM Display" panose="02010000000000000000" pitchFamily="2" charset="0"/>
                <a:cs typeface="ADLaM Display" panose="02010000000000000000" pitchFamily="2" charset="0"/>
              </a:rPr>
              <a:t>ABSORB the WORD</a:t>
            </a:r>
          </a:p>
          <a:p>
            <a:pPr marL="742950" indent="-742950" algn="ctr">
              <a:buAutoNum type="arabicPeriod"/>
            </a:pPr>
            <a:r>
              <a:rPr lang="en-US" sz="3200" b="1" dirty="0">
                <a:latin typeface="Avenir Next LT Pro Demi" panose="020B0704020202020204" pitchFamily="34" charset="0"/>
                <a:ea typeface="ADLaM Display" panose="02010000000000000000" pitchFamily="2" charset="0"/>
                <a:cs typeface="ADLaM Display" panose="02010000000000000000" pitchFamily="2" charset="0"/>
              </a:rPr>
              <a:t>TRUST God and His Promises</a:t>
            </a:r>
          </a:p>
          <a:p>
            <a:pPr marL="742950" indent="-742950" algn="ctr">
              <a:buAutoNum type="arabicPeriod"/>
            </a:pPr>
            <a:r>
              <a:rPr lang="en-US" sz="3200" b="1" dirty="0">
                <a:latin typeface="Avenir Next LT Pro Demi" panose="020B0704020202020204" pitchFamily="34" charset="0"/>
                <a:ea typeface="ADLaM Display" panose="02010000000000000000" pitchFamily="2" charset="0"/>
                <a:cs typeface="ADLaM Display" panose="02010000000000000000" pitchFamily="2" charset="0"/>
              </a:rPr>
              <a:t>WALK in Confidence in Faith</a:t>
            </a:r>
          </a:p>
          <a:p>
            <a:pPr marL="742950" indent="-742950" algn="ctr">
              <a:buAutoNum type="arabicPeriod"/>
            </a:pPr>
            <a:r>
              <a:rPr lang="en-US" sz="3200" b="1" dirty="0">
                <a:latin typeface="Avenir Next LT Pro Demi" panose="020B0704020202020204" pitchFamily="34" charset="0"/>
                <a:ea typeface="ADLaM Display" panose="02010000000000000000" pitchFamily="2" charset="0"/>
                <a:cs typeface="ADLaM Display" panose="02010000000000000000" pitchFamily="2" charset="0"/>
              </a:rPr>
              <a:t>BE DILIGENT with your prayer Life </a:t>
            </a:r>
            <a:endParaRPr lang="en-US" sz="3600" b="1" dirty="0">
              <a:latin typeface="Avenir Next LT Pro Demi" panose="020B0704020202020204" pitchFamily="34" charset="0"/>
              <a:ea typeface="ADLaM Display" panose="02010000000000000000" pitchFamily="2" charset="0"/>
              <a:cs typeface="ADLaM Display" panose="02010000000000000000" pitchFamily="2" charset="0"/>
            </a:endParaRPr>
          </a:p>
        </p:txBody>
      </p:sp>
      <p:pic>
        <p:nvPicPr>
          <p:cNvPr id="9218" name="Picture 2" descr="Reaction to Faith Kipyegon's world record as special as the run itself - AW">
            <a:extLst>
              <a:ext uri="{FF2B5EF4-FFF2-40B4-BE49-F238E27FC236}">
                <a16:creationId xmlns:a16="http://schemas.microsoft.com/office/drawing/2014/main" id="{D7D33560-502B-C4A4-F70B-15F3D3627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41" y="805306"/>
            <a:ext cx="1780917" cy="206016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2" name="Picture 6" descr="Grant Holloway's world record was no match for Grant Holloway 🫡 His 7.27  in the prelim slashed .02 off of his OWN world record in the… | Instagram">
            <a:extLst>
              <a:ext uri="{FF2B5EF4-FFF2-40B4-BE49-F238E27FC236}">
                <a16:creationId xmlns:a16="http://schemas.microsoft.com/office/drawing/2014/main" id="{BA4EAD1F-056E-6363-DA78-FE327439C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0650" y="805306"/>
            <a:ext cx="2046789" cy="21478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0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3212296" y="2340423"/>
            <a:ext cx="5516254" cy="3354765"/>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 II</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HINDRANCES to </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ANSWERED PRAYER</a:t>
            </a:r>
          </a:p>
          <a:p>
            <a:pPr algn="ctr"/>
            <a:r>
              <a:rPr lang="en-US" sz="36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Chapter 9</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809" y="1102322"/>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2758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7" name="TextBox 6">
            <a:extLst>
              <a:ext uri="{FF2B5EF4-FFF2-40B4-BE49-F238E27FC236}">
                <a16:creationId xmlns:a16="http://schemas.microsoft.com/office/drawing/2014/main" id="{E40673E3-5A39-12DD-44A9-1685B1B4D182}"/>
              </a:ext>
            </a:extLst>
          </p:cNvPr>
          <p:cNvSpPr txBox="1"/>
          <p:nvPr/>
        </p:nvSpPr>
        <p:spPr>
          <a:xfrm>
            <a:off x="929328" y="645620"/>
            <a:ext cx="10741971" cy="4216539"/>
          </a:xfrm>
          <a:prstGeom prst="rect">
            <a:avLst/>
          </a:prstGeom>
          <a:noFill/>
        </p:spPr>
        <p:txBody>
          <a:bodyPr wrap="square" rtlCol="0">
            <a:spAutoFit/>
          </a:bodyPr>
          <a:lstStyle/>
          <a:p>
            <a:pPr marL="0" indent="0" algn="ctr">
              <a:buNone/>
            </a:pPr>
            <a:r>
              <a:rPr lang="en-US" sz="28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HINDRANCES to ANSWERED PRAYERS - Overview</a:t>
            </a:r>
          </a:p>
          <a:p>
            <a:pPr marL="0" indent="0">
              <a:buNone/>
            </a:pPr>
            <a:endParaRPr lang="en-US" sz="2800" dirty="0">
              <a:solidFill>
                <a:schemeClr val="bg1"/>
              </a:solidFill>
            </a:endParaRPr>
          </a:p>
          <a:p>
            <a:pPr marL="0" indent="0">
              <a:buNone/>
            </a:pPr>
            <a:r>
              <a:rPr lang="en-US" sz="2400" dirty="0">
                <a:solidFill>
                  <a:schemeClr val="bg1"/>
                </a:solidFill>
              </a:rPr>
              <a:t>	“in addition to the hurdles we described in part one, there are spiritual and emotional hindrances to prayer that we need to address if we are to have true fellowship with God and receive answers to our prayers. Clearing out hindrances in our lives will enable us to live in harmony with God and with others and to have confidence in prayer included in Part 2 is a more systematic way to look at these hindrances so that we can recognize and understand the major obstacles that hinder our prayers and, therefore, we can deal with them more effectively.”	</a:t>
            </a:r>
          </a:p>
          <a:p>
            <a:pPr marL="0" indent="0" algn="r">
              <a:buNone/>
            </a:pPr>
            <a:r>
              <a:rPr lang="en-US" sz="2000" b="1" i="1" dirty="0">
                <a:solidFill>
                  <a:srgbClr val="FFFF99"/>
                </a:solidFill>
              </a:rPr>
              <a:t>Miles Munroe</a:t>
            </a:r>
          </a:p>
        </p:txBody>
      </p:sp>
      <p:sp>
        <p:nvSpPr>
          <p:cNvPr id="5" name="TextBox 4">
            <a:extLst>
              <a:ext uri="{FF2B5EF4-FFF2-40B4-BE49-F238E27FC236}">
                <a16:creationId xmlns:a16="http://schemas.microsoft.com/office/drawing/2014/main" id="{795A6643-EE27-90BC-773D-12D4BD835545}"/>
              </a:ext>
            </a:extLst>
          </p:cNvPr>
          <p:cNvSpPr txBox="1"/>
          <p:nvPr/>
        </p:nvSpPr>
        <p:spPr>
          <a:xfrm>
            <a:off x="2894013" y="5716142"/>
            <a:ext cx="6156324" cy="400110"/>
          </a:xfrm>
          <a:prstGeom prst="rect">
            <a:avLst/>
          </a:prstGeom>
          <a:noFill/>
        </p:spPr>
        <p:txBody>
          <a:bodyPr wrap="square">
            <a:spAutoFit/>
          </a:bodyPr>
          <a:lstStyle/>
          <a:p>
            <a:pPr algn="ctr"/>
            <a:endParaRPr lang="en-US" sz="20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2375110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2" name="Rectangle 8221">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lose up of a green leaf&#10;&#10;Description automatically generated">
            <a:extLst>
              <a:ext uri="{FF2B5EF4-FFF2-40B4-BE49-F238E27FC236}">
                <a16:creationId xmlns:a16="http://schemas.microsoft.com/office/drawing/2014/main" id="{023F51FD-04AF-CF8B-536D-5A2BB2777197}"/>
              </a:ext>
            </a:extLst>
          </p:cNvPr>
          <p:cNvPicPr/>
          <p:nvPr/>
        </p:nvPicPr>
        <p:blipFill rotWithShape="1">
          <a:blip r:embed="rId2">
            <a:extLst>
              <a:ext uri="{28A0092B-C50C-407E-A947-70E740481C1C}">
                <a14:useLocalDpi xmlns:a14="http://schemas.microsoft.com/office/drawing/2010/main" val="0"/>
              </a:ext>
            </a:extLst>
          </a:blip>
          <a:srcRect t="7338" r="2" b="7340"/>
          <a:stretch/>
        </p:blipFill>
        <p:spPr>
          <a:xfrm>
            <a:off x="196834" y="424743"/>
            <a:ext cx="5799477" cy="2783429"/>
          </a:xfrm>
          <a:prstGeom prst="rect">
            <a:avLst/>
          </a:prstGeom>
        </p:spPr>
      </p:pic>
      <p:pic>
        <p:nvPicPr>
          <p:cNvPr id="2" name="Picture 1" descr="Close up of a green leaf&#10;&#10;Description automatically generated">
            <a:extLst>
              <a:ext uri="{FF2B5EF4-FFF2-40B4-BE49-F238E27FC236}">
                <a16:creationId xmlns:a16="http://schemas.microsoft.com/office/drawing/2014/main" id="{CD2E4D0D-F7DF-C58F-DE49-7C4D4F85CE4C}"/>
              </a:ext>
            </a:extLst>
          </p:cNvPr>
          <p:cNvPicPr/>
          <p:nvPr/>
        </p:nvPicPr>
        <p:blipFill rotWithShape="1">
          <a:blip r:embed="rId2">
            <a:extLst>
              <a:ext uri="{28A0092B-C50C-407E-A947-70E740481C1C}">
                <a14:useLocalDpi xmlns:a14="http://schemas.microsoft.com/office/drawing/2010/main" val="0"/>
              </a:ext>
            </a:extLst>
          </a:blip>
          <a:srcRect t="11113" r="-3" b="3524"/>
          <a:stretch/>
        </p:blipFill>
        <p:spPr>
          <a:xfrm>
            <a:off x="6148080" y="424743"/>
            <a:ext cx="5796945" cy="2783429"/>
          </a:xfrm>
          <a:prstGeom prst="rect">
            <a:avLst/>
          </a:prstGeom>
        </p:spPr>
      </p:pic>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358" r="-3" b="-3"/>
          <a:stretch/>
        </p:blipFill>
        <p:spPr>
          <a:xfrm>
            <a:off x="6195810"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F5A4A1B-9EEC-9C12-56B7-A8052200DA84}"/>
              </a:ext>
            </a:extLst>
          </p:cNvPr>
          <p:cNvSpPr txBox="1"/>
          <p:nvPr/>
        </p:nvSpPr>
        <p:spPr>
          <a:xfrm>
            <a:off x="325746" y="660460"/>
            <a:ext cx="5581650" cy="2422202"/>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#1</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SIN</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We must acknowledge the impact that sin has on our lives</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Sin separates us from God </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Unconfessed Sins shuts the doors to God’s heart</a:t>
            </a:r>
          </a:p>
        </p:txBody>
      </p:sp>
      <p:pic>
        <p:nvPicPr>
          <p:cNvPr id="7" name="Picture 6" descr="A close up of a green leaf">
            <a:extLst>
              <a:ext uri="{FF2B5EF4-FFF2-40B4-BE49-F238E27FC236}">
                <a16:creationId xmlns:a16="http://schemas.microsoft.com/office/drawing/2014/main" id="{F31387E5-4DFB-853E-EE50-24F243222AC6}"/>
              </a:ext>
            </a:extLst>
          </p:cNvPr>
          <p:cNvPicPr/>
          <p:nvPr/>
        </p:nvPicPr>
        <p:blipFill rotWithShape="1">
          <a:blip r:embed="rId3">
            <a:extLst>
              <a:ext uri="{28A0092B-C50C-407E-A947-70E740481C1C}">
                <a14:useLocalDpi xmlns:a14="http://schemas.microsoft.com/office/drawing/2010/main" val="0"/>
              </a:ext>
            </a:extLst>
          </a:blip>
          <a:srcRect t="14358" r="-3" b="-3"/>
          <a:stretch/>
        </p:blipFill>
        <p:spPr>
          <a:xfrm>
            <a:off x="305748" y="3524054"/>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3E5666AA-485F-CFB5-FB64-9A6182432E26}"/>
              </a:ext>
            </a:extLst>
          </p:cNvPr>
          <p:cNvSpPr txBox="1"/>
          <p:nvPr/>
        </p:nvSpPr>
        <p:spPr>
          <a:xfrm>
            <a:off x="6388100" y="605061"/>
            <a:ext cx="5403850" cy="2533001"/>
          </a:xfrm>
          <a:prstGeom prst="rect">
            <a:avLst/>
          </a:prstGeom>
          <a:solidFill>
            <a:schemeClr val="bg1"/>
          </a:solidFill>
        </p:spPr>
        <p:txBody>
          <a:bodyPr wrap="square">
            <a:spAutoFit/>
          </a:bodyPr>
          <a:lstStyle/>
          <a:p>
            <a:pPr algn="ctr">
              <a:lnSpc>
                <a:spcPct val="90000"/>
              </a:lnSpc>
              <a:spcBef>
                <a:spcPct val="0"/>
              </a:spcBef>
              <a:spcAft>
                <a:spcPts val="600"/>
              </a:spcAft>
            </a:pPr>
            <a:r>
              <a:rPr lang="en-US" sz="32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#2</a:t>
            </a:r>
          </a:p>
          <a:p>
            <a:pPr algn="ctr">
              <a:lnSpc>
                <a:spcPct val="90000"/>
              </a:lnSpc>
              <a:spcBef>
                <a:spcPct val="0"/>
              </a:spcBef>
              <a:spcAft>
                <a:spcPts val="600"/>
              </a:spcAft>
            </a:pPr>
            <a:r>
              <a:rPr lang="en-US" sz="32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FEAR</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Fear keeps us from believing that we can approach God.</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Fear is Faith in what can go wrong rather Faith is in What could go RIGHT</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Fear is Faith in the world (or the devil!)</a:t>
            </a:r>
          </a:p>
        </p:txBody>
      </p:sp>
      <p:pic>
        <p:nvPicPr>
          <p:cNvPr id="10244" name="Picture 4" descr="SAY NO TO SIN - Turning Point Today Daily Devotional">
            <a:extLst>
              <a:ext uri="{FF2B5EF4-FFF2-40B4-BE49-F238E27FC236}">
                <a16:creationId xmlns:a16="http://schemas.microsoft.com/office/drawing/2014/main" id="{8E7FBB1C-432A-61C4-9007-754B3A6B1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150" y="4224435"/>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A1CEB1A-C268-9B2D-F251-CD2C030DAF82}"/>
              </a:ext>
            </a:extLst>
          </p:cNvPr>
          <p:cNvSpPr txBox="1"/>
          <p:nvPr/>
        </p:nvSpPr>
        <p:spPr>
          <a:xfrm>
            <a:off x="545894" y="3732590"/>
            <a:ext cx="3327606" cy="1815882"/>
          </a:xfrm>
          <a:prstGeom prst="rect">
            <a:avLst/>
          </a:prstGeom>
          <a:noFill/>
        </p:spPr>
        <p:txBody>
          <a:bodyPr wrap="square">
            <a:spAutoFit/>
          </a:bodyPr>
          <a:lstStyle/>
          <a:p>
            <a:r>
              <a:rPr lang="en-US" sz="1600" b="1" dirty="0">
                <a:solidFill>
                  <a:schemeClr val="bg1"/>
                </a:solidFill>
              </a:rPr>
              <a:t>Therefore, get rid of all moral filth &amp; the evil that is so prevalent and humbly accept the word planted in you which can save you. Do not just listen to </a:t>
            </a:r>
            <a:r>
              <a:rPr lang="en-US" sz="1600" b="1" dirty="0" err="1">
                <a:solidFill>
                  <a:schemeClr val="bg1"/>
                </a:solidFill>
              </a:rPr>
              <a:t>theword</a:t>
            </a:r>
            <a:r>
              <a:rPr lang="en-US" sz="1600" b="1" dirty="0">
                <a:solidFill>
                  <a:schemeClr val="bg1"/>
                </a:solidFill>
              </a:rPr>
              <a:t> and so deceive yourselves …Do what it says!  </a:t>
            </a:r>
            <a:r>
              <a:rPr lang="en-US" sz="1600" u="sng" dirty="0">
                <a:solidFill>
                  <a:schemeClr val="bg1"/>
                </a:solidFill>
              </a:rPr>
              <a:t>James 1:21-22</a:t>
            </a:r>
          </a:p>
        </p:txBody>
      </p:sp>
      <p:pic>
        <p:nvPicPr>
          <p:cNvPr id="10246" name="Picture 6" descr="Leaving Your Fears and Insecurities Behind">
            <a:extLst>
              <a:ext uri="{FF2B5EF4-FFF2-40B4-BE49-F238E27FC236}">
                <a16:creationId xmlns:a16="http://schemas.microsoft.com/office/drawing/2014/main" id="{6DDDC144-7677-17B3-7681-394E2BCA1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7000" y="3832651"/>
            <a:ext cx="2400533" cy="17781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C6A3A1-D866-617F-FE8B-EBF3A7AF7268}"/>
              </a:ext>
            </a:extLst>
          </p:cNvPr>
          <p:cNvSpPr txBox="1"/>
          <p:nvPr/>
        </p:nvSpPr>
        <p:spPr>
          <a:xfrm>
            <a:off x="6318687" y="3832651"/>
            <a:ext cx="3091408" cy="1754326"/>
          </a:xfrm>
          <a:prstGeom prst="rect">
            <a:avLst/>
          </a:prstGeom>
          <a:noFill/>
        </p:spPr>
        <p:txBody>
          <a:bodyPr wrap="square">
            <a:spAutoFit/>
          </a:bodyPr>
          <a:lstStyle/>
          <a:p>
            <a:r>
              <a:rPr lang="en-US" sz="1800" b="1" i="0" dirty="0">
                <a:solidFill>
                  <a:schemeClr val="bg1"/>
                </a:solidFill>
                <a:effectLst/>
                <a:latin typeface="Avenir Next LT Pro Demi" panose="020B0704020202020204" pitchFamily="34" charset="0"/>
              </a:rPr>
              <a:t>There is no fear in love, but perfect love casts out fear; for fear has torment, and he that fears has not been made perfect in love</a:t>
            </a:r>
            <a:r>
              <a:rPr lang="en-US" sz="1800" b="1" dirty="0">
                <a:solidFill>
                  <a:schemeClr val="bg1"/>
                </a:solidFill>
                <a:latin typeface="Avenir Next LT Pro Demi" panose="020B0704020202020204" pitchFamily="34" charset="0"/>
              </a:rPr>
              <a:t>. John 4:18</a:t>
            </a:r>
          </a:p>
        </p:txBody>
      </p:sp>
    </p:spTree>
    <p:extLst>
      <p:ext uri="{BB962C8B-B14F-4D97-AF65-F5344CB8AC3E}">
        <p14:creationId xmlns:p14="http://schemas.microsoft.com/office/powerpoint/2010/main" val="732084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2" name="Rectangle 8221">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lose up of a green leaf&#10;&#10;Description automatically generated">
            <a:extLst>
              <a:ext uri="{FF2B5EF4-FFF2-40B4-BE49-F238E27FC236}">
                <a16:creationId xmlns:a16="http://schemas.microsoft.com/office/drawing/2014/main" id="{023F51FD-04AF-CF8B-536D-5A2BB2777197}"/>
              </a:ext>
            </a:extLst>
          </p:cNvPr>
          <p:cNvPicPr/>
          <p:nvPr/>
        </p:nvPicPr>
        <p:blipFill rotWithShape="1">
          <a:blip r:embed="rId2">
            <a:extLst>
              <a:ext uri="{28A0092B-C50C-407E-A947-70E740481C1C}">
                <a14:useLocalDpi xmlns:a14="http://schemas.microsoft.com/office/drawing/2010/main" val="0"/>
              </a:ext>
            </a:extLst>
          </a:blip>
          <a:srcRect t="7338" r="2" b="7340"/>
          <a:stretch/>
        </p:blipFill>
        <p:spPr>
          <a:xfrm>
            <a:off x="196834" y="424743"/>
            <a:ext cx="5799477" cy="2783429"/>
          </a:xfrm>
          <a:prstGeom prst="rect">
            <a:avLst/>
          </a:prstGeom>
        </p:spPr>
      </p:pic>
      <p:pic>
        <p:nvPicPr>
          <p:cNvPr id="2" name="Picture 1" descr="Close up of a green leaf&#10;&#10;Description automatically generated">
            <a:extLst>
              <a:ext uri="{FF2B5EF4-FFF2-40B4-BE49-F238E27FC236}">
                <a16:creationId xmlns:a16="http://schemas.microsoft.com/office/drawing/2014/main" id="{CD2E4D0D-F7DF-C58F-DE49-7C4D4F85CE4C}"/>
              </a:ext>
            </a:extLst>
          </p:cNvPr>
          <p:cNvPicPr/>
          <p:nvPr/>
        </p:nvPicPr>
        <p:blipFill rotWithShape="1">
          <a:blip r:embed="rId2">
            <a:extLst>
              <a:ext uri="{28A0092B-C50C-407E-A947-70E740481C1C}">
                <a14:useLocalDpi xmlns:a14="http://schemas.microsoft.com/office/drawing/2010/main" val="0"/>
              </a:ext>
            </a:extLst>
          </a:blip>
          <a:srcRect t="11113" r="-3" b="3524"/>
          <a:stretch/>
        </p:blipFill>
        <p:spPr>
          <a:xfrm>
            <a:off x="6148080" y="424743"/>
            <a:ext cx="5796945" cy="2783429"/>
          </a:xfrm>
          <a:prstGeom prst="rect">
            <a:avLst/>
          </a:prstGeom>
        </p:spPr>
      </p:pic>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358" r="-3" b="-3"/>
          <a:stretch/>
        </p:blipFill>
        <p:spPr>
          <a:xfrm>
            <a:off x="6195810"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F5A4A1B-9EEC-9C12-56B7-A8052200DA84}"/>
              </a:ext>
            </a:extLst>
          </p:cNvPr>
          <p:cNvSpPr txBox="1"/>
          <p:nvPr/>
        </p:nvSpPr>
        <p:spPr>
          <a:xfrm>
            <a:off x="325746" y="660460"/>
            <a:ext cx="5581650" cy="2095958"/>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#3</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GUILT</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G</a:t>
            </a:r>
            <a:r>
              <a:rPr lang="en-US" sz="1800" dirty="0">
                <a:latin typeface="Avenir Next LT Pro Demi" panose="020B0704020202020204" pitchFamily="34" charset="0"/>
                <a:ea typeface="ADLaM Display" panose="02010000000000000000" pitchFamily="2" charset="0"/>
                <a:cs typeface="ADLaM Display" panose="02010000000000000000" pitchFamily="2" charset="0"/>
              </a:rPr>
              <a:t>uilt is related to the fear of being not being forgiven</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It makes us believe that god has </a:t>
            </a:r>
            <a:r>
              <a:rPr lang="en-US" sz="1800" dirty="0" err="1">
                <a:latin typeface="Avenir Next LT Pro Demi" panose="020B0704020202020204" pitchFamily="34" charset="0"/>
                <a:ea typeface="ADLaM Display" panose="02010000000000000000" pitchFamily="2" charset="0"/>
                <a:cs typeface="ADLaM Display" panose="02010000000000000000" pitchFamily="2" charset="0"/>
              </a:rPr>
              <a:t>comdemned</a:t>
            </a:r>
            <a:r>
              <a:rPr lang="en-US" sz="1800" dirty="0">
                <a:latin typeface="Avenir Next LT Pro Demi" panose="020B0704020202020204" pitchFamily="34" charset="0"/>
                <a:ea typeface="ADLaM Display" panose="02010000000000000000" pitchFamily="2" charset="0"/>
                <a:cs typeface="ADLaM Display" panose="02010000000000000000" pitchFamily="2" charset="0"/>
              </a:rPr>
              <a:t> us</a:t>
            </a:r>
          </a:p>
        </p:txBody>
      </p:sp>
      <p:pic>
        <p:nvPicPr>
          <p:cNvPr id="7" name="Picture 6" descr="A close up of a green leaf">
            <a:extLst>
              <a:ext uri="{FF2B5EF4-FFF2-40B4-BE49-F238E27FC236}">
                <a16:creationId xmlns:a16="http://schemas.microsoft.com/office/drawing/2014/main" id="{F31387E5-4DFB-853E-EE50-24F243222AC6}"/>
              </a:ext>
            </a:extLst>
          </p:cNvPr>
          <p:cNvPicPr/>
          <p:nvPr/>
        </p:nvPicPr>
        <p:blipFill rotWithShape="1">
          <a:blip r:embed="rId3">
            <a:extLst>
              <a:ext uri="{28A0092B-C50C-407E-A947-70E740481C1C}">
                <a14:useLocalDpi xmlns:a14="http://schemas.microsoft.com/office/drawing/2010/main" val="0"/>
              </a:ext>
            </a:extLst>
          </a:blip>
          <a:srcRect t="14358" r="-3" b="-3"/>
          <a:stretch/>
        </p:blipFill>
        <p:spPr>
          <a:xfrm>
            <a:off x="305748" y="3524054"/>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3E5666AA-485F-CFB5-FB64-9A6182432E26}"/>
              </a:ext>
            </a:extLst>
          </p:cNvPr>
          <p:cNvSpPr txBox="1"/>
          <p:nvPr/>
        </p:nvSpPr>
        <p:spPr>
          <a:xfrm>
            <a:off x="6388100" y="605061"/>
            <a:ext cx="5403850" cy="2283702"/>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#4</a:t>
            </a:r>
          </a:p>
          <a:p>
            <a:pPr algn="ctr">
              <a:lnSpc>
                <a:spcPct val="90000"/>
              </a:lnSpc>
              <a:spcBef>
                <a:spcPct val="0"/>
              </a:spcBef>
              <a:spcAft>
                <a:spcPts val="600"/>
              </a:spcAft>
            </a:pPr>
            <a:r>
              <a:rPr lang="en-US" sz="32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Feelings of Inferiority</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A low opinion of ourselves is not of God</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God Created us in His Image</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We are so valuable to God that He sent His Only Son and He sacrificed Him for us</a:t>
            </a:r>
          </a:p>
        </p:txBody>
      </p:sp>
      <p:sp>
        <p:nvSpPr>
          <p:cNvPr id="11" name="TextBox 10">
            <a:extLst>
              <a:ext uri="{FF2B5EF4-FFF2-40B4-BE49-F238E27FC236}">
                <a16:creationId xmlns:a16="http://schemas.microsoft.com/office/drawing/2014/main" id="{0A1CEB1A-C268-9B2D-F251-CD2C030DAF82}"/>
              </a:ext>
            </a:extLst>
          </p:cNvPr>
          <p:cNvSpPr txBox="1"/>
          <p:nvPr/>
        </p:nvSpPr>
        <p:spPr>
          <a:xfrm>
            <a:off x="545894" y="3732590"/>
            <a:ext cx="5029406" cy="646331"/>
          </a:xfrm>
          <a:prstGeom prst="rect">
            <a:avLst/>
          </a:prstGeom>
          <a:noFill/>
        </p:spPr>
        <p:txBody>
          <a:bodyPr wrap="square">
            <a:spAutoFit/>
          </a:bodyPr>
          <a:lstStyle/>
          <a:p>
            <a:r>
              <a:rPr lang="en-US" b="1" dirty="0">
                <a:solidFill>
                  <a:schemeClr val="bg1"/>
                </a:solidFill>
              </a:rPr>
              <a:t>There is therefor no condemnation for those who are in Christ Jesus.   Romans 8: 1</a:t>
            </a:r>
            <a:endParaRPr lang="en-US" u="sng" dirty="0">
              <a:solidFill>
                <a:schemeClr val="bg1"/>
              </a:solidFill>
            </a:endParaRPr>
          </a:p>
        </p:txBody>
      </p:sp>
      <p:sp>
        <p:nvSpPr>
          <p:cNvPr id="13" name="TextBox 12">
            <a:extLst>
              <a:ext uri="{FF2B5EF4-FFF2-40B4-BE49-F238E27FC236}">
                <a16:creationId xmlns:a16="http://schemas.microsoft.com/office/drawing/2014/main" id="{95C6A3A1-D866-617F-FE8B-EBF3A7AF7268}"/>
              </a:ext>
            </a:extLst>
          </p:cNvPr>
          <p:cNvSpPr txBox="1"/>
          <p:nvPr/>
        </p:nvSpPr>
        <p:spPr>
          <a:xfrm>
            <a:off x="6469298" y="3788956"/>
            <a:ext cx="3091408" cy="1477328"/>
          </a:xfrm>
          <a:prstGeom prst="rect">
            <a:avLst/>
          </a:prstGeom>
          <a:noFill/>
        </p:spPr>
        <p:txBody>
          <a:bodyPr wrap="square">
            <a:spAutoFit/>
          </a:bodyPr>
          <a:lstStyle/>
          <a:p>
            <a:r>
              <a:rPr lang="en-US" i="0" dirty="0">
                <a:solidFill>
                  <a:schemeClr val="bg1"/>
                </a:solidFill>
                <a:effectLst/>
                <a:latin typeface="Avenir Next LT Pro Demi" panose="020B0704020202020204" pitchFamily="34" charset="0"/>
              </a:rPr>
              <a:t>I praise you because I am fearfully and wonderfully made; your works are wonderful, I know that full well.  </a:t>
            </a:r>
            <a:r>
              <a:rPr lang="en-US" i="1" dirty="0">
                <a:solidFill>
                  <a:schemeClr val="bg1"/>
                </a:solidFill>
                <a:effectLst/>
                <a:latin typeface="Avenir Next LT Pro Demi" panose="020B0704020202020204" pitchFamily="34" charset="0"/>
              </a:rPr>
              <a:t>Psalm 139:14</a:t>
            </a:r>
            <a:endParaRPr lang="en-US" sz="1800" i="1" dirty="0">
              <a:solidFill>
                <a:schemeClr val="bg1"/>
              </a:solidFill>
              <a:latin typeface="Avenir Next LT Pro Demi" panose="020B0704020202020204" pitchFamily="34" charset="0"/>
            </a:endParaRPr>
          </a:p>
        </p:txBody>
      </p:sp>
      <p:pic>
        <p:nvPicPr>
          <p:cNvPr id="11266" name="Picture 2" descr="Breaking free from the heavy weight of guilt - cheers to chapter two">
            <a:extLst>
              <a:ext uri="{FF2B5EF4-FFF2-40B4-BE49-F238E27FC236}">
                <a16:creationId xmlns:a16="http://schemas.microsoft.com/office/drawing/2014/main" id="{792D1ECE-0D96-8B16-EF9D-31BCEC20E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670" y="4527620"/>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unday's sermon: Fearfully and Wonderfully Made | Fearfully and Wonderfully  Made">
            <a:extLst>
              <a:ext uri="{FF2B5EF4-FFF2-40B4-BE49-F238E27FC236}">
                <a16:creationId xmlns:a16="http://schemas.microsoft.com/office/drawing/2014/main" id="{B012B295-3F0A-ADC2-9013-C1229F404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3823" y="3618794"/>
            <a:ext cx="186690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846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2" name="Rectangle 8221">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lose up of a green leaf&#10;&#10;Description automatically generated">
            <a:extLst>
              <a:ext uri="{FF2B5EF4-FFF2-40B4-BE49-F238E27FC236}">
                <a16:creationId xmlns:a16="http://schemas.microsoft.com/office/drawing/2014/main" id="{023F51FD-04AF-CF8B-536D-5A2BB2777197}"/>
              </a:ext>
            </a:extLst>
          </p:cNvPr>
          <p:cNvPicPr/>
          <p:nvPr/>
        </p:nvPicPr>
        <p:blipFill rotWithShape="1">
          <a:blip r:embed="rId2">
            <a:extLst>
              <a:ext uri="{28A0092B-C50C-407E-A947-70E740481C1C}">
                <a14:useLocalDpi xmlns:a14="http://schemas.microsoft.com/office/drawing/2010/main" val="0"/>
              </a:ext>
            </a:extLst>
          </a:blip>
          <a:srcRect t="7338" r="2" b="7340"/>
          <a:stretch/>
        </p:blipFill>
        <p:spPr>
          <a:xfrm>
            <a:off x="196834" y="424743"/>
            <a:ext cx="5799477" cy="2783429"/>
          </a:xfrm>
          <a:prstGeom prst="rect">
            <a:avLst/>
          </a:prstGeom>
        </p:spPr>
      </p:pic>
      <p:pic>
        <p:nvPicPr>
          <p:cNvPr id="2" name="Picture 1" descr="Close up of a green leaf&#10;&#10;Description automatically generated">
            <a:extLst>
              <a:ext uri="{FF2B5EF4-FFF2-40B4-BE49-F238E27FC236}">
                <a16:creationId xmlns:a16="http://schemas.microsoft.com/office/drawing/2014/main" id="{CD2E4D0D-F7DF-C58F-DE49-7C4D4F85CE4C}"/>
              </a:ext>
            </a:extLst>
          </p:cNvPr>
          <p:cNvPicPr/>
          <p:nvPr/>
        </p:nvPicPr>
        <p:blipFill rotWithShape="1">
          <a:blip r:embed="rId2">
            <a:extLst>
              <a:ext uri="{28A0092B-C50C-407E-A947-70E740481C1C}">
                <a14:useLocalDpi xmlns:a14="http://schemas.microsoft.com/office/drawing/2010/main" val="0"/>
              </a:ext>
            </a:extLst>
          </a:blip>
          <a:srcRect t="11113" r="-3" b="3524"/>
          <a:stretch/>
        </p:blipFill>
        <p:spPr>
          <a:xfrm>
            <a:off x="6148080" y="424743"/>
            <a:ext cx="5796945" cy="2783429"/>
          </a:xfrm>
          <a:prstGeom prst="rect">
            <a:avLst/>
          </a:prstGeom>
        </p:spPr>
      </p:pic>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358" r="-3" b="-3"/>
          <a:stretch/>
        </p:blipFill>
        <p:spPr>
          <a:xfrm>
            <a:off x="6195810"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F5A4A1B-9EEC-9C12-56B7-A8052200DA84}"/>
              </a:ext>
            </a:extLst>
          </p:cNvPr>
          <p:cNvSpPr txBox="1"/>
          <p:nvPr/>
        </p:nvSpPr>
        <p:spPr>
          <a:xfrm>
            <a:off x="325746" y="660460"/>
            <a:ext cx="5581650" cy="2594556"/>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#5</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DOUBT</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Doubt questions Who God is, Whether He is Able to do what He says he can Do and If we are important enough for God to do it for us.</a:t>
            </a:r>
            <a:endParaRPr lang="en-US" sz="1800" dirty="0">
              <a:latin typeface="Avenir Next LT Pro Demi" panose="020B0704020202020204" pitchFamily="34" charset="0"/>
              <a:ea typeface="ADLaM Display" panose="02010000000000000000" pitchFamily="2" charset="0"/>
              <a:cs typeface="ADLaM Display" panose="02010000000000000000" pitchFamily="2" charset="0"/>
            </a:endParaRP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Doubt says that empirical data is more credible than divine data (What is perceived through the sense</a:t>
            </a:r>
          </a:p>
        </p:txBody>
      </p:sp>
      <p:pic>
        <p:nvPicPr>
          <p:cNvPr id="7" name="Picture 6" descr="A close up of a green leaf">
            <a:extLst>
              <a:ext uri="{FF2B5EF4-FFF2-40B4-BE49-F238E27FC236}">
                <a16:creationId xmlns:a16="http://schemas.microsoft.com/office/drawing/2014/main" id="{F31387E5-4DFB-853E-EE50-24F243222AC6}"/>
              </a:ext>
            </a:extLst>
          </p:cNvPr>
          <p:cNvPicPr/>
          <p:nvPr/>
        </p:nvPicPr>
        <p:blipFill rotWithShape="1">
          <a:blip r:embed="rId3">
            <a:extLst>
              <a:ext uri="{28A0092B-C50C-407E-A947-70E740481C1C}">
                <a14:useLocalDpi xmlns:a14="http://schemas.microsoft.com/office/drawing/2010/main" val="0"/>
              </a:ext>
            </a:extLst>
          </a:blip>
          <a:srcRect t="14358" r="-3" b="-3"/>
          <a:stretch/>
        </p:blipFill>
        <p:spPr>
          <a:xfrm>
            <a:off x="162124"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3E5666AA-485F-CFB5-FB64-9A6182432E26}"/>
              </a:ext>
            </a:extLst>
          </p:cNvPr>
          <p:cNvSpPr txBox="1"/>
          <p:nvPr/>
        </p:nvSpPr>
        <p:spPr>
          <a:xfrm>
            <a:off x="6388100" y="605061"/>
            <a:ext cx="5403850" cy="2345257"/>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#6</a:t>
            </a:r>
          </a:p>
          <a:p>
            <a:pPr algn="ctr">
              <a:lnSpc>
                <a:spcPct val="90000"/>
              </a:lnSpc>
              <a:spcBef>
                <a:spcPct val="0"/>
              </a:spcBef>
              <a:spcAft>
                <a:spcPts val="600"/>
              </a:spcAft>
            </a:pPr>
            <a:r>
              <a:rPr lang="en-US" sz="28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WRONG MOTIVES</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If our motives are wrong, selfish vindictive, our prayers will be hindered.</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God wants us to have clean and clean consciences about what we need to fulfil His Plan for us on Earth</a:t>
            </a:r>
            <a:endParaRPr lang="en-US" sz="1800" dirty="0">
              <a:latin typeface="Avenir Next LT Pro Demi" panose="020B0704020202020204" pitchFamily="34"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0A1CEB1A-C268-9B2D-F251-CD2C030DAF82}"/>
              </a:ext>
            </a:extLst>
          </p:cNvPr>
          <p:cNvSpPr txBox="1"/>
          <p:nvPr/>
        </p:nvSpPr>
        <p:spPr>
          <a:xfrm>
            <a:off x="418575" y="5152019"/>
            <a:ext cx="5029406" cy="646331"/>
          </a:xfrm>
          <a:prstGeom prst="rect">
            <a:avLst/>
          </a:prstGeom>
          <a:noFill/>
        </p:spPr>
        <p:txBody>
          <a:bodyPr wrap="square">
            <a:spAutoFit/>
          </a:bodyPr>
          <a:lstStyle/>
          <a:p>
            <a:r>
              <a:rPr lang="en-US" b="1" dirty="0">
                <a:solidFill>
                  <a:schemeClr val="bg1"/>
                </a:solidFill>
              </a:rPr>
              <a:t>A double-minded man (Doubting) is unstable (undependable in all his ways! </a:t>
            </a:r>
            <a:r>
              <a:rPr lang="en-US" b="1" i="1" dirty="0">
                <a:solidFill>
                  <a:schemeClr val="bg1"/>
                </a:solidFill>
              </a:rPr>
              <a:t>James 1: 5-8</a:t>
            </a:r>
            <a:endParaRPr lang="en-US" i="1" u="sng" dirty="0">
              <a:solidFill>
                <a:schemeClr val="bg1"/>
              </a:solidFill>
            </a:endParaRPr>
          </a:p>
        </p:txBody>
      </p:sp>
      <p:sp>
        <p:nvSpPr>
          <p:cNvPr id="13" name="TextBox 12">
            <a:extLst>
              <a:ext uri="{FF2B5EF4-FFF2-40B4-BE49-F238E27FC236}">
                <a16:creationId xmlns:a16="http://schemas.microsoft.com/office/drawing/2014/main" id="{95C6A3A1-D866-617F-FE8B-EBF3A7AF7268}"/>
              </a:ext>
            </a:extLst>
          </p:cNvPr>
          <p:cNvSpPr txBox="1"/>
          <p:nvPr/>
        </p:nvSpPr>
        <p:spPr>
          <a:xfrm>
            <a:off x="6479693" y="3859590"/>
            <a:ext cx="3091408" cy="1754326"/>
          </a:xfrm>
          <a:prstGeom prst="rect">
            <a:avLst/>
          </a:prstGeom>
          <a:noFill/>
        </p:spPr>
        <p:txBody>
          <a:bodyPr wrap="square">
            <a:spAutoFit/>
          </a:bodyPr>
          <a:lstStyle/>
          <a:p>
            <a:r>
              <a:rPr lang="en-US" sz="1800" i="1" dirty="0">
                <a:solidFill>
                  <a:schemeClr val="bg1"/>
                </a:solidFill>
                <a:latin typeface="Avenir Next LT Pro Demi" panose="020B0704020202020204" pitchFamily="34" charset="0"/>
              </a:rPr>
              <a:t>When you ask, you do not receive, because you ask with wrong motives (Ask a miss), that you may spend what you get on your pleasures.  James 4:3</a:t>
            </a:r>
          </a:p>
        </p:txBody>
      </p:sp>
      <p:pic>
        <p:nvPicPr>
          <p:cNvPr id="12290" name="Picture 2" descr="Selfishness Hinders Prayer' — James 4:3 AMP (Spiritual Warfare)">
            <a:extLst>
              <a:ext uri="{FF2B5EF4-FFF2-40B4-BE49-F238E27FC236}">
                <a16:creationId xmlns:a16="http://schemas.microsoft.com/office/drawing/2014/main" id="{47AC36BF-34FD-F72E-E878-0A24BD76A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1101" y="3388490"/>
            <a:ext cx="2131949" cy="2314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2" name="Picture 4" descr="A Double-minded Man is Unstable in All His Ways • Deshen Daily">
            <a:extLst>
              <a:ext uri="{FF2B5EF4-FFF2-40B4-BE49-F238E27FC236}">
                <a16:creationId xmlns:a16="http://schemas.microsoft.com/office/drawing/2014/main" id="{DE594E08-A978-C3C0-4C76-187944671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213" y="334314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6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2" name="Rectangle 8221">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lose up of a green leaf&#10;&#10;Description automatically generated">
            <a:extLst>
              <a:ext uri="{FF2B5EF4-FFF2-40B4-BE49-F238E27FC236}">
                <a16:creationId xmlns:a16="http://schemas.microsoft.com/office/drawing/2014/main" id="{023F51FD-04AF-CF8B-536D-5A2BB2777197}"/>
              </a:ext>
            </a:extLst>
          </p:cNvPr>
          <p:cNvPicPr/>
          <p:nvPr/>
        </p:nvPicPr>
        <p:blipFill rotWithShape="1">
          <a:blip r:embed="rId2">
            <a:extLst>
              <a:ext uri="{28A0092B-C50C-407E-A947-70E740481C1C}">
                <a14:useLocalDpi xmlns:a14="http://schemas.microsoft.com/office/drawing/2010/main" val="0"/>
              </a:ext>
            </a:extLst>
          </a:blip>
          <a:srcRect t="7338" r="2" b="7340"/>
          <a:stretch/>
        </p:blipFill>
        <p:spPr>
          <a:xfrm>
            <a:off x="196834" y="424743"/>
            <a:ext cx="5799477" cy="2783429"/>
          </a:xfrm>
          <a:prstGeom prst="rect">
            <a:avLst/>
          </a:prstGeom>
        </p:spPr>
      </p:pic>
      <p:pic>
        <p:nvPicPr>
          <p:cNvPr id="2" name="Picture 1" descr="Close up of a green leaf&#10;&#10;Description automatically generated">
            <a:extLst>
              <a:ext uri="{FF2B5EF4-FFF2-40B4-BE49-F238E27FC236}">
                <a16:creationId xmlns:a16="http://schemas.microsoft.com/office/drawing/2014/main" id="{CD2E4D0D-F7DF-C58F-DE49-7C4D4F85CE4C}"/>
              </a:ext>
            </a:extLst>
          </p:cNvPr>
          <p:cNvPicPr/>
          <p:nvPr/>
        </p:nvPicPr>
        <p:blipFill rotWithShape="1">
          <a:blip r:embed="rId2">
            <a:extLst>
              <a:ext uri="{28A0092B-C50C-407E-A947-70E740481C1C}">
                <a14:useLocalDpi xmlns:a14="http://schemas.microsoft.com/office/drawing/2010/main" val="0"/>
              </a:ext>
            </a:extLst>
          </a:blip>
          <a:srcRect t="11113" r="-3" b="3524"/>
          <a:stretch/>
        </p:blipFill>
        <p:spPr>
          <a:xfrm>
            <a:off x="6148080" y="424743"/>
            <a:ext cx="5796945" cy="2783429"/>
          </a:xfrm>
          <a:prstGeom prst="rect">
            <a:avLst/>
          </a:prstGeom>
        </p:spPr>
      </p:pic>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358" r="-3" b="-3"/>
          <a:stretch/>
        </p:blipFill>
        <p:spPr>
          <a:xfrm>
            <a:off x="6195810"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F5A4A1B-9EEC-9C12-56B7-A8052200DA84}"/>
              </a:ext>
            </a:extLst>
          </p:cNvPr>
          <p:cNvSpPr txBox="1"/>
          <p:nvPr/>
        </p:nvSpPr>
        <p:spPr>
          <a:xfrm>
            <a:off x="325746" y="660460"/>
            <a:ext cx="5581650" cy="2671501"/>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#7</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BITTERNESS</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Bitterness indicates hidden hatred</a:t>
            </a:r>
            <a:endParaRPr lang="en-US" sz="1800" dirty="0">
              <a:latin typeface="Avenir Next LT Pro Demi" panose="020B0704020202020204" pitchFamily="34" charset="0"/>
              <a:ea typeface="ADLaM Display" panose="02010000000000000000" pitchFamily="2" charset="0"/>
              <a:cs typeface="ADLaM Display" panose="02010000000000000000" pitchFamily="2" charset="0"/>
            </a:endParaRP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It indicates that one is holding something against someone else and not forgiving them or releasing them.</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Bitterness goes to the very source/root of life and dries it up!!!</a:t>
            </a:r>
          </a:p>
        </p:txBody>
      </p:sp>
      <p:pic>
        <p:nvPicPr>
          <p:cNvPr id="7" name="Picture 6" descr="A close up of a green leaf">
            <a:extLst>
              <a:ext uri="{FF2B5EF4-FFF2-40B4-BE49-F238E27FC236}">
                <a16:creationId xmlns:a16="http://schemas.microsoft.com/office/drawing/2014/main" id="{F31387E5-4DFB-853E-EE50-24F243222AC6}"/>
              </a:ext>
            </a:extLst>
          </p:cNvPr>
          <p:cNvPicPr/>
          <p:nvPr/>
        </p:nvPicPr>
        <p:blipFill rotWithShape="1">
          <a:blip r:embed="rId3">
            <a:extLst>
              <a:ext uri="{28A0092B-C50C-407E-A947-70E740481C1C}">
                <a14:useLocalDpi xmlns:a14="http://schemas.microsoft.com/office/drawing/2010/main" val="0"/>
              </a:ext>
            </a:extLst>
          </a:blip>
          <a:srcRect t="14358" r="-3" b="-3"/>
          <a:stretch/>
        </p:blipFill>
        <p:spPr>
          <a:xfrm>
            <a:off x="162124"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3E5666AA-485F-CFB5-FB64-9A6182432E26}"/>
              </a:ext>
            </a:extLst>
          </p:cNvPr>
          <p:cNvSpPr txBox="1"/>
          <p:nvPr/>
        </p:nvSpPr>
        <p:spPr>
          <a:xfrm>
            <a:off x="6388100" y="605061"/>
            <a:ext cx="5403850" cy="2594556"/>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#8</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UNFORGIVENESS</a:t>
            </a:r>
            <a:endParaRPr lang="en-US" sz="28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Unforgiveness hinders prayers in that it blocks relationships with God and other persons</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Unforgiveness prevents healing from taking place in the “offended” life and possibly the offender.</a:t>
            </a:r>
            <a:endParaRPr lang="en-US" sz="1800" dirty="0">
              <a:latin typeface="Avenir Next LT Pro Demi" panose="020B0704020202020204" pitchFamily="34"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0A1CEB1A-C268-9B2D-F251-CD2C030DAF82}"/>
              </a:ext>
            </a:extLst>
          </p:cNvPr>
          <p:cNvSpPr txBox="1"/>
          <p:nvPr/>
        </p:nvSpPr>
        <p:spPr>
          <a:xfrm>
            <a:off x="711618" y="3567678"/>
            <a:ext cx="5029406" cy="923330"/>
          </a:xfrm>
          <a:prstGeom prst="rect">
            <a:avLst/>
          </a:prstGeom>
          <a:noFill/>
        </p:spPr>
        <p:txBody>
          <a:bodyPr wrap="square">
            <a:spAutoFit/>
          </a:bodyPr>
          <a:lstStyle/>
          <a:p>
            <a:r>
              <a:rPr lang="en-US" b="1" dirty="0">
                <a:solidFill>
                  <a:schemeClr val="bg1"/>
                </a:solidFill>
              </a:rPr>
              <a:t>See to it that no one misses the Grace of God and that no bitter root grows up to cause trouble and defile many. </a:t>
            </a:r>
            <a:r>
              <a:rPr lang="en-US" b="1" i="1" dirty="0">
                <a:solidFill>
                  <a:schemeClr val="bg1"/>
                </a:solidFill>
              </a:rPr>
              <a:t>Hebrews 12:15</a:t>
            </a:r>
            <a:endParaRPr lang="en-US" i="1" u="sng" dirty="0">
              <a:solidFill>
                <a:schemeClr val="bg1"/>
              </a:solidFill>
            </a:endParaRPr>
          </a:p>
        </p:txBody>
      </p:sp>
      <p:sp>
        <p:nvSpPr>
          <p:cNvPr id="13" name="TextBox 12">
            <a:extLst>
              <a:ext uri="{FF2B5EF4-FFF2-40B4-BE49-F238E27FC236}">
                <a16:creationId xmlns:a16="http://schemas.microsoft.com/office/drawing/2014/main" id="{95C6A3A1-D866-617F-FE8B-EBF3A7AF7268}"/>
              </a:ext>
            </a:extLst>
          </p:cNvPr>
          <p:cNvSpPr txBox="1"/>
          <p:nvPr/>
        </p:nvSpPr>
        <p:spPr>
          <a:xfrm>
            <a:off x="6433122" y="3632915"/>
            <a:ext cx="3091408" cy="2031325"/>
          </a:xfrm>
          <a:prstGeom prst="rect">
            <a:avLst/>
          </a:prstGeom>
          <a:noFill/>
        </p:spPr>
        <p:txBody>
          <a:bodyPr wrap="square">
            <a:spAutoFit/>
          </a:bodyPr>
          <a:lstStyle/>
          <a:p>
            <a:r>
              <a:rPr lang="en-US" b="1" dirty="0">
                <a:solidFill>
                  <a:schemeClr val="bg1"/>
                </a:solidFill>
                <a:latin typeface="Avenir Next LT Pro Demi" panose="020B0704020202020204" pitchFamily="34" charset="0"/>
              </a:rPr>
              <a:t>And when you stand Praying, if you hold anything against anyone, forgive him so that your Father in heaven may</a:t>
            </a:r>
          </a:p>
          <a:p>
            <a:r>
              <a:rPr lang="en-US" b="1" dirty="0">
                <a:solidFill>
                  <a:schemeClr val="bg1"/>
                </a:solidFill>
                <a:latin typeface="Avenir Next LT Pro Demi" panose="020B0704020202020204" pitchFamily="34" charset="0"/>
              </a:rPr>
              <a:t> forgive you your sins</a:t>
            </a:r>
            <a:r>
              <a:rPr lang="en-US" sz="1800" b="1" dirty="0">
                <a:solidFill>
                  <a:schemeClr val="bg1"/>
                </a:solidFill>
                <a:latin typeface="Avenir Next LT Pro Demi" panose="020B0704020202020204" pitchFamily="34" charset="0"/>
              </a:rPr>
              <a:t>.  </a:t>
            </a:r>
          </a:p>
          <a:p>
            <a:pPr algn="r"/>
            <a:r>
              <a:rPr lang="en-US" sz="1800" i="1" dirty="0">
                <a:solidFill>
                  <a:schemeClr val="bg1"/>
                </a:solidFill>
                <a:latin typeface="Avenir Next LT Pro Demi" panose="020B0704020202020204" pitchFamily="34" charset="0"/>
              </a:rPr>
              <a:t>Mark 11:25</a:t>
            </a:r>
          </a:p>
        </p:txBody>
      </p:sp>
      <p:pic>
        <p:nvPicPr>
          <p:cNvPr id="13314" name="Picture 2" descr="Is Bitterness Hindering you? – Reina Beaty">
            <a:extLst>
              <a:ext uri="{FF2B5EF4-FFF2-40B4-BE49-F238E27FC236}">
                <a16:creationId xmlns:a16="http://schemas.microsoft.com/office/drawing/2014/main" id="{6F918CF6-7096-3B4E-799C-DAA3103C7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794" y="4670086"/>
            <a:ext cx="2647950" cy="1724025"/>
          </a:xfrm>
          <a:custGeom>
            <a:avLst/>
            <a:gdLst>
              <a:gd name="connsiteX0" fmla="*/ 0 w 2647950"/>
              <a:gd name="connsiteY0" fmla="*/ 0 h 1724025"/>
              <a:gd name="connsiteX1" fmla="*/ 476631 w 2647950"/>
              <a:gd name="connsiteY1" fmla="*/ 0 h 1724025"/>
              <a:gd name="connsiteX2" fmla="*/ 1032701 w 2647950"/>
              <a:gd name="connsiteY2" fmla="*/ 0 h 1724025"/>
              <a:gd name="connsiteX3" fmla="*/ 1482852 w 2647950"/>
              <a:gd name="connsiteY3" fmla="*/ 0 h 1724025"/>
              <a:gd name="connsiteX4" fmla="*/ 1933004 w 2647950"/>
              <a:gd name="connsiteY4" fmla="*/ 0 h 1724025"/>
              <a:gd name="connsiteX5" fmla="*/ 2647950 w 2647950"/>
              <a:gd name="connsiteY5" fmla="*/ 0 h 1724025"/>
              <a:gd name="connsiteX6" fmla="*/ 2647950 w 2647950"/>
              <a:gd name="connsiteY6" fmla="*/ 574675 h 1724025"/>
              <a:gd name="connsiteX7" fmla="*/ 2647950 w 2647950"/>
              <a:gd name="connsiteY7" fmla="*/ 1149350 h 1724025"/>
              <a:gd name="connsiteX8" fmla="*/ 2647950 w 2647950"/>
              <a:gd name="connsiteY8" fmla="*/ 1724025 h 1724025"/>
              <a:gd name="connsiteX9" fmla="*/ 2171319 w 2647950"/>
              <a:gd name="connsiteY9" fmla="*/ 1724025 h 1724025"/>
              <a:gd name="connsiteX10" fmla="*/ 1641729 w 2647950"/>
              <a:gd name="connsiteY10" fmla="*/ 1724025 h 1724025"/>
              <a:gd name="connsiteX11" fmla="*/ 1059180 w 2647950"/>
              <a:gd name="connsiteY11" fmla="*/ 1724025 h 1724025"/>
              <a:gd name="connsiteX12" fmla="*/ 582549 w 2647950"/>
              <a:gd name="connsiteY12" fmla="*/ 1724025 h 1724025"/>
              <a:gd name="connsiteX13" fmla="*/ 0 w 2647950"/>
              <a:gd name="connsiteY13" fmla="*/ 1724025 h 1724025"/>
              <a:gd name="connsiteX14" fmla="*/ 0 w 2647950"/>
              <a:gd name="connsiteY14" fmla="*/ 1166590 h 1724025"/>
              <a:gd name="connsiteX15" fmla="*/ 0 w 2647950"/>
              <a:gd name="connsiteY15" fmla="*/ 591915 h 1724025"/>
              <a:gd name="connsiteX16" fmla="*/ 0 w 2647950"/>
              <a:gd name="connsiteY16" fmla="*/ 0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7950" h="1724025" extrusionOk="0">
                <a:moveTo>
                  <a:pt x="0" y="0"/>
                </a:moveTo>
                <a:cubicBezTo>
                  <a:pt x="137659" y="-9837"/>
                  <a:pt x="242210" y="5908"/>
                  <a:pt x="476631" y="0"/>
                </a:cubicBezTo>
                <a:cubicBezTo>
                  <a:pt x="711052" y="-5908"/>
                  <a:pt x="784748" y="64133"/>
                  <a:pt x="1032701" y="0"/>
                </a:cubicBezTo>
                <a:cubicBezTo>
                  <a:pt x="1280654" y="-64133"/>
                  <a:pt x="1258520" y="49901"/>
                  <a:pt x="1482852" y="0"/>
                </a:cubicBezTo>
                <a:cubicBezTo>
                  <a:pt x="1707184" y="-49901"/>
                  <a:pt x="1780081" y="30346"/>
                  <a:pt x="1933004" y="0"/>
                </a:cubicBezTo>
                <a:cubicBezTo>
                  <a:pt x="2085927" y="-30346"/>
                  <a:pt x="2342759" y="74504"/>
                  <a:pt x="2647950" y="0"/>
                </a:cubicBezTo>
                <a:cubicBezTo>
                  <a:pt x="2650876" y="267136"/>
                  <a:pt x="2617939" y="403797"/>
                  <a:pt x="2647950" y="574675"/>
                </a:cubicBezTo>
                <a:cubicBezTo>
                  <a:pt x="2677961" y="745553"/>
                  <a:pt x="2582872" y="988566"/>
                  <a:pt x="2647950" y="1149350"/>
                </a:cubicBezTo>
                <a:cubicBezTo>
                  <a:pt x="2713028" y="1310134"/>
                  <a:pt x="2608839" y="1501466"/>
                  <a:pt x="2647950" y="1724025"/>
                </a:cubicBezTo>
                <a:cubicBezTo>
                  <a:pt x="2507845" y="1742349"/>
                  <a:pt x="2267889" y="1692652"/>
                  <a:pt x="2171319" y="1724025"/>
                </a:cubicBezTo>
                <a:cubicBezTo>
                  <a:pt x="2074749" y="1755398"/>
                  <a:pt x="1797034" y="1711496"/>
                  <a:pt x="1641729" y="1724025"/>
                </a:cubicBezTo>
                <a:cubicBezTo>
                  <a:pt x="1486424" y="1736554"/>
                  <a:pt x="1283035" y="1683818"/>
                  <a:pt x="1059180" y="1724025"/>
                </a:cubicBezTo>
                <a:cubicBezTo>
                  <a:pt x="835325" y="1764232"/>
                  <a:pt x="737338" y="1706488"/>
                  <a:pt x="582549" y="1724025"/>
                </a:cubicBezTo>
                <a:cubicBezTo>
                  <a:pt x="427760" y="1741562"/>
                  <a:pt x="192006" y="1696873"/>
                  <a:pt x="0" y="1724025"/>
                </a:cubicBezTo>
                <a:cubicBezTo>
                  <a:pt x="-28317" y="1563323"/>
                  <a:pt x="39390" y="1385890"/>
                  <a:pt x="0" y="1166590"/>
                </a:cubicBezTo>
                <a:cubicBezTo>
                  <a:pt x="-39390" y="947290"/>
                  <a:pt x="66234" y="739871"/>
                  <a:pt x="0" y="591915"/>
                </a:cubicBezTo>
                <a:cubicBezTo>
                  <a:pt x="-66234" y="443959"/>
                  <a:pt x="29765" y="258379"/>
                  <a:pt x="0" y="0"/>
                </a:cubicBezTo>
                <a:close/>
              </a:path>
            </a:pathLst>
          </a:custGeom>
          <a:noFill/>
          <a:ln>
            <a:solidFill>
              <a:schemeClr val="bg1"/>
            </a:solidFill>
            <a:extLst>
              <a:ext uri="{C807C97D-BFC1-408E-A445-0C87EB9F89A2}">
                <ask:lineSketchStyleProps xmlns:ask="http://schemas.microsoft.com/office/drawing/2018/sketchyshapes" sd="198901666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13316" name="Picture 4" descr="11 Unforgiveness Quotes ideas | quotes, inspirational words, inspirational  quotes">
            <a:extLst>
              <a:ext uri="{FF2B5EF4-FFF2-40B4-BE49-F238E27FC236}">
                <a16:creationId xmlns:a16="http://schemas.microsoft.com/office/drawing/2014/main" id="{B229A1F5-1F15-80A7-5A24-7BC5957BF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0151" y="3421084"/>
            <a:ext cx="2162175" cy="2687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443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2540634" y="2340423"/>
            <a:ext cx="6859571" cy="2800767"/>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HURDLES</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and HINDRANCES</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to ANSWERED PRAYERS:</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9308" y="1022063"/>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26C6935-1CAD-1253-C678-74C2541D6104}"/>
              </a:ext>
            </a:extLst>
          </p:cNvPr>
          <p:cNvSpPr txBox="1"/>
          <p:nvPr/>
        </p:nvSpPr>
        <p:spPr>
          <a:xfrm>
            <a:off x="1080344" y="5465226"/>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
        <p:nvSpPr>
          <p:cNvPr id="7" name="TextBox 6">
            <a:extLst>
              <a:ext uri="{FF2B5EF4-FFF2-40B4-BE49-F238E27FC236}">
                <a16:creationId xmlns:a16="http://schemas.microsoft.com/office/drawing/2014/main" id="{1E5E69BE-43AF-9B75-332E-0A8E294700C8}"/>
              </a:ext>
            </a:extLst>
          </p:cNvPr>
          <p:cNvSpPr txBox="1"/>
          <p:nvPr/>
        </p:nvSpPr>
        <p:spPr>
          <a:xfrm>
            <a:off x="7138244" y="5368980"/>
            <a:ext cx="4215556" cy="646331"/>
          </a:xfrm>
          <a:prstGeom prst="rect">
            <a:avLst/>
          </a:prstGeom>
          <a:noFill/>
        </p:spPr>
        <p:txBody>
          <a:bodyPr wrap="square">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Rev. Debyii L. Sababu-Thomas, PhD.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Facilitator</a:t>
            </a:r>
          </a:p>
        </p:txBody>
      </p:sp>
    </p:spTree>
    <p:extLst>
      <p:ext uri="{BB962C8B-B14F-4D97-AF65-F5344CB8AC3E}">
        <p14:creationId xmlns:p14="http://schemas.microsoft.com/office/powerpoint/2010/main" val="424201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2" name="Rectangle 8221">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lose up of a green leaf&#10;&#10;Description automatically generated">
            <a:extLst>
              <a:ext uri="{FF2B5EF4-FFF2-40B4-BE49-F238E27FC236}">
                <a16:creationId xmlns:a16="http://schemas.microsoft.com/office/drawing/2014/main" id="{023F51FD-04AF-CF8B-536D-5A2BB2777197}"/>
              </a:ext>
            </a:extLst>
          </p:cNvPr>
          <p:cNvPicPr/>
          <p:nvPr/>
        </p:nvPicPr>
        <p:blipFill rotWithShape="1">
          <a:blip r:embed="rId2">
            <a:extLst>
              <a:ext uri="{28A0092B-C50C-407E-A947-70E740481C1C}">
                <a14:useLocalDpi xmlns:a14="http://schemas.microsoft.com/office/drawing/2010/main" val="0"/>
              </a:ext>
            </a:extLst>
          </a:blip>
          <a:srcRect t="7338" r="2" b="7340"/>
          <a:stretch/>
        </p:blipFill>
        <p:spPr>
          <a:xfrm>
            <a:off x="196834" y="424743"/>
            <a:ext cx="5799477" cy="2783429"/>
          </a:xfrm>
          <a:prstGeom prst="rect">
            <a:avLst/>
          </a:prstGeom>
        </p:spPr>
      </p:pic>
      <p:pic>
        <p:nvPicPr>
          <p:cNvPr id="2" name="Picture 1" descr="Close up of a green leaf&#10;&#10;Description automatically generated">
            <a:extLst>
              <a:ext uri="{FF2B5EF4-FFF2-40B4-BE49-F238E27FC236}">
                <a16:creationId xmlns:a16="http://schemas.microsoft.com/office/drawing/2014/main" id="{CD2E4D0D-F7DF-C58F-DE49-7C4D4F85CE4C}"/>
              </a:ext>
            </a:extLst>
          </p:cNvPr>
          <p:cNvPicPr/>
          <p:nvPr/>
        </p:nvPicPr>
        <p:blipFill rotWithShape="1">
          <a:blip r:embed="rId2">
            <a:extLst>
              <a:ext uri="{28A0092B-C50C-407E-A947-70E740481C1C}">
                <a14:useLocalDpi xmlns:a14="http://schemas.microsoft.com/office/drawing/2010/main" val="0"/>
              </a:ext>
            </a:extLst>
          </a:blip>
          <a:srcRect t="11113" r="-3" b="3524"/>
          <a:stretch/>
        </p:blipFill>
        <p:spPr>
          <a:xfrm>
            <a:off x="6148080" y="424743"/>
            <a:ext cx="5796945" cy="2783429"/>
          </a:xfrm>
          <a:prstGeom prst="rect">
            <a:avLst/>
          </a:prstGeom>
        </p:spPr>
      </p:pic>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358" r="-3" b="-3"/>
          <a:stretch/>
        </p:blipFill>
        <p:spPr>
          <a:xfrm>
            <a:off x="6195810"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F5A4A1B-9EEC-9C12-56B7-A8052200DA84}"/>
              </a:ext>
            </a:extLst>
          </p:cNvPr>
          <p:cNvSpPr txBox="1"/>
          <p:nvPr/>
        </p:nvSpPr>
        <p:spPr>
          <a:xfrm>
            <a:off x="325746" y="660460"/>
            <a:ext cx="5581650" cy="2816156"/>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#9</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BROKEN FAMILY RELATIONSHIPS</a:t>
            </a:r>
          </a:p>
          <a:p>
            <a:pPr marL="457200" indent="-457200">
              <a:lnSpc>
                <a:spcPct val="90000"/>
              </a:lnSpc>
              <a:spcBef>
                <a:spcPct val="0"/>
              </a:spcBef>
              <a:spcAft>
                <a:spcPts val="600"/>
              </a:spcAft>
              <a:buFont typeface="Arial" panose="020B0604020202020204" pitchFamily="34" charset="0"/>
              <a:buChar char="•"/>
            </a:pPr>
            <a:r>
              <a:rPr lang="en-US" sz="1600" dirty="0">
                <a:latin typeface="Avenir Next LT Pro Demi" panose="020B0704020202020204" pitchFamily="34" charset="0"/>
                <a:ea typeface="ADLaM Display" panose="02010000000000000000" pitchFamily="2" charset="0"/>
                <a:cs typeface="ADLaM Display" panose="02010000000000000000" pitchFamily="2" charset="0"/>
              </a:rPr>
              <a:t>Broken relationships in our families open the door to doubts, anger, bitterness, unforgiveness and other variables that will hinder prayer</a:t>
            </a:r>
          </a:p>
          <a:p>
            <a:pPr marL="457200" indent="-457200">
              <a:lnSpc>
                <a:spcPct val="90000"/>
              </a:lnSpc>
              <a:spcBef>
                <a:spcPct val="0"/>
              </a:spcBef>
              <a:spcAft>
                <a:spcPts val="600"/>
              </a:spcAft>
              <a:buFont typeface="Arial" panose="020B0604020202020204" pitchFamily="34" charset="0"/>
              <a:buChar char="•"/>
            </a:pPr>
            <a:r>
              <a:rPr lang="en-US" sz="1600" dirty="0">
                <a:latin typeface="Avenir Next LT Pro Demi" panose="020B0704020202020204" pitchFamily="34" charset="0"/>
                <a:ea typeface="ADLaM Display" panose="02010000000000000000" pitchFamily="2" charset="0"/>
                <a:cs typeface="ADLaM Display" panose="02010000000000000000" pitchFamily="2" charset="0"/>
              </a:rPr>
              <a:t>Even though we can’t change others we must do our best to not be trapped in toxic emotions from trying events in the family</a:t>
            </a:r>
          </a:p>
        </p:txBody>
      </p:sp>
      <p:pic>
        <p:nvPicPr>
          <p:cNvPr id="7" name="Picture 6" descr="A close up of a green leaf">
            <a:extLst>
              <a:ext uri="{FF2B5EF4-FFF2-40B4-BE49-F238E27FC236}">
                <a16:creationId xmlns:a16="http://schemas.microsoft.com/office/drawing/2014/main" id="{F31387E5-4DFB-853E-EE50-24F243222AC6}"/>
              </a:ext>
            </a:extLst>
          </p:cNvPr>
          <p:cNvPicPr/>
          <p:nvPr/>
        </p:nvPicPr>
        <p:blipFill rotWithShape="1">
          <a:blip r:embed="rId3">
            <a:extLst>
              <a:ext uri="{28A0092B-C50C-407E-A947-70E740481C1C}">
                <a14:useLocalDpi xmlns:a14="http://schemas.microsoft.com/office/drawing/2010/main" val="0"/>
              </a:ext>
            </a:extLst>
          </a:blip>
          <a:srcRect t="14358" r="-3" b="-3"/>
          <a:stretch/>
        </p:blipFill>
        <p:spPr>
          <a:xfrm>
            <a:off x="299055" y="360148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3E5666AA-485F-CFB5-FB64-9A6182432E26}"/>
              </a:ext>
            </a:extLst>
          </p:cNvPr>
          <p:cNvSpPr txBox="1"/>
          <p:nvPr/>
        </p:nvSpPr>
        <p:spPr>
          <a:xfrm>
            <a:off x="6388100" y="605061"/>
            <a:ext cx="5403850" cy="2671501"/>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#10</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IDOLS</a:t>
            </a:r>
            <a:endParaRPr lang="en-US" sz="28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Be wary of lifting up people, events, or anything up above God!</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Displacing God of His rightful position in our lives and place us in divine peril in our relationship with God</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God must be #1</a:t>
            </a:r>
          </a:p>
        </p:txBody>
      </p:sp>
      <p:sp>
        <p:nvSpPr>
          <p:cNvPr id="11" name="TextBox 10">
            <a:extLst>
              <a:ext uri="{FF2B5EF4-FFF2-40B4-BE49-F238E27FC236}">
                <a16:creationId xmlns:a16="http://schemas.microsoft.com/office/drawing/2014/main" id="{0A1CEB1A-C268-9B2D-F251-CD2C030DAF82}"/>
              </a:ext>
            </a:extLst>
          </p:cNvPr>
          <p:cNvSpPr txBox="1"/>
          <p:nvPr/>
        </p:nvSpPr>
        <p:spPr>
          <a:xfrm>
            <a:off x="3294682" y="3998988"/>
            <a:ext cx="2560018" cy="1477328"/>
          </a:xfrm>
          <a:prstGeom prst="rect">
            <a:avLst/>
          </a:prstGeom>
          <a:noFill/>
        </p:spPr>
        <p:txBody>
          <a:bodyPr wrap="square">
            <a:spAutoFit/>
          </a:bodyPr>
          <a:lstStyle/>
          <a:p>
            <a:r>
              <a:rPr lang="en-US" b="1" dirty="0">
                <a:solidFill>
                  <a:schemeClr val="bg1"/>
                </a:solidFill>
              </a:rPr>
              <a:t>If it is possible, as </a:t>
            </a:r>
          </a:p>
          <a:p>
            <a:r>
              <a:rPr lang="en-US" b="1" dirty="0">
                <a:solidFill>
                  <a:schemeClr val="bg1"/>
                </a:solidFill>
              </a:rPr>
              <a:t>far as it depends on </a:t>
            </a:r>
          </a:p>
          <a:p>
            <a:r>
              <a:rPr lang="en-US" b="1" dirty="0">
                <a:solidFill>
                  <a:schemeClr val="bg1"/>
                </a:solidFill>
              </a:rPr>
              <a:t>you, live at peace </a:t>
            </a:r>
          </a:p>
          <a:p>
            <a:r>
              <a:rPr lang="en-US" b="1" dirty="0">
                <a:solidFill>
                  <a:schemeClr val="bg1"/>
                </a:solidFill>
              </a:rPr>
              <a:t>with everyone. </a:t>
            </a:r>
          </a:p>
          <a:p>
            <a:r>
              <a:rPr lang="en-US" b="1" dirty="0">
                <a:solidFill>
                  <a:schemeClr val="bg1"/>
                </a:solidFill>
              </a:rPr>
              <a:t> </a:t>
            </a:r>
            <a:r>
              <a:rPr lang="en-US" b="1" i="1" dirty="0">
                <a:solidFill>
                  <a:schemeClr val="bg1"/>
                </a:solidFill>
              </a:rPr>
              <a:t>Romans 12:17-18</a:t>
            </a:r>
          </a:p>
        </p:txBody>
      </p:sp>
      <p:sp>
        <p:nvSpPr>
          <p:cNvPr id="13" name="TextBox 12">
            <a:extLst>
              <a:ext uri="{FF2B5EF4-FFF2-40B4-BE49-F238E27FC236}">
                <a16:creationId xmlns:a16="http://schemas.microsoft.com/office/drawing/2014/main" id="{95C6A3A1-D866-617F-FE8B-EBF3A7AF7268}"/>
              </a:ext>
            </a:extLst>
          </p:cNvPr>
          <p:cNvSpPr txBox="1"/>
          <p:nvPr/>
        </p:nvSpPr>
        <p:spPr>
          <a:xfrm>
            <a:off x="8483600" y="4043952"/>
            <a:ext cx="3091408" cy="1200329"/>
          </a:xfrm>
          <a:prstGeom prst="rect">
            <a:avLst/>
          </a:prstGeom>
          <a:noFill/>
        </p:spPr>
        <p:txBody>
          <a:bodyPr wrap="square">
            <a:spAutoFit/>
          </a:bodyPr>
          <a:lstStyle/>
          <a:p>
            <a:r>
              <a:rPr lang="en-US" b="1" dirty="0">
                <a:solidFill>
                  <a:schemeClr val="bg1"/>
                </a:solidFill>
                <a:latin typeface="Avenir Next LT Pro Demi" panose="020B0704020202020204" pitchFamily="34" charset="0"/>
              </a:rPr>
              <a:t>Love the Lord your God with all of your soul, , heart and with all your heart</a:t>
            </a:r>
            <a:endParaRPr lang="en-US" sz="1800" b="1" dirty="0">
              <a:solidFill>
                <a:schemeClr val="bg1"/>
              </a:solidFill>
              <a:latin typeface="Avenir Next LT Pro Demi" panose="020B0704020202020204" pitchFamily="34" charset="0"/>
            </a:endParaRPr>
          </a:p>
          <a:p>
            <a:pPr algn="r"/>
            <a:r>
              <a:rPr lang="en-US" sz="1800" i="1" dirty="0">
                <a:solidFill>
                  <a:schemeClr val="bg1"/>
                </a:solidFill>
                <a:latin typeface="Avenir Next LT Pro Demi" panose="020B0704020202020204" pitchFamily="34" charset="0"/>
              </a:rPr>
              <a:t>Deuteronomy 6:5</a:t>
            </a:r>
          </a:p>
        </p:txBody>
      </p:sp>
      <p:pic>
        <p:nvPicPr>
          <p:cNvPr id="14338" name="Picture 2" descr="Family Counselling - Cornerstone Therapy">
            <a:extLst>
              <a:ext uri="{FF2B5EF4-FFF2-40B4-BE49-F238E27FC236}">
                <a16:creationId xmlns:a16="http://schemas.microsoft.com/office/drawing/2014/main" id="{4166DA48-4753-BFB9-2273-1182E2A47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3672656"/>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7 False Idols Christians Unknowingly Worship - JClay">
            <a:extLst>
              <a:ext uri="{FF2B5EF4-FFF2-40B4-BE49-F238E27FC236}">
                <a16:creationId xmlns:a16="http://schemas.microsoft.com/office/drawing/2014/main" id="{65045A34-E580-D55C-F75E-7BC278F07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49828"/>
            <a:ext cx="2146300" cy="225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924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2" name="Rectangle 8221">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Close up of a green leaf&#10;&#10;Description automatically generated">
            <a:extLst>
              <a:ext uri="{FF2B5EF4-FFF2-40B4-BE49-F238E27FC236}">
                <a16:creationId xmlns:a16="http://schemas.microsoft.com/office/drawing/2014/main" id="{023F51FD-04AF-CF8B-536D-5A2BB2777197}"/>
              </a:ext>
            </a:extLst>
          </p:cNvPr>
          <p:cNvPicPr/>
          <p:nvPr/>
        </p:nvPicPr>
        <p:blipFill rotWithShape="1">
          <a:blip r:embed="rId2">
            <a:extLst>
              <a:ext uri="{28A0092B-C50C-407E-A947-70E740481C1C}">
                <a14:useLocalDpi xmlns:a14="http://schemas.microsoft.com/office/drawing/2010/main" val="0"/>
              </a:ext>
            </a:extLst>
          </a:blip>
          <a:srcRect t="7338" r="2" b="7340"/>
          <a:stretch/>
        </p:blipFill>
        <p:spPr>
          <a:xfrm>
            <a:off x="196834" y="424743"/>
            <a:ext cx="5799477" cy="2783429"/>
          </a:xfrm>
          <a:prstGeom prst="rect">
            <a:avLst/>
          </a:prstGeom>
        </p:spPr>
      </p:pic>
      <p:pic>
        <p:nvPicPr>
          <p:cNvPr id="2" name="Picture 1" descr="Close up of a green leaf&#10;&#10;Description automatically generated">
            <a:extLst>
              <a:ext uri="{FF2B5EF4-FFF2-40B4-BE49-F238E27FC236}">
                <a16:creationId xmlns:a16="http://schemas.microsoft.com/office/drawing/2014/main" id="{CD2E4D0D-F7DF-C58F-DE49-7C4D4F85CE4C}"/>
              </a:ext>
            </a:extLst>
          </p:cNvPr>
          <p:cNvPicPr/>
          <p:nvPr/>
        </p:nvPicPr>
        <p:blipFill rotWithShape="1">
          <a:blip r:embed="rId2">
            <a:extLst>
              <a:ext uri="{28A0092B-C50C-407E-A947-70E740481C1C}">
                <a14:useLocalDpi xmlns:a14="http://schemas.microsoft.com/office/drawing/2010/main" val="0"/>
              </a:ext>
            </a:extLst>
          </a:blip>
          <a:srcRect t="11113" r="-3" b="3524"/>
          <a:stretch/>
        </p:blipFill>
        <p:spPr>
          <a:xfrm>
            <a:off x="6148080" y="424743"/>
            <a:ext cx="5796945" cy="2783429"/>
          </a:xfrm>
          <a:prstGeom prst="rect">
            <a:avLst/>
          </a:prstGeom>
        </p:spPr>
      </p:pic>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358" r="-3" b="-3"/>
          <a:stretch/>
        </p:blipFill>
        <p:spPr>
          <a:xfrm>
            <a:off x="6195810" y="351485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F5A4A1B-9EEC-9C12-56B7-A8052200DA84}"/>
              </a:ext>
            </a:extLst>
          </p:cNvPr>
          <p:cNvSpPr txBox="1"/>
          <p:nvPr/>
        </p:nvSpPr>
        <p:spPr>
          <a:xfrm>
            <a:off x="325746" y="660460"/>
            <a:ext cx="5581650" cy="2816156"/>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#9</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BROKEN FAMILY RELATIONSHIPS</a:t>
            </a:r>
          </a:p>
          <a:p>
            <a:pPr marL="457200" indent="-457200">
              <a:lnSpc>
                <a:spcPct val="90000"/>
              </a:lnSpc>
              <a:spcBef>
                <a:spcPct val="0"/>
              </a:spcBef>
              <a:spcAft>
                <a:spcPts val="600"/>
              </a:spcAft>
              <a:buFont typeface="Arial" panose="020B0604020202020204" pitchFamily="34" charset="0"/>
              <a:buChar char="•"/>
            </a:pPr>
            <a:r>
              <a:rPr lang="en-US" sz="1600" dirty="0">
                <a:latin typeface="Avenir Next LT Pro Demi" panose="020B0704020202020204" pitchFamily="34" charset="0"/>
                <a:ea typeface="ADLaM Display" panose="02010000000000000000" pitchFamily="2" charset="0"/>
                <a:cs typeface="ADLaM Display" panose="02010000000000000000" pitchFamily="2" charset="0"/>
              </a:rPr>
              <a:t>Broken relationships in our families open the door to doubts, anger, bitterness, unforgiveness and ither variables that will hinder prayer</a:t>
            </a:r>
          </a:p>
          <a:p>
            <a:pPr marL="457200" indent="-457200">
              <a:lnSpc>
                <a:spcPct val="90000"/>
              </a:lnSpc>
              <a:spcBef>
                <a:spcPct val="0"/>
              </a:spcBef>
              <a:spcAft>
                <a:spcPts val="600"/>
              </a:spcAft>
              <a:buFont typeface="Arial" panose="020B0604020202020204" pitchFamily="34" charset="0"/>
              <a:buChar char="•"/>
            </a:pPr>
            <a:r>
              <a:rPr lang="en-US" sz="1600" dirty="0">
                <a:latin typeface="Avenir Next LT Pro Demi" panose="020B0704020202020204" pitchFamily="34" charset="0"/>
                <a:ea typeface="ADLaM Display" panose="02010000000000000000" pitchFamily="2" charset="0"/>
                <a:cs typeface="ADLaM Display" panose="02010000000000000000" pitchFamily="2" charset="0"/>
              </a:rPr>
              <a:t>Even though we can’t change others we must do our best to not be trapped in toxic emotions from trying events in the family</a:t>
            </a:r>
          </a:p>
        </p:txBody>
      </p:sp>
      <p:pic>
        <p:nvPicPr>
          <p:cNvPr id="7" name="Picture 6" descr="A close up of a green leaf">
            <a:extLst>
              <a:ext uri="{FF2B5EF4-FFF2-40B4-BE49-F238E27FC236}">
                <a16:creationId xmlns:a16="http://schemas.microsoft.com/office/drawing/2014/main" id="{F31387E5-4DFB-853E-EE50-24F243222AC6}"/>
              </a:ext>
            </a:extLst>
          </p:cNvPr>
          <p:cNvPicPr/>
          <p:nvPr/>
        </p:nvPicPr>
        <p:blipFill rotWithShape="1">
          <a:blip r:embed="rId3">
            <a:extLst>
              <a:ext uri="{28A0092B-C50C-407E-A947-70E740481C1C}">
                <a14:useLocalDpi xmlns:a14="http://schemas.microsoft.com/office/drawing/2010/main" val="0"/>
              </a:ext>
            </a:extLst>
          </a:blip>
          <a:srcRect t="14358" r="-3" b="-3"/>
          <a:stretch/>
        </p:blipFill>
        <p:spPr>
          <a:xfrm>
            <a:off x="299055" y="3601485"/>
            <a:ext cx="5796945" cy="2792626"/>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3E5666AA-485F-CFB5-FB64-9A6182432E26}"/>
              </a:ext>
            </a:extLst>
          </p:cNvPr>
          <p:cNvSpPr txBox="1"/>
          <p:nvPr/>
        </p:nvSpPr>
        <p:spPr>
          <a:xfrm>
            <a:off x="6388100" y="605061"/>
            <a:ext cx="5403850" cy="2671501"/>
          </a:xfrm>
          <a:prstGeom prst="rect">
            <a:avLst/>
          </a:prstGeom>
          <a:solidFill>
            <a:schemeClr val="bg1"/>
          </a:solidFill>
        </p:spPr>
        <p:txBody>
          <a:bodyPr wrap="square">
            <a:spAutoFit/>
          </a:bodyPr>
          <a:lstStyle/>
          <a:p>
            <a:pPr algn="ctr">
              <a:lnSpc>
                <a:spcPct val="90000"/>
              </a:lnSpc>
              <a:spcBef>
                <a:spcPct val="0"/>
              </a:spcBef>
              <a:spcAft>
                <a:spcPts val="600"/>
              </a:spcAft>
            </a:pPr>
            <a:r>
              <a:rPr lang="en-US" sz="2800"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#10</a:t>
            </a:r>
          </a:p>
          <a:p>
            <a:pPr algn="ctr">
              <a:lnSpc>
                <a:spcPct val="90000"/>
              </a:lnSpc>
              <a:spcBef>
                <a:spcPct val="0"/>
              </a:spcBef>
              <a:spcAft>
                <a:spcPts val="600"/>
              </a:spcAft>
            </a:pPr>
            <a:r>
              <a:rPr lang="en-US" sz="2800" u="sng" dirty="0">
                <a:latin typeface="ADLaM Display" panose="02010000000000000000" pitchFamily="2" charset="0"/>
                <a:ea typeface="ADLaM Display" panose="02010000000000000000" pitchFamily="2" charset="0"/>
                <a:cs typeface="ADLaM Display" panose="02010000000000000000" pitchFamily="2" charset="0"/>
              </a:rPr>
              <a:t>IDOLS</a:t>
            </a:r>
            <a:endParaRPr lang="en-US" sz="28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Be wary of lifting up people, events, or anything up above God!</a:t>
            </a:r>
          </a:p>
          <a:p>
            <a:pPr marL="457200" indent="-457200">
              <a:lnSpc>
                <a:spcPct val="90000"/>
              </a:lnSpc>
              <a:spcBef>
                <a:spcPct val="0"/>
              </a:spcBef>
              <a:spcAft>
                <a:spcPts val="600"/>
              </a:spcAft>
              <a:buFont typeface="Arial" panose="020B0604020202020204" pitchFamily="34" charset="0"/>
              <a:buChar char="•"/>
            </a:pPr>
            <a:r>
              <a:rPr lang="en-US" dirty="0">
                <a:latin typeface="Avenir Next LT Pro Demi" panose="020B0704020202020204" pitchFamily="34" charset="0"/>
                <a:ea typeface="ADLaM Display" panose="02010000000000000000" pitchFamily="2" charset="0"/>
                <a:cs typeface="ADLaM Display" panose="02010000000000000000" pitchFamily="2" charset="0"/>
              </a:rPr>
              <a:t>Displacing God of His rightful position in our lives and place us in divine peril in our relationship with God</a:t>
            </a:r>
          </a:p>
          <a:p>
            <a:pPr marL="457200" indent="-457200">
              <a:lnSpc>
                <a:spcPct val="90000"/>
              </a:lnSpc>
              <a:spcBef>
                <a:spcPct val="0"/>
              </a:spcBef>
              <a:spcAft>
                <a:spcPts val="600"/>
              </a:spcAft>
              <a:buFont typeface="Arial" panose="020B0604020202020204" pitchFamily="34" charset="0"/>
              <a:buChar char="•"/>
            </a:pPr>
            <a:r>
              <a:rPr lang="en-US" sz="1800" dirty="0">
                <a:latin typeface="Avenir Next LT Pro Demi" panose="020B0704020202020204" pitchFamily="34" charset="0"/>
                <a:ea typeface="ADLaM Display" panose="02010000000000000000" pitchFamily="2" charset="0"/>
                <a:cs typeface="ADLaM Display" panose="02010000000000000000" pitchFamily="2" charset="0"/>
              </a:rPr>
              <a:t>God must be #1</a:t>
            </a:r>
          </a:p>
        </p:txBody>
      </p:sp>
      <p:sp>
        <p:nvSpPr>
          <p:cNvPr id="11" name="TextBox 10">
            <a:extLst>
              <a:ext uri="{FF2B5EF4-FFF2-40B4-BE49-F238E27FC236}">
                <a16:creationId xmlns:a16="http://schemas.microsoft.com/office/drawing/2014/main" id="{0A1CEB1A-C268-9B2D-F251-CD2C030DAF82}"/>
              </a:ext>
            </a:extLst>
          </p:cNvPr>
          <p:cNvSpPr txBox="1"/>
          <p:nvPr/>
        </p:nvSpPr>
        <p:spPr>
          <a:xfrm>
            <a:off x="3294682" y="3998988"/>
            <a:ext cx="2560018" cy="1477328"/>
          </a:xfrm>
          <a:prstGeom prst="rect">
            <a:avLst/>
          </a:prstGeom>
          <a:noFill/>
        </p:spPr>
        <p:txBody>
          <a:bodyPr wrap="square">
            <a:spAutoFit/>
          </a:bodyPr>
          <a:lstStyle/>
          <a:p>
            <a:r>
              <a:rPr lang="en-US" b="1" dirty="0">
                <a:solidFill>
                  <a:schemeClr val="bg1"/>
                </a:solidFill>
              </a:rPr>
              <a:t>If it is possible, as </a:t>
            </a:r>
          </a:p>
          <a:p>
            <a:r>
              <a:rPr lang="en-US" b="1" dirty="0">
                <a:solidFill>
                  <a:schemeClr val="bg1"/>
                </a:solidFill>
              </a:rPr>
              <a:t>far as it depends on </a:t>
            </a:r>
          </a:p>
          <a:p>
            <a:r>
              <a:rPr lang="en-US" b="1" dirty="0">
                <a:solidFill>
                  <a:schemeClr val="bg1"/>
                </a:solidFill>
              </a:rPr>
              <a:t>you, live at peace </a:t>
            </a:r>
          </a:p>
          <a:p>
            <a:r>
              <a:rPr lang="en-US" b="1" dirty="0">
                <a:solidFill>
                  <a:schemeClr val="bg1"/>
                </a:solidFill>
              </a:rPr>
              <a:t>with everyone. </a:t>
            </a:r>
          </a:p>
          <a:p>
            <a:r>
              <a:rPr lang="en-US" b="1" dirty="0">
                <a:solidFill>
                  <a:schemeClr val="bg1"/>
                </a:solidFill>
              </a:rPr>
              <a:t> </a:t>
            </a:r>
            <a:r>
              <a:rPr lang="en-US" b="1" i="1" dirty="0">
                <a:solidFill>
                  <a:schemeClr val="bg1"/>
                </a:solidFill>
              </a:rPr>
              <a:t>Romans 12:17-18</a:t>
            </a:r>
          </a:p>
        </p:txBody>
      </p:sp>
      <p:sp>
        <p:nvSpPr>
          <p:cNvPr id="13" name="TextBox 12">
            <a:extLst>
              <a:ext uri="{FF2B5EF4-FFF2-40B4-BE49-F238E27FC236}">
                <a16:creationId xmlns:a16="http://schemas.microsoft.com/office/drawing/2014/main" id="{95C6A3A1-D866-617F-FE8B-EBF3A7AF7268}"/>
              </a:ext>
            </a:extLst>
          </p:cNvPr>
          <p:cNvSpPr txBox="1"/>
          <p:nvPr/>
        </p:nvSpPr>
        <p:spPr>
          <a:xfrm>
            <a:off x="8483600" y="4043952"/>
            <a:ext cx="3091408" cy="1200329"/>
          </a:xfrm>
          <a:prstGeom prst="rect">
            <a:avLst/>
          </a:prstGeom>
          <a:noFill/>
        </p:spPr>
        <p:txBody>
          <a:bodyPr wrap="square">
            <a:spAutoFit/>
          </a:bodyPr>
          <a:lstStyle/>
          <a:p>
            <a:r>
              <a:rPr lang="en-US" b="1" dirty="0">
                <a:solidFill>
                  <a:schemeClr val="bg1"/>
                </a:solidFill>
                <a:latin typeface="Avenir Next LT Pro Demi" panose="020B0704020202020204" pitchFamily="34" charset="0"/>
              </a:rPr>
              <a:t>Love the Lord your God with all of your soul, , heart and with all your heart</a:t>
            </a:r>
            <a:endParaRPr lang="en-US" sz="1800" b="1" dirty="0">
              <a:solidFill>
                <a:schemeClr val="bg1"/>
              </a:solidFill>
              <a:latin typeface="Avenir Next LT Pro Demi" panose="020B0704020202020204" pitchFamily="34" charset="0"/>
            </a:endParaRPr>
          </a:p>
          <a:p>
            <a:pPr algn="r"/>
            <a:r>
              <a:rPr lang="en-US" sz="1800" i="1" dirty="0">
                <a:solidFill>
                  <a:schemeClr val="bg1"/>
                </a:solidFill>
                <a:latin typeface="Avenir Next LT Pro Demi" panose="020B0704020202020204" pitchFamily="34" charset="0"/>
              </a:rPr>
              <a:t>Deuteronomy 6:5</a:t>
            </a:r>
          </a:p>
        </p:txBody>
      </p:sp>
      <p:pic>
        <p:nvPicPr>
          <p:cNvPr id="14338" name="Picture 2" descr="Family Counselling - Cornerstone Therapy">
            <a:extLst>
              <a:ext uri="{FF2B5EF4-FFF2-40B4-BE49-F238E27FC236}">
                <a16:creationId xmlns:a16="http://schemas.microsoft.com/office/drawing/2014/main" id="{4166DA48-4753-BFB9-2273-1182E2A47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3" y="3672656"/>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7 False Idols Christians Unknowingly Worship - JClay">
            <a:extLst>
              <a:ext uri="{FF2B5EF4-FFF2-40B4-BE49-F238E27FC236}">
                <a16:creationId xmlns:a16="http://schemas.microsoft.com/office/drawing/2014/main" id="{65045A34-E580-D55C-F75E-7BC278F07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49828"/>
            <a:ext cx="2146300" cy="225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75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A603A9-B9EB-4532-DE77-7EFFF8AB290F}"/>
              </a:ext>
            </a:extLst>
          </p:cNvPr>
          <p:cNvSpPr txBox="1"/>
          <p:nvPr/>
        </p:nvSpPr>
        <p:spPr>
          <a:xfrm>
            <a:off x="630936" y="381000"/>
            <a:ext cx="3419856" cy="200305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HINDRANCE# 11.</a:t>
            </a:r>
          </a:p>
          <a:p>
            <a:pPr>
              <a:lnSpc>
                <a:spcPct val="90000"/>
              </a:lnSpc>
              <a:spcBef>
                <a:spcPct val="0"/>
              </a:spcBef>
              <a:spcAft>
                <a:spcPts val="600"/>
              </a:spcAft>
            </a:pPr>
            <a:r>
              <a:rPr lang="en-US" sz="3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Stinginess</a:t>
            </a:r>
          </a:p>
        </p:txBody>
      </p:sp>
      <p:sp>
        <p:nvSpPr>
          <p:cNvPr id="4107"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3EDB87-3A5B-E5E2-84A7-4E5A9B93AB4E}"/>
              </a:ext>
            </a:extLst>
          </p:cNvPr>
          <p:cNvSpPr txBox="1"/>
          <p:nvPr/>
        </p:nvSpPr>
        <p:spPr>
          <a:xfrm>
            <a:off x="4654295" y="381000"/>
            <a:ext cx="6894576" cy="2003057"/>
          </a:xfrm>
          <a:prstGeom prst="rect">
            <a:avLst/>
          </a:prstGeom>
        </p:spPr>
        <p:txBody>
          <a:bodyPr vert="horz" lIns="91440" tIns="45720" rIns="91440" bIns="45720" rtlCol="0" anchor="ctr">
            <a:normAutofit lnSpcReduction="10000"/>
          </a:bodyPr>
          <a:lstStyle/>
          <a:p>
            <a:pPr marL="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r>
              <a:rPr lang="en-US" sz="2200" b="1" dirty="0"/>
              <a:t>An ungenerous heart can hinder your prayers</a:t>
            </a:r>
          </a:p>
          <a:p>
            <a:pPr marL="285750" indent="-228600">
              <a:lnSpc>
                <a:spcPct val="90000"/>
              </a:lnSpc>
              <a:spcAft>
                <a:spcPts val="600"/>
              </a:spcAft>
              <a:buFont typeface="Arial" panose="020B0604020202020204" pitchFamily="34" charset="0"/>
              <a:buChar char="•"/>
            </a:pPr>
            <a:r>
              <a:rPr lang="en-US" sz="2200" b="1" dirty="0"/>
              <a:t>Not helping others or contributing to the betterment of others can affect what happens to us</a:t>
            </a:r>
          </a:p>
          <a:p>
            <a:pPr marL="285750" indent="-228600">
              <a:lnSpc>
                <a:spcPct val="90000"/>
              </a:lnSpc>
              <a:spcAft>
                <a:spcPts val="600"/>
              </a:spcAft>
              <a:buFont typeface="Arial" panose="020B0604020202020204" pitchFamily="34" charset="0"/>
              <a:buChar char="•"/>
            </a:pPr>
            <a:r>
              <a:rPr lang="en-US" sz="2200" b="1" dirty="0"/>
              <a:t>God, who is a Giver, Has called us to Give.</a:t>
            </a:r>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5398" r="2750" b="-1"/>
          <a:stretch/>
        </p:blipFill>
        <p:spPr>
          <a:xfrm>
            <a:off x="8" y="2668687"/>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sp>
        <p:nvSpPr>
          <p:cNvPr id="2" name="TextBox 1">
            <a:extLst>
              <a:ext uri="{FF2B5EF4-FFF2-40B4-BE49-F238E27FC236}">
                <a16:creationId xmlns:a16="http://schemas.microsoft.com/office/drawing/2014/main" id="{4B0D5025-20B4-34DA-2528-8D06C2ED46E6}"/>
              </a:ext>
            </a:extLst>
          </p:cNvPr>
          <p:cNvSpPr txBox="1"/>
          <p:nvPr/>
        </p:nvSpPr>
        <p:spPr>
          <a:xfrm>
            <a:off x="266041" y="3550478"/>
            <a:ext cx="5089855" cy="1631216"/>
          </a:xfrm>
          <a:prstGeom prst="rect">
            <a:avLst/>
          </a:prstGeom>
          <a:noFill/>
        </p:spPr>
        <p:txBody>
          <a:bodyPr wrap="none" rtlCol="0">
            <a:spAutoFit/>
          </a:bodyPr>
          <a:lstStyle/>
          <a:p>
            <a:r>
              <a:rPr lang="en-US" sz="2000" b="1" dirty="0">
                <a:solidFill>
                  <a:schemeClr val="bg1"/>
                </a:solidFill>
                <a:latin typeface="Avenir Next LT Pro Demi" panose="020B0704020202020204" pitchFamily="34" charset="0"/>
              </a:rPr>
              <a:t>A generous man will prosper, </a:t>
            </a:r>
          </a:p>
          <a:p>
            <a:r>
              <a:rPr lang="en-US" sz="2000" b="1" i="1" dirty="0">
                <a:solidFill>
                  <a:schemeClr val="bg1"/>
                </a:solidFill>
                <a:latin typeface="Avenir Next LT Pro Demi" panose="020B0704020202020204" pitchFamily="34" charset="0"/>
              </a:rPr>
              <a:t>He who refreshes others will be refreshed!</a:t>
            </a:r>
          </a:p>
          <a:p>
            <a:r>
              <a:rPr lang="en-US" sz="2000" b="1" i="1" dirty="0">
                <a:solidFill>
                  <a:schemeClr val="bg1"/>
                </a:solidFill>
                <a:latin typeface="Avenir Next LT Pro Demi" panose="020B0704020202020204" pitchFamily="34" charset="0"/>
              </a:rPr>
              <a:t>A generous man will himself be bless, </a:t>
            </a:r>
          </a:p>
          <a:p>
            <a:r>
              <a:rPr lang="en-US" sz="2000" b="1" i="1" dirty="0">
                <a:solidFill>
                  <a:schemeClr val="bg1"/>
                </a:solidFill>
                <a:latin typeface="Avenir Next LT Pro Demi" panose="020B0704020202020204" pitchFamily="34" charset="0"/>
              </a:rPr>
              <a:t>for he shares his food with the poor!!!</a:t>
            </a:r>
          </a:p>
          <a:p>
            <a:r>
              <a:rPr lang="en-US" sz="2000" b="1" i="1" dirty="0">
                <a:solidFill>
                  <a:schemeClr val="bg1"/>
                </a:solidFill>
              </a:rPr>
              <a:t>Proverbs 11: 29 and 22:9</a:t>
            </a:r>
          </a:p>
        </p:txBody>
      </p:sp>
      <p:pic>
        <p:nvPicPr>
          <p:cNvPr id="15362" name="Picture 2" descr="Proverbs 11:25 - Prayers and Petitions">
            <a:extLst>
              <a:ext uri="{FF2B5EF4-FFF2-40B4-BE49-F238E27FC236}">
                <a16:creationId xmlns:a16="http://schemas.microsoft.com/office/drawing/2014/main" id="{97E9FEE4-0B7D-67FC-9DBA-300735A76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76" y="3310778"/>
            <a:ext cx="5772150" cy="316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97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194" name="Picture 2" descr="How leaders can get the most out of asking questions | MIT Sloan">
            <a:extLst>
              <a:ext uri="{FF2B5EF4-FFF2-40B4-BE49-F238E27FC236}">
                <a16:creationId xmlns:a16="http://schemas.microsoft.com/office/drawing/2014/main" id="{A40768A6-8AAD-48F3-A31D-D986D3BE4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147" y="1060173"/>
            <a:ext cx="9231243" cy="3843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6545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green leaf">
            <a:extLst>
              <a:ext uri="{FF2B5EF4-FFF2-40B4-BE49-F238E27FC236}">
                <a16:creationId xmlns:a16="http://schemas.microsoft.com/office/drawing/2014/main" id="{29C7BE76-3563-DCB9-91BF-73A0788F1B3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02025594-A9FE-580F-A0F9-1DA9DF12DB3B}"/>
              </a:ext>
            </a:extLst>
          </p:cNvPr>
          <p:cNvSpPr txBox="1"/>
          <p:nvPr/>
        </p:nvSpPr>
        <p:spPr>
          <a:xfrm>
            <a:off x="1931416" y="1539786"/>
            <a:ext cx="8588249" cy="3416320"/>
          </a:xfrm>
          <a:prstGeom prst="rect">
            <a:avLst/>
          </a:prstGeom>
          <a:noFill/>
          <a:ln w="76200">
            <a:solidFill>
              <a:schemeClr val="bg1"/>
            </a:solidFill>
          </a:ln>
        </p:spPr>
        <p:txBody>
          <a:bodyPr wrap="square">
            <a:spAutoFit/>
          </a:bodyPr>
          <a:lstStyle/>
          <a:p>
            <a:pPr marL="342900" indent="-342900">
              <a:buAutoNum type="arabicPeriod"/>
            </a:pPr>
            <a:r>
              <a:rPr lang="en-US" sz="3600" dirty="0">
                <a:solidFill>
                  <a:srgbClr val="FFC000"/>
                </a:solidFill>
                <a:latin typeface="Arial Black" panose="020B0A04020102020204" pitchFamily="34" charset="0"/>
              </a:rPr>
              <a:t>What hindrances have you had to overcome in your Prayer life?</a:t>
            </a:r>
          </a:p>
          <a:p>
            <a:pPr marL="342900" indent="-342900">
              <a:buAutoNum type="arabicPeriod"/>
            </a:pPr>
            <a:endParaRPr lang="en-US" sz="3600" dirty="0">
              <a:solidFill>
                <a:srgbClr val="FFC000"/>
              </a:solidFill>
              <a:latin typeface="Arial Black" panose="020B0A04020102020204" pitchFamily="34" charset="0"/>
            </a:endParaRPr>
          </a:p>
          <a:p>
            <a:pPr marL="342900" indent="-342900">
              <a:buAutoNum type="arabicPeriod"/>
            </a:pPr>
            <a:r>
              <a:rPr lang="en-US" sz="3600" dirty="0">
                <a:solidFill>
                  <a:srgbClr val="FFC000"/>
                </a:solidFill>
                <a:latin typeface="Arial Black" panose="020B0A04020102020204" pitchFamily="34" charset="0"/>
              </a:rPr>
              <a:t>What Hindrances have Overcome since these Bible Studies?</a:t>
            </a:r>
          </a:p>
        </p:txBody>
      </p:sp>
    </p:spTree>
    <p:extLst>
      <p:ext uri="{BB962C8B-B14F-4D97-AF65-F5344CB8AC3E}">
        <p14:creationId xmlns:p14="http://schemas.microsoft.com/office/powerpoint/2010/main" val="73905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E19B3B3F-27FE-883E-EFB7-E2D548D2211C}"/>
              </a:ext>
            </a:extLst>
          </p:cNvPr>
          <p:cNvSpPr txBox="1"/>
          <p:nvPr/>
        </p:nvSpPr>
        <p:spPr>
          <a:xfrm>
            <a:off x="2141516" y="1424959"/>
            <a:ext cx="7664150" cy="1077218"/>
          </a:xfrm>
          <a:prstGeom prst="rect">
            <a:avLst/>
          </a:prstGeom>
          <a:solidFill>
            <a:schemeClr val="bg2"/>
          </a:solidFill>
          <a:ln w="28575">
            <a:noFill/>
          </a:ln>
        </p:spPr>
        <p:txBody>
          <a:bodyPr wrap="none" rtlCol="0">
            <a:spAutoFit/>
          </a:bodyPr>
          <a:lstStyle/>
          <a:p>
            <a:pPr algn="ctr"/>
            <a:r>
              <a:rPr lang="en-US" sz="3200" b="1" dirty="0">
                <a:latin typeface="Arial Black" panose="020B0A04020102020204" pitchFamily="34" charset="0"/>
                <a:ea typeface="ADLaM Display" panose="02010000000000000000" pitchFamily="2" charset="0"/>
                <a:cs typeface="ADLaM Display" panose="02010000000000000000" pitchFamily="2" charset="0"/>
              </a:rPr>
              <a:t>PART II. APPLICATION:</a:t>
            </a:r>
          </a:p>
          <a:p>
            <a:pPr algn="ctr"/>
            <a:r>
              <a:rPr lang="en-US" sz="3200" b="1" dirty="0">
                <a:latin typeface="Arial Black" panose="020B0A04020102020204" pitchFamily="34" charset="0"/>
                <a:ea typeface="ADLaM Display" panose="02010000000000000000" pitchFamily="2" charset="0"/>
                <a:cs typeface="ADLaM Display" panose="02010000000000000000" pitchFamily="2" charset="0"/>
              </a:rPr>
              <a:t>THROW OFF YOUR HINDRANCES </a:t>
            </a:r>
          </a:p>
        </p:txBody>
      </p:sp>
      <p:graphicFrame>
        <p:nvGraphicFramePr>
          <p:cNvPr id="2" name="Table 1">
            <a:extLst>
              <a:ext uri="{FF2B5EF4-FFF2-40B4-BE49-F238E27FC236}">
                <a16:creationId xmlns:a16="http://schemas.microsoft.com/office/drawing/2014/main" id="{74D7568D-E257-3D24-9402-9FBCF8F99B0E}"/>
              </a:ext>
            </a:extLst>
          </p:cNvPr>
          <p:cNvGraphicFramePr>
            <a:graphicFrameLocks noGrp="1"/>
          </p:cNvGraphicFramePr>
          <p:nvPr>
            <p:extLst>
              <p:ext uri="{D42A27DB-BD31-4B8C-83A1-F6EECF244321}">
                <p14:modId xmlns:p14="http://schemas.microsoft.com/office/powerpoint/2010/main" val="1331959909"/>
              </p:ext>
            </p:extLst>
          </p:nvPr>
        </p:nvGraphicFramePr>
        <p:xfrm>
          <a:off x="1822450" y="2838450"/>
          <a:ext cx="8128000" cy="26517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3292773813"/>
                    </a:ext>
                  </a:extLst>
                </a:gridCol>
                <a:gridCol w="4064000">
                  <a:extLst>
                    <a:ext uri="{9D8B030D-6E8A-4147-A177-3AD203B41FA5}">
                      <a16:colId xmlns:a16="http://schemas.microsoft.com/office/drawing/2014/main" val="2687058524"/>
                    </a:ext>
                  </a:extLst>
                </a:gridCol>
              </a:tblGrid>
              <a:tr h="1176020">
                <a:tc>
                  <a:txBody>
                    <a:bodyPr/>
                    <a:lstStyle/>
                    <a:p>
                      <a:pPr marL="342900" indent="-342900">
                        <a:buAutoNum type="arabicPeriod"/>
                      </a:pPr>
                      <a:r>
                        <a:rPr lang="en-US" sz="2400" dirty="0"/>
                        <a:t>Repent of your sins</a:t>
                      </a:r>
                    </a:p>
                    <a:p>
                      <a:pPr marL="342900" indent="-342900">
                        <a:buAutoNum type="arabicPeriod"/>
                      </a:pPr>
                      <a:r>
                        <a:rPr lang="en-US" sz="2400" dirty="0"/>
                        <a:t>Rebuke Fear </a:t>
                      </a:r>
                    </a:p>
                    <a:p>
                      <a:pPr marL="342900" indent="-342900">
                        <a:buAutoNum type="arabicPeriod"/>
                      </a:pPr>
                      <a:r>
                        <a:rPr lang="en-US" sz="2400" dirty="0"/>
                        <a:t>Release Guilt Feelings</a:t>
                      </a:r>
                    </a:p>
                    <a:p>
                      <a:pPr marL="342900" indent="-342900">
                        <a:buAutoNum type="arabicPeriod"/>
                      </a:pPr>
                      <a:r>
                        <a:rPr lang="en-US" sz="2400" dirty="0"/>
                        <a:t>Believe in Yourself</a:t>
                      </a:r>
                    </a:p>
                    <a:p>
                      <a:pPr marL="342900" indent="-342900">
                        <a:buAutoNum type="arabicPeriod"/>
                      </a:pPr>
                      <a:r>
                        <a:rPr lang="en-US" sz="2400" dirty="0"/>
                        <a:t>Trust God and Don’t Doubt</a:t>
                      </a:r>
                    </a:p>
                    <a:p>
                      <a:pPr marL="342900" indent="-342900">
                        <a:buAutoNum type="arabicPeriod"/>
                      </a:pPr>
                      <a:r>
                        <a:rPr lang="en-US" sz="2400" dirty="0"/>
                        <a:t>Have Godly Motives</a:t>
                      </a:r>
                    </a:p>
                  </a:txBody>
                  <a:tcPr/>
                </a:tc>
                <a:tc>
                  <a:txBody>
                    <a:bodyPr/>
                    <a:lstStyle/>
                    <a:p>
                      <a:r>
                        <a:rPr lang="en-US" sz="2400" dirty="0"/>
                        <a:t>7. Deal with all </a:t>
                      </a:r>
                      <a:r>
                        <a:rPr lang="en-US" sz="2400" dirty="0" err="1"/>
                        <a:t>Biterness</a:t>
                      </a:r>
                      <a:endParaRPr lang="en-US" sz="2400" dirty="0"/>
                    </a:p>
                    <a:p>
                      <a:pPr marL="342900" indent="-342900">
                        <a:buAutoNum type="arabicPeriod" startAt="8"/>
                      </a:pPr>
                      <a:r>
                        <a:rPr lang="en-US" sz="2400" dirty="0"/>
                        <a:t>Practice Forgiving Others</a:t>
                      </a:r>
                    </a:p>
                    <a:p>
                      <a:pPr marL="342900" indent="-342900">
                        <a:buAutoNum type="arabicPeriod" startAt="8"/>
                      </a:pPr>
                      <a:r>
                        <a:rPr lang="en-US" sz="2400" dirty="0"/>
                        <a:t>Pray for Healing in family relationships</a:t>
                      </a:r>
                    </a:p>
                    <a:p>
                      <a:pPr marL="342900" indent="-342900">
                        <a:buAutoNum type="arabicPeriod" startAt="8"/>
                      </a:pPr>
                      <a:r>
                        <a:rPr lang="en-US" sz="2400" dirty="0"/>
                        <a:t>Rebuke all Idols</a:t>
                      </a:r>
                    </a:p>
                    <a:p>
                      <a:pPr marL="342900" indent="-342900">
                        <a:buAutoNum type="arabicPeriod" startAt="8"/>
                      </a:pPr>
                      <a:r>
                        <a:rPr lang="en-US" sz="2400" dirty="0"/>
                        <a:t>Be Generous to others</a:t>
                      </a:r>
                    </a:p>
                  </a:txBody>
                  <a:tcPr/>
                </a:tc>
                <a:extLst>
                  <a:ext uri="{0D108BD9-81ED-4DB2-BD59-A6C34878D82A}">
                    <a16:rowId xmlns:a16="http://schemas.microsoft.com/office/drawing/2014/main" val="3763971375"/>
                  </a:ext>
                </a:extLst>
              </a:tr>
            </a:tbl>
          </a:graphicData>
        </a:graphic>
      </p:graphicFrame>
    </p:spTree>
    <p:extLst>
      <p:ext uri="{BB962C8B-B14F-4D97-AF65-F5344CB8AC3E}">
        <p14:creationId xmlns:p14="http://schemas.microsoft.com/office/powerpoint/2010/main" val="3868833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348379-6D3E-27B1-35A0-6418692C5E20}"/>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981B1F-1849-8B42-7008-2B6470DC1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green leaf&#10;&#10;Description automatically generated">
            <a:extLst>
              <a:ext uri="{FF2B5EF4-FFF2-40B4-BE49-F238E27FC236}">
                <a16:creationId xmlns:a16="http://schemas.microsoft.com/office/drawing/2014/main" id="{D0813A9C-A58E-E39C-0C14-6D422EE65E3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1323" r="18677"/>
          <a:stretch/>
        </p:blipFill>
        <p:spPr>
          <a:xfrm>
            <a:off x="20" y="10"/>
            <a:ext cx="6095980" cy="6857990"/>
          </a:xfrm>
          <a:prstGeom prst="rect">
            <a:avLst/>
          </a:prstGeom>
        </p:spPr>
      </p:pic>
      <p:pic>
        <p:nvPicPr>
          <p:cNvPr id="1026" name="Picture 2" descr="The BEST Study Bible In 2023 (Ultimate Guide)">
            <a:extLst>
              <a:ext uri="{FF2B5EF4-FFF2-40B4-BE49-F238E27FC236}">
                <a16:creationId xmlns:a16="http://schemas.microsoft.com/office/drawing/2014/main" id="{41782817-3467-180B-3AB4-5922CAC183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65" r="8901"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70EE42-0963-518C-B354-177F44C7B92E}"/>
              </a:ext>
            </a:extLst>
          </p:cNvPr>
          <p:cNvSpPr txBox="1"/>
          <p:nvPr/>
        </p:nvSpPr>
        <p:spPr>
          <a:xfrm>
            <a:off x="0" y="75316"/>
            <a:ext cx="5945593" cy="1754326"/>
          </a:xfrm>
          <a:prstGeom prst="rect">
            <a:avLst/>
          </a:prstGeom>
          <a:noFill/>
        </p:spPr>
        <p:txBody>
          <a:bodyPr wrap="square" rtlCol="0">
            <a:spAutoFit/>
          </a:bodyPr>
          <a:lstStyle/>
          <a:p>
            <a:pPr algn="ctr"/>
            <a:r>
              <a:rPr lang="en-US" sz="36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PRACTICE ACTIVE BELIEF</a:t>
            </a:r>
          </a:p>
          <a:p>
            <a:pPr algn="ctr"/>
            <a:r>
              <a:rPr lang="en-US" sz="36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And </a:t>
            </a:r>
          </a:p>
          <a:p>
            <a:pPr algn="ctr"/>
            <a:r>
              <a:rPr lang="en-US" sz="36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ACTIVE PRAYER!</a:t>
            </a:r>
          </a:p>
        </p:txBody>
      </p:sp>
      <p:sp>
        <p:nvSpPr>
          <p:cNvPr id="7" name="TextBox 6">
            <a:extLst>
              <a:ext uri="{FF2B5EF4-FFF2-40B4-BE49-F238E27FC236}">
                <a16:creationId xmlns:a16="http://schemas.microsoft.com/office/drawing/2014/main" id="{CE290096-22F6-210F-E67C-5AEBD8A0C89E}"/>
              </a:ext>
            </a:extLst>
          </p:cNvPr>
          <p:cNvSpPr txBox="1"/>
          <p:nvPr/>
        </p:nvSpPr>
        <p:spPr>
          <a:xfrm>
            <a:off x="-1504" y="2275557"/>
            <a:ext cx="5945592" cy="3693319"/>
          </a:xfrm>
          <a:prstGeom prst="rect">
            <a:avLst/>
          </a:prstGeom>
          <a:noFill/>
        </p:spPr>
        <p:txBody>
          <a:bodyPr wrap="square" rtlCol="0">
            <a:spAutoFit/>
          </a:bodyPr>
          <a:lstStyle/>
          <a:p>
            <a:pPr marL="0" indent="0" algn="ctr">
              <a:buNone/>
            </a:pPr>
            <a:r>
              <a:rPr lang="en-US" dirty="0">
                <a:solidFill>
                  <a:schemeClr val="bg1"/>
                </a:solidFill>
              </a:rPr>
              <a:t>Jesus Is telling us, “don’t stop believing after you pray. Don’t start doubting…double down on believing.  </a:t>
            </a:r>
          </a:p>
          <a:p>
            <a:pPr marL="0" indent="0" algn="ctr">
              <a:buNone/>
            </a:pPr>
            <a:r>
              <a:rPr lang="en-US" dirty="0">
                <a:solidFill>
                  <a:schemeClr val="bg1"/>
                </a:solidFill>
              </a:rPr>
              <a:t>Get up and go look for what you ask for.</a:t>
            </a:r>
          </a:p>
          <a:p>
            <a:pPr marL="0" indent="0" algn="ctr">
              <a:buNone/>
            </a:pPr>
            <a:endParaRPr lang="en-US" dirty="0">
              <a:solidFill>
                <a:schemeClr val="bg1"/>
              </a:solidFill>
            </a:endParaRPr>
          </a:p>
          <a:p>
            <a:pPr marL="0" indent="0" algn="ctr">
              <a:buNone/>
            </a:pPr>
            <a:r>
              <a:rPr lang="en-US" sz="2000" b="1" dirty="0">
                <a:solidFill>
                  <a:schemeClr val="bg1"/>
                </a:solidFill>
              </a:rPr>
              <a:t> Live in Expectation. </a:t>
            </a:r>
          </a:p>
          <a:p>
            <a:pPr marL="0" indent="0" algn="ctr">
              <a:buNone/>
            </a:pPr>
            <a:endParaRPr lang="en-US" dirty="0">
              <a:solidFill>
                <a:schemeClr val="bg1"/>
              </a:solidFill>
            </a:endParaRPr>
          </a:p>
          <a:p>
            <a:pPr marL="0" indent="0" algn="ctr">
              <a:buNone/>
            </a:pPr>
            <a:r>
              <a:rPr lang="en-US" dirty="0">
                <a:solidFill>
                  <a:schemeClr val="bg1"/>
                </a:solidFill>
              </a:rPr>
              <a:t>Therefore, practice active belief and continue to live before God in holiness and truth. </a:t>
            </a:r>
            <a:br>
              <a:rPr lang="en-US" dirty="0">
                <a:solidFill>
                  <a:schemeClr val="bg1"/>
                </a:solidFill>
              </a:rPr>
            </a:br>
            <a:r>
              <a:rPr lang="en-US" dirty="0">
                <a:solidFill>
                  <a:schemeClr val="bg1"/>
                </a:solidFill>
              </a:rPr>
              <a:t>God will bless you as  ask, seek, and knock. </a:t>
            </a:r>
          </a:p>
          <a:p>
            <a:pPr marL="0" indent="0" algn="ctr">
              <a:buNone/>
            </a:pPr>
            <a:r>
              <a:rPr lang="en-US" dirty="0">
                <a:solidFill>
                  <a:schemeClr val="bg1"/>
                </a:solidFill>
              </a:rPr>
              <a:t>This is the meaning of active prayer. </a:t>
            </a:r>
          </a:p>
          <a:p>
            <a:pPr marL="0" indent="0">
              <a:buNone/>
            </a:pPr>
            <a:endParaRPr lang="en-US" sz="1800" b="1" dirty="0">
              <a:solidFill>
                <a:schemeClr val="bg1"/>
              </a:solidFill>
            </a:endParaRPr>
          </a:p>
          <a:p>
            <a:pPr marL="0" indent="0">
              <a:buNone/>
            </a:pPr>
            <a:endParaRPr lang="en-US" sz="1800" b="1" dirty="0">
              <a:solidFill>
                <a:schemeClr val="bg1"/>
              </a:solidFill>
            </a:endParaRPr>
          </a:p>
          <a:p>
            <a:endParaRPr lang="en-US" dirty="0"/>
          </a:p>
        </p:txBody>
      </p:sp>
    </p:spTree>
    <p:extLst>
      <p:ext uri="{BB962C8B-B14F-4D97-AF65-F5344CB8AC3E}">
        <p14:creationId xmlns:p14="http://schemas.microsoft.com/office/powerpoint/2010/main" val="3480979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6" name="TextBox 5">
            <a:extLst>
              <a:ext uri="{FF2B5EF4-FFF2-40B4-BE49-F238E27FC236}">
                <a16:creationId xmlns:a16="http://schemas.microsoft.com/office/drawing/2014/main" id="{326C6935-1CAD-1253-C678-74C2541D6104}"/>
              </a:ext>
            </a:extLst>
          </p:cNvPr>
          <p:cNvSpPr txBox="1"/>
          <p:nvPr/>
        </p:nvSpPr>
        <p:spPr>
          <a:xfrm>
            <a:off x="1080344" y="5465226"/>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
        <p:nvSpPr>
          <p:cNvPr id="7" name="TextBox 6">
            <a:extLst>
              <a:ext uri="{FF2B5EF4-FFF2-40B4-BE49-F238E27FC236}">
                <a16:creationId xmlns:a16="http://schemas.microsoft.com/office/drawing/2014/main" id="{1E5E69BE-43AF-9B75-332E-0A8E294700C8}"/>
              </a:ext>
            </a:extLst>
          </p:cNvPr>
          <p:cNvSpPr txBox="1"/>
          <p:nvPr/>
        </p:nvSpPr>
        <p:spPr>
          <a:xfrm>
            <a:off x="7138244" y="5368980"/>
            <a:ext cx="4215556" cy="646331"/>
          </a:xfrm>
          <a:prstGeom prst="rect">
            <a:avLst/>
          </a:prstGeom>
          <a:noFill/>
        </p:spPr>
        <p:txBody>
          <a:bodyPr wrap="square">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Rev. Debyii L. Sababu-Thomas, PhD.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Facilitator</a:t>
            </a:r>
          </a:p>
        </p:txBody>
      </p:sp>
      <p:pic>
        <p:nvPicPr>
          <p:cNvPr id="16386" name="Picture 2" descr="Making Post-Interview Thank You Notes Worth Your Time">
            <a:extLst>
              <a:ext uri="{FF2B5EF4-FFF2-40B4-BE49-F238E27FC236}">
                <a16:creationId xmlns:a16="http://schemas.microsoft.com/office/drawing/2014/main" id="{90889567-A62F-41BC-4F1D-39C338B64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1631950"/>
            <a:ext cx="6955189" cy="354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61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12AB3B-C044-E0A9-5E72-753E4CECA3D2}"/>
              </a:ext>
            </a:extLst>
          </p:cNvPr>
          <p:cNvSpPr txBox="1"/>
          <p:nvPr/>
        </p:nvSpPr>
        <p:spPr>
          <a:xfrm>
            <a:off x="2276475" y="2247900"/>
            <a:ext cx="758190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a:solidFill>
                  <a:schemeClr val="tx1">
                    <a:lumMod val="75000"/>
                    <a:lumOff val="25000"/>
                  </a:schemeClr>
                </a:solidFill>
                <a:latin typeface="+mj-lt"/>
                <a:ea typeface="+mj-ea"/>
                <a:cs typeface="+mj-cs"/>
              </a:rPr>
              <a:t>LET’S PRAY!!</a:t>
            </a:r>
          </a:p>
        </p:txBody>
      </p:sp>
    </p:spTree>
    <p:extLst>
      <p:ext uri="{BB962C8B-B14F-4D97-AF65-F5344CB8AC3E}">
        <p14:creationId xmlns:p14="http://schemas.microsoft.com/office/powerpoint/2010/main" val="654387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856" r="16834"/>
          <a:stretch/>
        </p:blipFill>
        <p:spPr>
          <a:xfrm>
            <a:off x="-170" y="10"/>
            <a:ext cx="8450317" cy="6857990"/>
          </a:xfrm>
          <a:prstGeom prst="rect">
            <a:avLst/>
          </a:prstGeom>
        </p:spPr>
      </p:pic>
      <p:sp>
        <p:nvSpPr>
          <p:cNvPr id="5" name="TextBox 4">
            <a:extLst>
              <a:ext uri="{FF2B5EF4-FFF2-40B4-BE49-F238E27FC236}">
                <a16:creationId xmlns:a16="http://schemas.microsoft.com/office/drawing/2014/main" id="{358A3942-3CD7-BA22-EC80-50F62F3EB682}"/>
              </a:ext>
            </a:extLst>
          </p:cNvPr>
          <p:cNvSpPr txBox="1"/>
          <p:nvPr/>
        </p:nvSpPr>
        <p:spPr>
          <a:xfrm>
            <a:off x="346773" y="337045"/>
            <a:ext cx="5799167" cy="456713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kern="1200" dirty="0">
                <a:solidFill>
                  <a:srgbClr val="FFFFFF"/>
                </a:solidFill>
                <a:latin typeface="+mj-lt"/>
                <a:ea typeface="+mj-ea"/>
                <a:cs typeface="+mj-cs"/>
              </a:rPr>
              <a:t>Doors of the Church are OPEN: </a:t>
            </a:r>
          </a:p>
          <a:p>
            <a:pPr>
              <a:lnSpc>
                <a:spcPct val="90000"/>
              </a:lnSpc>
              <a:spcBef>
                <a:spcPct val="0"/>
              </a:spcBef>
              <a:spcAft>
                <a:spcPts val="600"/>
              </a:spcAft>
            </a:pPr>
            <a:r>
              <a:rPr lang="en-US" sz="4400" kern="1200" dirty="0">
                <a:solidFill>
                  <a:srgbClr val="FFFFFF"/>
                </a:solidFill>
                <a:latin typeface="+mj-lt"/>
                <a:ea typeface="+mj-ea"/>
                <a:cs typeface="+mj-cs"/>
              </a:rPr>
              <a:t>“REID TEMPLE CARES”</a:t>
            </a:r>
          </a:p>
        </p:txBody>
      </p:sp>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42" r="16848"/>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99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4" name="TextBox 3">
            <a:extLst>
              <a:ext uri="{FF2B5EF4-FFF2-40B4-BE49-F238E27FC236}">
                <a16:creationId xmlns:a16="http://schemas.microsoft.com/office/drawing/2014/main" id="{1F82BF19-10EB-00DA-4226-BC26048B617D}"/>
              </a:ext>
            </a:extLst>
          </p:cNvPr>
          <p:cNvSpPr txBox="1"/>
          <p:nvPr/>
        </p:nvSpPr>
        <p:spPr>
          <a:xfrm>
            <a:off x="2481869" y="458890"/>
            <a:ext cx="7228261" cy="923330"/>
          </a:xfrm>
          <a:prstGeom prst="rect">
            <a:avLst/>
          </a:prstGeom>
          <a:noFill/>
        </p:spPr>
        <p:txBody>
          <a:bodyPr wrap="none" rtlCol="0">
            <a:spAutoFit/>
          </a:bodyPr>
          <a:lstStyle/>
          <a:p>
            <a:r>
              <a:rPr lang="en-US" sz="5400" u="sng"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COURSE OBJECTIVES!</a:t>
            </a:r>
          </a:p>
        </p:txBody>
      </p:sp>
      <p:sp>
        <p:nvSpPr>
          <p:cNvPr id="7" name="TextBox 6">
            <a:extLst>
              <a:ext uri="{FF2B5EF4-FFF2-40B4-BE49-F238E27FC236}">
                <a16:creationId xmlns:a16="http://schemas.microsoft.com/office/drawing/2014/main" id="{E40673E3-5A39-12DD-44A9-1685B1B4D182}"/>
              </a:ext>
            </a:extLst>
          </p:cNvPr>
          <p:cNvSpPr txBox="1"/>
          <p:nvPr/>
        </p:nvSpPr>
        <p:spPr>
          <a:xfrm>
            <a:off x="1477658" y="1496520"/>
            <a:ext cx="9776298" cy="4001095"/>
          </a:xfrm>
          <a:prstGeom prst="rect">
            <a:avLst/>
          </a:prstGeom>
          <a:noFill/>
        </p:spPr>
        <p:txBody>
          <a:bodyPr wrap="square" rtlCol="0">
            <a:spAutoFit/>
          </a:bodyPr>
          <a:lstStyle/>
          <a:p>
            <a:pPr algn="ct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PART I</a:t>
            </a:r>
          </a:p>
          <a:p>
            <a:pPr marL="514350" indent="-514350">
              <a:buAutoNum type="arabicPeriod"/>
            </a:pP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Identify 6 major HURDLES that affect our ability to receive answers to our prayers</a:t>
            </a:r>
          </a:p>
          <a:p>
            <a:pPr marL="514350" indent="-514350">
              <a:buAutoNum type="arabicPeriod"/>
            </a:pP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Identify any HURDLES we may have</a:t>
            </a:r>
          </a:p>
          <a:p>
            <a:pPr marL="514350" indent="-514350">
              <a:buAutoNum type="arabicPeriod"/>
            </a:pP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Identify ways we can OVERCOME the HURDLES</a:t>
            </a:r>
          </a:p>
          <a:p>
            <a:pPr marL="514350" indent="-514350">
              <a:buAutoNum type="arabicPeriod"/>
            </a:pPr>
            <a:endParaRPr lang="en-US" sz="20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endParaRPr>
          </a:p>
          <a:p>
            <a:pPr algn="ct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PART II</a:t>
            </a:r>
          </a:p>
          <a:p>
            <a:pPr marL="514350" indent="-514350">
              <a:buAutoNum type="arabicPeriod"/>
            </a:pP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Identify 11 </a:t>
            </a:r>
            <a:r>
              <a:rPr lang="en-US" sz="2600" cap="all" dirty="0" err="1">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HindranceS</a:t>
            </a: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 to our prayer lives</a:t>
            </a:r>
          </a:p>
          <a:p>
            <a:pPr marL="514350" indent="-514350">
              <a:buAutoNum type="arabicPeriod"/>
            </a:pP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To Identify any HINDRANCES we’ve had to deal with</a:t>
            </a:r>
          </a:p>
          <a:p>
            <a:pPr marL="514350" indent="-514350">
              <a:buAutoNum type="arabicPeriod"/>
            </a:pPr>
            <a:r>
              <a:rPr lang="en-US" sz="2600" dirty="0">
                <a:solidFill>
                  <a:schemeClr val="bg1"/>
                </a:solidFill>
                <a:latin typeface="Avenir Next LT Pro Demi" panose="020B0704020202020204" pitchFamily="34" charset="0"/>
                <a:ea typeface="ADLaM Display" panose="02010000000000000000" pitchFamily="2" charset="0"/>
                <a:cs typeface="Aharoni" panose="02010803020104030203" pitchFamily="2" charset="-79"/>
              </a:rPr>
              <a:t> To Identify ways we can deal with these Hindrances</a:t>
            </a:r>
          </a:p>
        </p:txBody>
      </p:sp>
      <p:sp>
        <p:nvSpPr>
          <p:cNvPr id="5" name="TextBox 4">
            <a:extLst>
              <a:ext uri="{FF2B5EF4-FFF2-40B4-BE49-F238E27FC236}">
                <a16:creationId xmlns:a16="http://schemas.microsoft.com/office/drawing/2014/main" id="{795A6643-EE27-90BC-773D-12D4BD835545}"/>
              </a:ext>
            </a:extLst>
          </p:cNvPr>
          <p:cNvSpPr txBox="1"/>
          <p:nvPr/>
        </p:nvSpPr>
        <p:spPr>
          <a:xfrm>
            <a:off x="2894013" y="5716142"/>
            <a:ext cx="6156324" cy="1015663"/>
          </a:xfrm>
          <a:prstGeom prst="rect">
            <a:avLst/>
          </a:prstGeom>
          <a:noFill/>
        </p:spPr>
        <p:txBody>
          <a:bodyPr wrap="square">
            <a:spAutoFit/>
          </a:bodyPr>
          <a:lstStyle/>
          <a:p>
            <a:pPr algn="ctr"/>
            <a:r>
              <a:rPr lang="en-US" sz="20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ALTAR CALL – PRAYER/SALVATION/JOIN</a:t>
            </a:r>
          </a:p>
          <a:p>
            <a:pPr algn="ctr"/>
            <a:r>
              <a:rPr lang="en-US" sz="20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OFFERING</a:t>
            </a:r>
          </a:p>
          <a:p>
            <a:pPr algn="ctr"/>
            <a:r>
              <a:rPr lang="en-US" sz="20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THANK YOU AND BENEDICTION</a:t>
            </a:r>
          </a:p>
        </p:txBody>
      </p:sp>
    </p:spTree>
    <p:extLst>
      <p:ext uri="{BB962C8B-B14F-4D97-AF65-F5344CB8AC3E}">
        <p14:creationId xmlns:p14="http://schemas.microsoft.com/office/powerpoint/2010/main" val="397608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675" y="494457"/>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424" b="10687"/>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0" name="Group 1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1" name="Freeform: Shape 2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240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3212296" y="2340423"/>
            <a:ext cx="5516254" cy="3354765"/>
          </a:xfrm>
          <a:prstGeom prst="rect">
            <a:avLst/>
          </a:prstGeom>
          <a:noFill/>
        </p:spPr>
        <p:txBody>
          <a:bodyPr wrap="non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PART I</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HURDLES to </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ANSWERED PRAYER</a:t>
            </a:r>
          </a:p>
          <a:p>
            <a:pPr algn="ctr"/>
            <a:r>
              <a:rPr lang="en-US" sz="36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Chapter 8</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809" y="1102322"/>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718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7" name="TextBox 6">
            <a:extLst>
              <a:ext uri="{FF2B5EF4-FFF2-40B4-BE49-F238E27FC236}">
                <a16:creationId xmlns:a16="http://schemas.microsoft.com/office/drawing/2014/main" id="{E40673E3-5A39-12DD-44A9-1685B1B4D182}"/>
              </a:ext>
            </a:extLst>
          </p:cNvPr>
          <p:cNvSpPr txBox="1"/>
          <p:nvPr/>
        </p:nvSpPr>
        <p:spPr>
          <a:xfrm>
            <a:off x="929328" y="645620"/>
            <a:ext cx="10741971" cy="5755422"/>
          </a:xfrm>
          <a:prstGeom prst="rect">
            <a:avLst/>
          </a:prstGeom>
          <a:noFill/>
        </p:spPr>
        <p:txBody>
          <a:bodyPr wrap="square" rtlCol="0">
            <a:spAutoFit/>
          </a:bodyPr>
          <a:lstStyle/>
          <a:p>
            <a:pPr marL="0" indent="0" algn="ctr">
              <a:buNone/>
            </a:pPr>
            <a:r>
              <a:rPr lang="en-US" sz="28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rPr>
              <a:t>HURDLES to ANSWERED PRAYERS - Overview</a:t>
            </a:r>
          </a:p>
          <a:p>
            <a:pPr marL="0" indent="0">
              <a:buNone/>
            </a:pPr>
            <a:endParaRPr lang="en-US" sz="2800" dirty="0">
              <a:solidFill>
                <a:schemeClr val="bg1"/>
              </a:solidFill>
            </a:endParaRPr>
          </a:p>
          <a:p>
            <a:pPr marL="0" indent="0">
              <a:buNone/>
            </a:pPr>
            <a:r>
              <a:rPr lang="en-US" sz="2400" dirty="0">
                <a:solidFill>
                  <a:schemeClr val="bg1"/>
                </a:solidFill>
              </a:rPr>
              <a:t>	“Recognizing  and overcoming hurdles to answered prayer will protect your prayer potential and give you the right motivation and perspective for prayer. Prayer is the greatest opportunity and privilege offered to a person in Christ.  Yet because of prayer, the adversary makes it his business to see that the prayers of individuals and churches are ineffective.</a:t>
            </a:r>
          </a:p>
          <a:p>
            <a:pPr marL="0" indent="0">
              <a:buNone/>
            </a:pPr>
            <a:r>
              <a:rPr lang="en-US" sz="2400" dirty="0">
                <a:solidFill>
                  <a:schemeClr val="bg1"/>
                </a:solidFill>
              </a:rPr>
              <a:t>	 Satan knows that a church is only as powerful as its prayer life. Therefore, he will use misconceptions and misunderstandings about prayer to interrupt our prayer potential. These misconceptions are hurdles to overcome, as we address the problems that lead to unanswered prayer. Identifying some of these misconceptions and mistaken beliefs about prayer will help us see the difference and what God wants for us rising above these hurdles through God's grace will enable us to truly understand the purpose and power of prayer”</a:t>
            </a:r>
          </a:p>
          <a:p>
            <a:pPr marL="0" indent="0" algn="r">
              <a:buNone/>
            </a:pPr>
            <a:r>
              <a:rPr lang="en-US" sz="2000" b="1" i="1" dirty="0">
                <a:solidFill>
                  <a:srgbClr val="FFFF99"/>
                </a:solidFill>
              </a:rPr>
              <a:t>Miles Munroe</a:t>
            </a:r>
          </a:p>
        </p:txBody>
      </p:sp>
      <p:sp>
        <p:nvSpPr>
          <p:cNvPr id="5" name="TextBox 4">
            <a:extLst>
              <a:ext uri="{FF2B5EF4-FFF2-40B4-BE49-F238E27FC236}">
                <a16:creationId xmlns:a16="http://schemas.microsoft.com/office/drawing/2014/main" id="{795A6643-EE27-90BC-773D-12D4BD835545}"/>
              </a:ext>
            </a:extLst>
          </p:cNvPr>
          <p:cNvSpPr txBox="1"/>
          <p:nvPr/>
        </p:nvSpPr>
        <p:spPr>
          <a:xfrm>
            <a:off x="2894013" y="5716142"/>
            <a:ext cx="6156324" cy="400110"/>
          </a:xfrm>
          <a:prstGeom prst="rect">
            <a:avLst/>
          </a:prstGeom>
          <a:noFill/>
        </p:spPr>
        <p:txBody>
          <a:bodyPr wrap="square">
            <a:spAutoFit/>
          </a:bodyPr>
          <a:lstStyle/>
          <a:p>
            <a:pPr algn="ctr"/>
            <a:endParaRPr lang="en-US" sz="2000" dirty="0">
              <a:solidFill>
                <a:srgbClr val="FFFF99"/>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627365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A603A9-B9EB-4532-DE77-7EFFF8AB290F}"/>
              </a:ext>
            </a:extLst>
          </p:cNvPr>
          <p:cNvSpPr txBox="1"/>
          <p:nvPr/>
        </p:nvSpPr>
        <p:spPr>
          <a:xfrm>
            <a:off x="630936" y="381000"/>
            <a:ext cx="3419856" cy="2003057"/>
          </a:xfrm>
          <a:prstGeom prst="rect">
            <a:avLst/>
          </a:prstGeom>
        </p:spPr>
        <p:txBody>
          <a:bodyPr vert="horz" lIns="91440" tIns="45720" rIns="91440" bIns="45720" rtlCol="0" anchor="ctr">
            <a:normAutofit fontScale="92500" lnSpcReduction="20000"/>
          </a:bodyPr>
          <a:lstStyle/>
          <a:p>
            <a:pPr algn="ctr"/>
            <a:r>
              <a:rPr lang="en-US" sz="3200" u="sng" dirty="0">
                <a:latin typeface="ADLaM Display" panose="02010000000000000000" pitchFamily="2" charset="0"/>
                <a:ea typeface="ADLaM Display" panose="02010000000000000000" pitchFamily="2" charset="0"/>
                <a:cs typeface="ADLaM Display" panose="02010000000000000000" pitchFamily="2" charset="0"/>
              </a:rPr>
              <a:t>HURDLE 1.</a:t>
            </a:r>
          </a:p>
          <a:p>
            <a:pPr algn="ctr"/>
            <a:r>
              <a:rPr lang="en-US" sz="3200" u="sng" dirty="0">
                <a:latin typeface="ADLaM Display" panose="02010000000000000000" pitchFamily="2" charset="0"/>
                <a:ea typeface="ADLaM Display" panose="02010000000000000000" pitchFamily="2" charset="0"/>
                <a:cs typeface="ADLaM Display" panose="02010000000000000000" pitchFamily="2" charset="0"/>
              </a:rPr>
              <a:t>Learning about Prayer,</a:t>
            </a:r>
          </a:p>
          <a:p>
            <a:pPr algn="ctr"/>
            <a:r>
              <a:rPr lang="en-US" sz="3200" u="sng" dirty="0">
                <a:latin typeface="ADLaM Display" panose="02010000000000000000" pitchFamily="2" charset="0"/>
                <a:ea typeface="ADLaM Display" panose="02010000000000000000" pitchFamily="2" charset="0"/>
                <a:cs typeface="ADLaM Display" panose="02010000000000000000" pitchFamily="2" charset="0"/>
              </a:rPr>
              <a:t>But not Practicing it  </a:t>
            </a:r>
          </a:p>
        </p:txBody>
      </p:sp>
      <p:sp>
        <p:nvSpPr>
          <p:cNvPr id="1038"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3EDB87-3A5B-E5E2-84A7-4E5A9B93AB4E}"/>
              </a:ext>
            </a:extLst>
          </p:cNvPr>
          <p:cNvSpPr txBox="1"/>
          <p:nvPr/>
        </p:nvSpPr>
        <p:spPr>
          <a:xfrm>
            <a:off x="4654295" y="381000"/>
            <a:ext cx="6894576" cy="2003057"/>
          </a:xfrm>
          <a:prstGeom prst="rect">
            <a:avLst/>
          </a:prstGeom>
        </p:spPr>
        <p:txBody>
          <a:bodyPr vert="horz" lIns="91440" tIns="45720" rIns="91440" bIns="45720" rtlCol="0" anchor="ctr">
            <a:normAutofit/>
          </a:bodyPr>
          <a:lstStyle/>
          <a:p>
            <a:pPr marL="285750" indent="-285750">
              <a:buFont typeface="Arial" panose="020B0604020202020204" pitchFamily="34" charset="0"/>
              <a:buChar char="•"/>
            </a:pPr>
            <a:r>
              <a:rPr lang="en-US" sz="2400" b="1" dirty="0"/>
              <a:t>The desire to read about prayer but not equip oneself for it.</a:t>
            </a:r>
          </a:p>
          <a:p>
            <a:pPr marL="285750" indent="-285750">
              <a:buFont typeface="Arial" panose="020B0604020202020204" pitchFamily="34" charset="0"/>
              <a:buChar char="•"/>
            </a:pPr>
            <a:r>
              <a:rPr lang="en-US" sz="2400" b="1" dirty="0"/>
              <a:t>Being an expert in the knowledge of prayer, but not actualizing it</a:t>
            </a:r>
          </a:p>
          <a:p>
            <a:pPr marL="285750" indent="-285750">
              <a:buFont typeface="Arial" panose="020B0604020202020204" pitchFamily="34" charset="0"/>
              <a:buChar char="•"/>
            </a:pPr>
            <a:r>
              <a:rPr lang="en-US" sz="2400" b="1" dirty="0"/>
              <a:t>Not making the decision to do it!</a:t>
            </a:r>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5398" r="2751" b="-1"/>
          <a:stretch/>
        </p:blipFill>
        <p:spPr>
          <a:xfrm>
            <a:off x="8" y="2668687"/>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pic>
        <p:nvPicPr>
          <p:cNvPr id="2" name="Picture 2" descr="Haitian hurdler shows off for the camera, wipes out at first hurdle | For  The Win">
            <a:extLst>
              <a:ext uri="{FF2B5EF4-FFF2-40B4-BE49-F238E27FC236}">
                <a16:creationId xmlns:a16="http://schemas.microsoft.com/office/drawing/2014/main" id="{B367D077-0A55-35B0-BCDF-4D847F247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626" y="2835965"/>
            <a:ext cx="4711700" cy="3955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BEST Study Bible In 2023 (Ultimate Guide)">
            <a:extLst>
              <a:ext uri="{FF2B5EF4-FFF2-40B4-BE49-F238E27FC236}">
                <a16:creationId xmlns:a16="http://schemas.microsoft.com/office/drawing/2014/main" id="{936BAFDB-00AD-AC2F-88C0-9D18C3BB3B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765" r="8901" b="-1"/>
          <a:stretch/>
        </p:blipFill>
        <p:spPr bwMode="auto">
          <a:xfrm>
            <a:off x="287572" y="3170509"/>
            <a:ext cx="5462988" cy="328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419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A603A9-B9EB-4532-DE77-7EFFF8AB290F}"/>
              </a:ext>
            </a:extLst>
          </p:cNvPr>
          <p:cNvSpPr txBox="1"/>
          <p:nvPr/>
        </p:nvSpPr>
        <p:spPr>
          <a:xfrm>
            <a:off x="630936" y="381000"/>
            <a:ext cx="3419856" cy="200305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HURDLE 3.</a:t>
            </a:r>
          </a:p>
          <a:p>
            <a:pPr>
              <a:lnSpc>
                <a:spcPct val="90000"/>
              </a:lnSpc>
              <a:spcBef>
                <a:spcPct val="0"/>
              </a:spcBef>
              <a:spcAft>
                <a:spcPts val="600"/>
              </a:spcAft>
            </a:pPr>
            <a:r>
              <a:rPr lang="en-US" sz="3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Hearing the WORD and not Absorbing it</a:t>
            </a:r>
          </a:p>
        </p:txBody>
      </p:sp>
      <p:sp>
        <p:nvSpPr>
          <p:cNvPr id="4107"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3EDB87-3A5B-E5E2-84A7-4E5A9B93AB4E}"/>
              </a:ext>
            </a:extLst>
          </p:cNvPr>
          <p:cNvSpPr txBox="1"/>
          <p:nvPr/>
        </p:nvSpPr>
        <p:spPr>
          <a:xfrm>
            <a:off x="4654295" y="381000"/>
            <a:ext cx="6894576" cy="2003057"/>
          </a:xfrm>
          <a:prstGeom prst="rect">
            <a:avLst/>
          </a:prstGeom>
        </p:spPr>
        <p:txBody>
          <a:bodyPr vert="horz" lIns="91440" tIns="45720" rIns="91440" bIns="45720" rtlCol="0" anchor="ctr">
            <a:normAutofit/>
          </a:bodyPr>
          <a:lstStyle/>
          <a:p>
            <a:pPr marL="0" indent="-228600">
              <a:lnSpc>
                <a:spcPct val="90000"/>
              </a:lnSpc>
              <a:spcAft>
                <a:spcPts val="600"/>
              </a:spcAft>
              <a:buFont typeface="Arial" panose="020B0604020202020204" pitchFamily="34" charset="0"/>
              <a:buChar char="•"/>
            </a:pPr>
            <a:endParaRPr lang="en-US" sz="2200" dirty="0"/>
          </a:p>
          <a:p>
            <a:pPr marL="285750" indent="-228600">
              <a:lnSpc>
                <a:spcPct val="90000"/>
              </a:lnSpc>
              <a:spcAft>
                <a:spcPts val="600"/>
              </a:spcAft>
              <a:buFont typeface="Arial" panose="020B0604020202020204" pitchFamily="34" charset="0"/>
              <a:buChar char="•"/>
            </a:pPr>
            <a:r>
              <a:rPr lang="en-US" sz="2200" b="1"/>
              <a:t>Not Paying attention to what is being said</a:t>
            </a:r>
          </a:p>
          <a:p>
            <a:pPr marL="285750" indent="-228600">
              <a:lnSpc>
                <a:spcPct val="90000"/>
              </a:lnSpc>
              <a:spcAft>
                <a:spcPts val="600"/>
              </a:spcAft>
              <a:buFont typeface="Arial" panose="020B0604020202020204" pitchFamily="34" charset="0"/>
              <a:buChar char="•"/>
            </a:pPr>
            <a:r>
              <a:rPr lang="en-US" sz="2200" b="1"/>
              <a:t>Not focusing on the message</a:t>
            </a:r>
          </a:p>
          <a:p>
            <a:pPr marL="285750" indent="-228600">
              <a:lnSpc>
                <a:spcPct val="90000"/>
              </a:lnSpc>
              <a:spcAft>
                <a:spcPts val="600"/>
              </a:spcAft>
              <a:buFont typeface="Arial" panose="020B0604020202020204" pitchFamily="34" charset="0"/>
              <a:buChar char="•"/>
            </a:pPr>
            <a:r>
              <a:rPr lang="en-US" sz="2200" b="1"/>
              <a:t>Not meditating or </a:t>
            </a:r>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5398" r="2750" b="-1"/>
          <a:stretch/>
        </p:blipFill>
        <p:spPr>
          <a:xfrm>
            <a:off x="8" y="2668687"/>
            <a:ext cx="6095992" cy="4189309"/>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pic>
        <p:nvPicPr>
          <p:cNvPr id="4100" name="Picture 4" descr="Are you really listening?">
            <a:extLst>
              <a:ext uri="{FF2B5EF4-FFF2-40B4-BE49-F238E27FC236}">
                <a16:creationId xmlns:a16="http://schemas.microsoft.com/office/drawing/2014/main" id="{FBFDCB29-457B-890C-587D-E6D2A2547C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77" r="4022" b="1"/>
          <a:stretch/>
        </p:blipFill>
        <p:spPr bwMode="auto">
          <a:xfrm>
            <a:off x="6019800" y="2657872"/>
            <a:ext cx="6172193" cy="4200116"/>
          </a:xfrm>
          <a:custGeom>
            <a:avLst/>
            <a:gdLst/>
            <a:ahLst/>
            <a:cxnLst/>
            <a:rect l="l" t="t" r="r" b="b"/>
            <a:pathLst>
              <a:path w="6006950" h="4200116">
                <a:moveTo>
                  <a:pt x="1035902" y="878"/>
                </a:moveTo>
                <a:cubicBezTo>
                  <a:pt x="1135908" y="5076"/>
                  <a:pt x="1234824" y="23223"/>
                  <a:pt x="1334526" y="31024"/>
                </a:cubicBezTo>
                <a:cubicBezTo>
                  <a:pt x="1429408" y="38508"/>
                  <a:pt x="1524290" y="49417"/>
                  <a:pt x="1619679" y="34449"/>
                </a:cubicBezTo>
                <a:cubicBezTo>
                  <a:pt x="1713242" y="21726"/>
                  <a:pt x="1807870" y="18745"/>
                  <a:pt x="1902041" y="25570"/>
                </a:cubicBezTo>
                <a:cubicBezTo>
                  <a:pt x="2006183" y="30770"/>
                  <a:pt x="2110071" y="48021"/>
                  <a:pt x="2214847" y="33561"/>
                </a:cubicBezTo>
                <a:cubicBezTo>
                  <a:pt x="2228052" y="32216"/>
                  <a:pt x="2241384" y="33954"/>
                  <a:pt x="2253790" y="38635"/>
                </a:cubicBezTo>
                <a:cubicBezTo>
                  <a:pt x="2294520" y="52169"/>
                  <a:pt x="2338397" y="53007"/>
                  <a:pt x="2379622" y="41045"/>
                </a:cubicBezTo>
                <a:cubicBezTo>
                  <a:pt x="2431756" y="27168"/>
                  <a:pt x="2486503" y="26254"/>
                  <a:pt x="2539069" y="38381"/>
                </a:cubicBezTo>
                <a:cubicBezTo>
                  <a:pt x="2617207" y="55379"/>
                  <a:pt x="2695598" y="72123"/>
                  <a:pt x="2776908" y="58169"/>
                </a:cubicBezTo>
                <a:cubicBezTo>
                  <a:pt x="2824222" y="50178"/>
                  <a:pt x="2868111" y="30770"/>
                  <a:pt x="2914791" y="21637"/>
                </a:cubicBezTo>
                <a:cubicBezTo>
                  <a:pt x="3049249" y="-4620"/>
                  <a:pt x="3184976" y="3244"/>
                  <a:pt x="3320703" y="12124"/>
                </a:cubicBezTo>
                <a:cubicBezTo>
                  <a:pt x="3453259" y="20876"/>
                  <a:pt x="3585179" y="38888"/>
                  <a:pt x="3718496" y="36225"/>
                </a:cubicBezTo>
                <a:cubicBezTo>
                  <a:pt x="3746884" y="36440"/>
                  <a:pt x="3775210" y="38812"/>
                  <a:pt x="3803230" y="43328"/>
                </a:cubicBezTo>
                <a:cubicBezTo>
                  <a:pt x="3907245" y="57028"/>
                  <a:pt x="4011767" y="69966"/>
                  <a:pt x="4114640" y="42313"/>
                </a:cubicBezTo>
                <a:cubicBezTo>
                  <a:pt x="4206871" y="17312"/>
                  <a:pt x="4303111" y="10677"/>
                  <a:pt x="4397891" y="22779"/>
                </a:cubicBezTo>
                <a:cubicBezTo>
                  <a:pt x="4522696" y="39130"/>
                  <a:pt x="4648846" y="42707"/>
                  <a:pt x="4774374" y="33434"/>
                </a:cubicBezTo>
                <a:cubicBezTo>
                  <a:pt x="4813773" y="29515"/>
                  <a:pt x="4853387" y="28107"/>
                  <a:pt x="4892977" y="29248"/>
                </a:cubicBezTo>
                <a:cubicBezTo>
                  <a:pt x="5181681" y="42440"/>
                  <a:pt x="5471273" y="25062"/>
                  <a:pt x="5759471" y="55759"/>
                </a:cubicBezTo>
                <a:cubicBezTo>
                  <a:pt x="5805028" y="61131"/>
                  <a:pt x="5850896" y="61524"/>
                  <a:pt x="5896277" y="57017"/>
                </a:cubicBezTo>
                <a:lnTo>
                  <a:pt x="6006950" y="33749"/>
                </a:lnTo>
                <a:lnTo>
                  <a:pt x="6006950" y="4200116"/>
                </a:lnTo>
                <a:lnTo>
                  <a:pt x="13501" y="4200116"/>
                </a:lnTo>
                <a:lnTo>
                  <a:pt x="28554" y="3862213"/>
                </a:lnTo>
                <a:cubicBezTo>
                  <a:pt x="30457" y="3736758"/>
                  <a:pt x="27411" y="3611386"/>
                  <a:pt x="15626" y="3486312"/>
                </a:cubicBezTo>
                <a:cubicBezTo>
                  <a:pt x="-847" y="3333707"/>
                  <a:pt x="-4304" y="3179990"/>
                  <a:pt x="5296" y="3026802"/>
                </a:cubicBezTo>
                <a:cubicBezTo>
                  <a:pt x="11786" y="2939137"/>
                  <a:pt x="18539" y="2851472"/>
                  <a:pt x="22776" y="2763676"/>
                </a:cubicBezTo>
                <a:cubicBezTo>
                  <a:pt x="28180" y="2638786"/>
                  <a:pt x="25173" y="2513673"/>
                  <a:pt x="13771" y="2389181"/>
                </a:cubicBezTo>
                <a:cubicBezTo>
                  <a:pt x="4237" y="2294247"/>
                  <a:pt x="3177" y="2198663"/>
                  <a:pt x="10593" y="2103543"/>
                </a:cubicBezTo>
                <a:cubicBezTo>
                  <a:pt x="25690" y="1941590"/>
                  <a:pt x="9931" y="1779636"/>
                  <a:pt x="5032" y="1617814"/>
                </a:cubicBezTo>
                <a:cubicBezTo>
                  <a:pt x="-3577" y="1320125"/>
                  <a:pt x="20393" y="1022570"/>
                  <a:pt x="9666" y="724882"/>
                </a:cubicBezTo>
                <a:cubicBezTo>
                  <a:pt x="3841" y="577627"/>
                  <a:pt x="16420" y="430504"/>
                  <a:pt x="9666" y="283249"/>
                </a:cubicBezTo>
                <a:cubicBezTo>
                  <a:pt x="6885" y="230875"/>
                  <a:pt x="4568" y="178502"/>
                  <a:pt x="3409" y="126111"/>
                </a:cubicBezTo>
                <a:lnTo>
                  <a:pt x="3819" y="33427"/>
                </a:lnTo>
                <a:lnTo>
                  <a:pt x="31797" y="28723"/>
                </a:lnTo>
                <a:cubicBezTo>
                  <a:pt x="147177" y="14068"/>
                  <a:pt x="264046" y="13354"/>
                  <a:pt x="379873" y="26711"/>
                </a:cubicBezTo>
                <a:cubicBezTo>
                  <a:pt x="443931" y="35083"/>
                  <a:pt x="508243" y="47768"/>
                  <a:pt x="573442" y="35083"/>
                </a:cubicBezTo>
                <a:cubicBezTo>
                  <a:pt x="579581" y="33992"/>
                  <a:pt x="585759" y="36757"/>
                  <a:pt x="589044" y="42060"/>
                </a:cubicBezTo>
                <a:cubicBezTo>
                  <a:pt x="621264" y="81382"/>
                  <a:pt x="663123" y="80114"/>
                  <a:pt x="705871" y="67429"/>
                </a:cubicBezTo>
                <a:cubicBezTo>
                  <a:pt x="733929" y="58740"/>
                  <a:pt x="761430" y="48326"/>
                  <a:pt x="788194" y="36225"/>
                </a:cubicBezTo>
                <a:cubicBezTo>
                  <a:pt x="835052" y="16792"/>
                  <a:pt x="884827" y="5299"/>
                  <a:pt x="935464" y="2230"/>
                </a:cubicBezTo>
                <a:cubicBezTo>
                  <a:pt x="969111" y="-370"/>
                  <a:pt x="1002567" y="-521"/>
                  <a:pt x="1035902" y="87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0D5025-20B4-34DA-2528-8D06C2ED46E6}"/>
              </a:ext>
            </a:extLst>
          </p:cNvPr>
          <p:cNvSpPr txBox="1"/>
          <p:nvPr/>
        </p:nvSpPr>
        <p:spPr>
          <a:xfrm>
            <a:off x="266041" y="3550478"/>
            <a:ext cx="5841920" cy="1938992"/>
          </a:xfrm>
          <a:prstGeom prst="rect">
            <a:avLst/>
          </a:prstGeom>
          <a:noFill/>
        </p:spPr>
        <p:txBody>
          <a:bodyPr wrap="none" rtlCol="0">
            <a:spAutoFit/>
          </a:bodyPr>
          <a:lstStyle/>
          <a:p>
            <a:r>
              <a:rPr lang="en-US" sz="2400" dirty="0">
                <a:solidFill>
                  <a:schemeClr val="bg1"/>
                </a:solidFill>
              </a:rPr>
              <a:t>With when anyone hears the message </a:t>
            </a:r>
          </a:p>
          <a:p>
            <a:r>
              <a:rPr lang="en-US" sz="2400" dirty="0">
                <a:solidFill>
                  <a:schemeClr val="bg1"/>
                </a:solidFill>
              </a:rPr>
              <a:t>about the Kingdom and does not </a:t>
            </a:r>
          </a:p>
          <a:p>
            <a:r>
              <a:rPr lang="en-US" sz="2400" dirty="0">
                <a:solidFill>
                  <a:schemeClr val="bg1"/>
                </a:solidFill>
              </a:rPr>
              <a:t>understand it, the evil one comes and </a:t>
            </a:r>
          </a:p>
          <a:p>
            <a:r>
              <a:rPr lang="en-US" sz="2400" dirty="0">
                <a:solidFill>
                  <a:schemeClr val="bg1"/>
                </a:solidFill>
              </a:rPr>
              <a:t>snatches away what was sown in his heart.</a:t>
            </a:r>
          </a:p>
          <a:p>
            <a:r>
              <a:rPr lang="en-US" sz="2400" i="1" dirty="0">
                <a:solidFill>
                  <a:schemeClr val="bg1"/>
                </a:solidFill>
              </a:rPr>
              <a:t>Matthew 13:19</a:t>
            </a:r>
          </a:p>
        </p:txBody>
      </p:sp>
    </p:spTree>
    <p:extLst>
      <p:ext uri="{BB962C8B-B14F-4D97-AF65-F5344CB8AC3E}">
        <p14:creationId xmlns:p14="http://schemas.microsoft.com/office/powerpoint/2010/main" val="2943901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5" name="Rectangle 4104">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A603A9-B9EB-4532-DE77-7EFFF8AB290F}"/>
              </a:ext>
            </a:extLst>
          </p:cNvPr>
          <p:cNvSpPr txBox="1"/>
          <p:nvPr/>
        </p:nvSpPr>
        <p:spPr>
          <a:xfrm>
            <a:off x="1360932" y="787400"/>
            <a:ext cx="2963875" cy="1735983"/>
          </a:xfrm>
          <a:prstGeom prst="rect">
            <a:avLst/>
          </a:prstGeom>
        </p:spPr>
        <p:txBody>
          <a:bodyPr vert="horz" lIns="91440" tIns="45720" rIns="91440" bIns="45720" rtlCol="0" anchor="ctr">
            <a:normAutofit/>
          </a:bodyPr>
          <a:lstStyle/>
          <a:p>
            <a:pPr defTabSz="786384">
              <a:lnSpc>
                <a:spcPct val="90000"/>
              </a:lnSpc>
              <a:spcBef>
                <a:spcPct val="0"/>
              </a:spcBef>
              <a:spcAft>
                <a:spcPts val="516"/>
              </a:spcAft>
            </a:pPr>
            <a:r>
              <a:rPr lang="en-US" sz="258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HURDLE 4.</a:t>
            </a:r>
          </a:p>
          <a:p>
            <a:pPr defTabSz="786384">
              <a:lnSpc>
                <a:spcPct val="90000"/>
              </a:lnSpc>
              <a:spcBef>
                <a:spcPct val="0"/>
              </a:spcBef>
              <a:spcAft>
                <a:spcPts val="516"/>
              </a:spcAft>
            </a:pPr>
            <a:r>
              <a:rPr lang="en-US" sz="258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Hoping Rather than Having Faith</a:t>
            </a:r>
            <a:endParaRPr lang="en-US" sz="3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107"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96867" y="1681582"/>
            <a:ext cx="1347216" cy="15850"/>
          </a:xfrm>
          <a:custGeom>
            <a:avLst/>
            <a:gdLst>
              <a:gd name="connsiteX0" fmla="*/ 0 w 1347216"/>
              <a:gd name="connsiteY0" fmla="*/ 0 h 15850"/>
              <a:gd name="connsiteX1" fmla="*/ 700552 w 1347216"/>
              <a:gd name="connsiteY1" fmla="*/ 0 h 15850"/>
              <a:gd name="connsiteX2" fmla="*/ 1347216 w 1347216"/>
              <a:gd name="connsiteY2" fmla="*/ 0 h 15850"/>
              <a:gd name="connsiteX3" fmla="*/ 1347216 w 1347216"/>
              <a:gd name="connsiteY3" fmla="*/ 15850 h 15850"/>
              <a:gd name="connsiteX4" fmla="*/ 687080 w 1347216"/>
              <a:gd name="connsiteY4" fmla="*/ 15850 h 15850"/>
              <a:gd name="connsiteX5" fmla="*/ 0 w 1347216"/>
              <a:gd name="connsiteY5" fmla="*/ 15850 h 15850"/>
              <a:gd name="connsiteX6" fmla="*/ 0 w 1347216"/>
              <a:gd name="connsiteY6" fmla="*/ 0 h 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216" h="15850" fill="none" extrusionOk="0">
                <a:moveTo>
                  <a:pt x="0" y="0"/>
                </a:moveTo>
                <a:cubicBezTo>
                  <a:pt x="252906" y="-5525"/>
                  <a:pt x="440389" y="-11839"/>
                  <a:pt x="700552" y="0"/>
                </a:cubicBezTo>
                <a:cubicBezTo>
                  <a:pt x="960715" y="11839"/>
                  <a:pt x="1148579" y="-19939"/>
                  <a:pt x="1347216" y="0"/>
                </a:cubicBezTo>
                <a:cubicBezTo>
                  <a:pt x="1347458" y="4392"/>
                  <a:pt x="1347215" y="12515"/>
                  <a:pt x="1347216" y="15850"/>
                </a:cubicBezTo>
                <a:cubicBezTo>
                  <a:pt x="1097192" y="39696"/>
                  <a:pt x="902113" y="20070"/>
                  <a:pt x="687080" y="15850"/>
                </a:cubicBezTo>
                <a:cubicBezTo>
                  <a:pt x="472047" y="11630"/>
                  <a:pt x="252601" y="34093"/>
                  <a:pt x="0" y="15850"/>
                </a:cubicBezTo>
                <a:cubicBezTo>
                  <a:pt x="-93" y="8429"/>
                  <a:pt x="-399" y="7006"/>
                  <a:pt x="0" y="0"/>
                </a:cubicBezTo>
                <a:close/>
              </a:path>
              <a:path w="1347216" h="15850" stroke="0" extrusionOk="0">
                <a:moveTo>
                  <a:pt x="0" y="0"/>
                </a:moveTo>
                <a:cubicBezTo>
                  <a:pt x="217332" y="-487"/>
                  <a:pt x="476532" y="23087"/>
                  <a:pt x="660136" y="0"/>
                </a:cubicBezTo>
                <a:cubicBezTo>
                  <a:pt x="843740" y="-23087"/>
                  <a:pt x="1158219" y="25835"/>
                  <a:pt x="1347216" y="0"/>
                </a:cubicBezTo>
                <a:cubicBezTo>
                  <a:pt x="1346638" y="4726"/>
                  <a:pt x="1346913" y="11305"/>
                  <a:pt x="1347216" y="15850"/>
                </a:cubicBezTo>
                <a:cubicBezTo>
                  <a:pt x="1092668" y="-3540"/>
                  <a:pt x="915127" y="-4473"/>
                  <a:pt x="673608" y="15850"/>
                </a:cubicBezTo>
                <a:cubicBezTo>
                  <a:pt x="432089" y="36173"/>
                  <a:pt x="161745" y="23596"/>
                  <a:pt x="0" y="15850"/>
                </a:cubicBezTo>
                <a:cubicBezTo>
                  <a:pt x="37" y="8257"/>
                  <a:pt x="-177" y="38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3EDB87-3A5B-E5E2-84A7-4E5A9B93AB4E}"/>
              </a:ext>
            </a:extLst>
          </p:cNvPr>
          <p:cNvSpPr txBox="1"/>
          <p:nvPr/>
        </p:nvSpPr>
        <p:spPr>
          <a:xfrm>
            <a:off x="4847843" y="787400"/>
            <a:ext cx="5975299" cy="1735983"/>
          </a:xfrm>
          <a:prstGeom prst="rect">
            <a:avLst/>
          </a:prstGeom>
        </p:spPr>
        <p:txBody>
          <a:bodyPr vert="horz" lIns="91440" tIns="45720" rIns="91440" bIns="45720" rtlCol="0" anchor="ctr">
            <a:normAutofit fontScale="92500" lnSpcReduction="20000"/>
          </a:bodyPr>
          <a:lstStyle/>
          <a:p>
            <a:pPr indent="-196596" defTabSz="786384">
              <a:lnSpc>
                <a:spcPct val="90000"/>
              </a:lnSpc>
              <a:spcAft>
                <a:spcPts val="516"/>
              </a:spcAft>
              <a:buFont typeface="Arial" panose="020B0604020202020204" pitchFamily="34" charset="0"/>
              <a:buChar char="•"/>
            </a:pPr>
            <a:endParaRPr lang="en-US" sz="1892" kern="1200" dirty="0">
              <a:solidFill>
                <a:schemeClr val="tx1"/>
              </a:solidFill>
              <a:latin typeface="+mn-lt"/>
              <a:ea typeface="+mn-ea"/>
              <a:cs typeface="+mn-cs"/>
            </a:endParaRPr>
          </a:p>
          <a:p>
            <a:pPr marL="245745" indent="-196596" defTabSz="786384">
              <a:lnSpc>
                <a:spcPct val="90000"/>
              </a:lnSpc>
              <a:spcAft>
                <a:spcPts val="516"/>
              </a:spcAft>
              <a:buFont typeface="Arial" panose="020B0604020202020204" pitchFamily="34" charset="0"/>
              <a:buChar char="•"/>
            </a:pPr>
            <a:r>
              <a:rPr lang="en-US" sz="1892" b="1" kern="1200" dirty="0">
                <a:solidFill>
                  <a:schemeClr val="tx1"/>
                </a:solidFill>
                <a:latin typeface="+mn-lt"/>
                <a:ea typeface="+mn-ea"/>
                <a:cs typeface="+mn-cs"/>
              </a:rPr>
              <a:t>Fixed on what is to come to pass.</a:t>
            </a:r>
          </a:p>
          <a:p>
            <a:pPr marL="245745" indent="-196596" defTabSz="786384">
              <a:lnSpc>
                <a:spcPct val="90000"/>
              </a:lnSpc>
              <a:spcAft>
                <a:spcPts val="516"/>
              </a:spcAft>
              <a:buFont typeface="Arial" panose="020B0604020202020204" pitchFamily="34" charset="0"/>
              <a:buChar char="•"/>
            </a:pPr>
            <a:r>
              <a:rPr lang="en-US" sz="1892" b="1" kern="1200" dirty="0">
                <a:solidFill>
                  <a:schemeClr val="tx1"/>
                </a:solidFill>
                <a:latin typeface="+mn-lt"/>
                <a:ea typeface="+mn-ea"/>
                <a:cs typeface="+mn-cs"/>
              </a:rPr>
              <a:t>Just plain “wishing” on something to happen, without understanding “how” things can happen</a:t>
            </a:r>
          </a:p>
          <a:p>
            <a:pPr marL="245745" indent="-196596" defTabSz="786384">
              <a:lnSpc>
                <a:spcPct val="90000"/>
              </a:lnSpc>
              <a:spcAft>
                <a:spcPts val="516"/>
              </a:spcAft>
              <a:buFont typeface="Arial" panose="020B0604020202020204" pitchFamily="34" charset="0"/>
              <a:buChar char="•"/>
            </a:pPr>
            <a:r>
              <a:rPr lang="en-US" sz="1892" b="1" dirty="0"/>
              <a:t>If one doubts in one’s heart, one is double minded and that one will not see anything Good from the Lord!  James 1:7</a:t>
            </a:r>
            <a:endParaRPr lang="en-US" sz="2200" b="1" dirty="0"/>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5398" r="2750" b="-1"/>
          <a:stretch/>
        </p:blipFill>
        <p:spPr>
          <a:xfrm>
            <a:off x="814128" y="2770062"/>
            <a:ext cx="5283193" cy="3630734"/>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sp>
        <p:nvSpPr>
          <p:cNvPr id="2" name="TextBox 1">
            <a:extLst>
              <a:ext uri="{FF2B5EF4-FFF2-40B4-BE49-F238E27FC236}">
                <a16:creationId xmlns:a16="http://schemas.microsoft.com/office/drawing/2014/main" id="{4B0D5025-20B4-34DA-2528-8D06C2ED46E6}"/>
              </a:ext>
            </a:extLst>
          </p:cNvPr>
          <p:cNvSpPr txBox="1"/>
          <p:nvPr/>
        </p:nvSpPr>
        <p:spPr>
          <a:xfrm>
            <a:off x="1044690" y="3534281"/>
            <a:ext cx="4700967" cy="1354217"/>
          </a:xfrm>
          <a:prstGeom prst="rect">
            <a:avLst/>
          </a:prstGeom>
          <a:noFill/>
        </p:spPr>
        <p:txBody>
          <a:bodyPr wrap="none" rtlCol="0">
            <a:spAutoFit/>
          </a:bodyPr>
          <a:lstStyle/>
          <a:p>
            <a:pPr defTabSz="786384">
              <a:spcAft>
                <a:spcPts val="600"/>
              </a:spcAft>
            </a:pPr>
            <a:r>
              <a:rPr lang="en-US" sz="2400" i="1" dirty="0">
                <a:solidFill>
                  <a:schemeClr val="bg1"/>
                </a:solidFill>
              </a:rPr>
              <a:t>Wishful thinking is a destructive </a:t>
            </a:r>
          </a:p>
          <a:p>
            <a:pPr defTabSz="786384">
              <a:spcAft>
                <a:spcPts val="600"/>
              </a:spcAft>
            </a:pPr>
            <a:r>
              <a:rPr lang="en-US" sz="2400" i="1" dirty="0">
                <a:solidFill>
                  <a:schemeClr val="bg1"/>
                </a:solidFill>
              </a:rPr>
              <a:t>element in prayer because it does </a:t>
            </a:r>
          </a:p>
          <a:p>
            <a:pPr defTabSz="786384">
              <a:spcAft>
                <a:spcPts val="600"/>
              </a:spcAft>
            </a:pPr>
            <a:r>
              <a:rPr lang="en-US" sz="2400" i="1" dirty="0">
                <a:solidFill>
                  <a:schemeClr val="bg1"/>
                </a:solidFill>
              </a:rPr>
              <a:t>not involve God!!!!</a:t>
            </a:r>
          </a:p>
        </p:txBody>
      </p:sp>
      <p:pic>
        <p:nvPicPr>
          <p:cNvPr id="5122" name="Picture 2" descr="When You Wish Upon a Star | Disney Princess Wiki | Fandom">
            <a:extLst>
              <a:ext uri="{FF2B5EF4-FFF2-40B4-BE49-F238E27FC236}">
                <a16:creationId xmlns:a16="http://schemas.microsoft.com/office/drawing/2014/main" id="{D4D355AA-53BB-F83C-4C9A-B3B478A74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882" y="3134139"/>
            <a:ext cx="4651543" cy="3213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86DF52-5C0F-E9A4-BB00-6B08B38F03A8}"/>
              </a:ext>
            </a:extLst>
          </p:cNvPr>
          <p:cNvSpPr txBox="1"/>
          <p:nvPr/>
        </p:nvSpPr>
        <p:spPr>
          <a:xfrm rot="20424639">
            <a:off x="6848356" y="4413855"/>
            <a:ext cx="3610284" cy="584775"/>
          </a:xfrm>
          <a:prstGeom prst="rect">
            <a:avLst/>
          </a:prstGeom>
          <a:noFill/>
        </p:spPr>
        <p:txBody>
          <a:bodyPr wrap="none" rtlCol="0">
            <a:spAutoFit/>
          </a:bodyPr>
          <a:lstStyle/>
          <a:p>
            <a:r>
              <a:rPr lang="en-US" sz="3200" dirty="0">
                <a:solidFill>
                  <a:schemeClr val="bg1"/>
                </a:solidFill>
              </a:rPr>
              <a:t>NOT  OUR REALITY!</a:t>
            </a:r>
          </a:p>
        </p:txBody>
      </p:sp>
    </p:spTree>
    <p:extLst>
      <p:ext uri="{BB962C8B-B14F-4D97-AF65-F5344CB8AC3E}">
        <p14:creationId xmlns:p14="http://schemas.microsoft.com/office/powerpoint/2010/main" val="178002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5" name="Rectangle 4104">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A603A9-B9EB-4532-DE77-7EFFF8AB290F}"/>
              </a:ext>
            </a:extLst>
          </p:cNvPr>
          <p:cNvSpPr txBox="1"/>
          <p:nvPr/>
        </p:nvSpPr>
        <p:spPr>
          <a:xfrm>
            <a:off x="1360932" y="787400"/>
            <a:ext cx="2963875" cy="1735983"/>
          </a:xfrm>
          <a:prstGeom prst="rect">
            <a:avLst/>
          </a:prstGeom>
        </p:spPr>
        <p:txBody>
          <a:bodyPr vert="horz" lIns="91440" tIns="45720" rIns="91440" bIns="45720" rtlCol="0" anchor="ctr">
            <a:normAutofit/>
          </a:bodyPr>
          <a:lstStyle/>
          <a:p>
            <a:pPr defTabSz="786384">
              <a:lnSpc>
                <a:spcPct val="90000"/>
              </a:lnSpc>
              <a:spcBef>
                <a:spcPct val="0"/>
              </a:spcBef>
              <a:spcAft>
                <a:spcPts val="516"/>
              </a:spcAft>
            </a:pPr>
            <a:r>
              <a:rPr lang="en-US" sz="32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HURDLE 5.</a:t>
            </a:r>
          </a:p>
          <a:p>
            <a:pPr defTabSz="786384">
              <a:lnSpc>
                <a:spcPct val="90000"/>
              </a:lnSpc>
              <a:spcBef>
                <a:spcPct val="0"/>
              </a:spcBef>
              <a:spcAft>
                <a:spcPts val="516"/>
              </a:spcAft>
            </a:pPr>
            <a:r>
              <a:rPr lang="en-US" sz="258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PRAYING FOR FAITH</a:t>
            </a:r>
            <a:endParaRPr lang="en-US" sz="3000" u="sng"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4107"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96867" y="1681582"/>
            <a:ext cx="1347216" cy="15850"/>
          </a:xfrm>
          <a:custGeom>
            <a:avLst/>
            <a:gdLst>
              <a:gd name="connsiteX0" fmla="*/ 0 w 1347216"/>
              <a:gd name="connsiteY0" fmla="*/ 0 h 15850"/>
              <a:gd name="connsiteX1" fmla="*/ 700552 w 1347216"/>
              <a:gd name="connsiteY1" fmla="*/ 0 h 15850"/>
              <a:gd name="connsiteX2" fmla="*/ 1347216 w 1347216"/>
              <a:gd name="connsiteY2" fmla="*/ 0 h 15850"/>
              <a:gd name="connsiteX3" fmla="*/ 1347216 w 1347216"/>
              <a:gd name="connsiteY3" fmla="*/ 15850 h 15850"/>
              <a:gd name="connsiteX4" fmla="*/ 687080 w 1347216"/>
              <a:gd name="connsiteY4" fmla="*/ 15850 h 15850"/>
              <a:gd name="connsiteX5" fmla="*/ 0 w 1347216"/>
              <a:gd name="connsiteY5" fmla="*/ 15850 h 15850"/>
              <a:gd name="connsiteX6" fmla="*/ 0 w 1347216"/>
              <a:gd name="connsiteY6" fmla="*/ 0 h 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216" h="15850" fill="none" extrusionOk="0">
                <a:moveTo>
                  <a:pt x="0" y="0"/>
                </a:moveTo>
                <a:cubicBezTo>
                  <a:pt x="252906" y="-5525"/>
                  <a:pt x="440389" y="-11839"/>
                  <a:pt x="700552" y="0"/>
                </a:cubicBezTo>
                <a:cubicBezTo>
                  <a:pt x="960715" y="11839"/>
                  <a:pt x="1148579" y="-19939"/>
                  <a:pt x="1347216" y="0"/>
                </a:cubicBezTo>
                <a:cubicBezTo>
                  <a:pt x="1347458" y="4392"/>
                  <a:pt x="1347215" y="12515"/>
                  <a:pt x="1347216" y="15850"/>
                </a:cubicBezTo>
                <a:cubicBezTo>
                  <a:pt x="1097192" y="39696"/>
                  <a:pt x="902113" y="20070"/>
                  <a:pt x="687080" y="15850"/>
                </a:cubicBezTo>
                <a:cubicBezTo>
                  <a:pt x="472047" y="11630"/>
                  <a:pt x="252601" y="34093"/>
                  <a:pt x="0" y="15850"/>
                </a:cubicBezTo>
                <a:cubicBezTo>
                  <a:pt x="-93" y="8429"/>
                  <a:pt x="-399" y="7006"/>
                  <a:pt x="0" y="0"/>
                </a:cubicBezTo>
                <a:close/>
              </a:path>
              <a:path w="1347216" h="15850" stroke="0" extrusionOk="0">
                <a:moveTo>
                  <a:pt x="0" y="0"/>
                </a:moveTo>
                <a:cubicBezTo>
                  <a:pt x="217332" y="-487"/>
                  <a:pt x="476532" y="23087"/>
                  <a:pt x="660136" y="0"/>
                </a:cubicBezTo>
                <a:cubicBezTo>
                  <a:pt x="843740" y="-23087"/>
                  <a:pt x="1158219" y="25835"/>
                  <a:pt x="1347216" y="0"/>
                </a:cubicBezTo>
                <a:cubicBezTo>
                  <a:pt x="1346638" y="4726"/>
                  <a:pt x="1346913" y="11305"/>
                  <a:pt x="1347216" y="15850"/>
                </a:cubicBezTo>
                <a:cubicBezTo>
                  <a:pt x="1092668" y="-3540"/>
                  <a:pt x="915127" y="-4473"/>
                  <a:pt x="673608" y="15850"/>
                </a:cubicBezTo>
                <a:cubicBezTo>
                  <a:pt x="432089" y="36173"/>
                  <a:pt x="161745" y="23596"/>
                  <a:pt x="0" y="15850"/>
                </a:cubicBezTo>
                <a:cubicBezTo>
                  <a:pt x="37" y="8257"/>
                  <a:pt x="-177" y="38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3EDB87-3A5B-E5E2-84A7-4E5A9B93AB4E}"/>
              </a:ext>
            </a:extLst>
          </p:cNvPr>
          <p:cNvSpPr txBox="1"/>
          <p:nvPr/>
        </p:nvSpPr>
        <p:spPr>
          <a:xfrm>
            <a:off x="4847843" y="787400"/>
            <a:ext cx="5975299" cy="1735983"/>
          </a:xfrm>
          <a:prstGeom prst="rect">
            <a:avLst/>
          </a:prstGeom>
        </p:spPr>
        <p:txBody>
          <a:bodyPr vert="horz" lIns="91440" tIns="45720" rIns="91440" bIns="45720" rtlCol="0" anchor="ctr">
            <a:normAutofit fontScale="85000" lnSpcReduction="20000"/>
          </a:bodyPr>
          <a:lstStyle/>
          <a:p>
            <a:pPr indent="-196596" defTabSz="786384">
              <a:lnSpc>
                <a:spcPct val="90000"/>
              </a:lnSpc>
              <a:spcAft>
                <a:spcPts val="516"/>
              </a:spcAft>
              <a:buFont typeface="Arial" panose="020B0604020202020204" pitchFamily="34" charset="0"/>
              <a:buChar char="•"/>
            </a:pPr>
            <a:endParaRPr lang="en-US" sz="1892" kern="1200" dirty="0">
              <a:solidFill>
                <a:schemeClr val="tx1"/>
              </a:solidFill>
              <a:latin typeface="+mn-lt"/>
              <a:ea typeface="+mn-ea"/>
              <a:cs typeface="+mn-cs"/>
            </a:endParaRPr>
          </a:p>
          <a:p>
            <a:pPr marL="245745" indent="-196596" defTabSz="786384">
              <a:lnSpc>
                <a:spcPct val="90000"/>
              </a:lnSpc>
              <a:spcAft>
                <a:spcPts val="516"/>
              </a:spcAft>
              <a:buFont typeface="Arial" panose="020B0604020202020204" pitchFamily="34" charset="0"/>
              <a:buChar char="•"/>
            </a:pPr>
            <a:r>
              <a:rPr lang="en-US" sz="1892" b="1" kern="1200" dirty="0">
                <a:solidFill>
                  <a:schemeClr val="tx1"/>
                </a:solidFill>
                <a:latin typeface="+mn-lt"/>
                <a:ea typeface="+mn-ea"/>
                <a:cs typeface="+mn-cs"/>
              </a:rPr>
              <a:t>God never called us to Pray for Faith!</a:t>
            </a:r>
          </a:p>
          <a:p>
            <a:pPr marL="245745" indent="-196596" defTabSz="786384">
              <a:lnSpc>
                <a:spcPct val="90000"/>
              </a:lnSpc>
              <a:spcAft>
                <a:spcPts val="516"/>
              </a:spcAft>
              <a:buFont typeface="Arial" panose="020B0604020202020204" pitchFamily="34" charset="0"/>
              <a:buChar char="•"/>
            </a:pPr>
            <a:r>
              <a:rPr lang="en-US" sz="1892" b="1" dirty="0"/>
              <a:t>Faith is increased by  listening to God’s Word</a:t>
            </a:r>
          </a:p>
          <a:p>
            <a:pPr marL="245745" indent="-196596" defTabSz="786384">
              <a:lnSpc>
                <a:spcPct val="90000"/>
              </a:lnSpc>
              <a:spcAft>
                <a:spcPts val="516"/>
              </a:spcAft>
              <a:buFont typeface="Arial" panose="020B0604020202020204" pitchFamily="34" charset="0"/>
              <a:buChar char="•"/>
            </a:pPr>
            <a:r>
              <a:rPr lang="en-US" sz="1892" b="1" kern="1200" dirty="0">
                <a:solidFill>
                  <a:schemeClr val="tx1"/>
                </a:solidFill>
                <a:latin typeface="+mn-lt"/>
                <a:ea typeface="+mn-ea"/>
                <a:cs typeface="+mn-cs"/>
              </a:rPr>
              <a:t>Listening to God’s WORD from others, from Music, from Art, from </a:t>
            </a:r>
            <a:r>
              <a:rPr lang="en-US" sz="1892" b="1" dirty="0"/>
              <a:t>Y</a:t>
            </a:r>
            <a:r>
              <a:rPr lang="en-US" sz="1892" b="1" kern="1200" dirty="0">
                <a:solidFill>
                  <a:schemeClr val="tx1"/>
                </a:solidFill>
                <a:latin typeface="+mn-lt"/>
                <a:ea typeface="+mn-ea"/>
                <a:cs typeface="+mn-cs"/>
              </a:rPr>
              <a:t>ourself!!!</a:t>
            </a:r>
          </a:p>
          <a:p>
            <a:pPr marL="245745" indent="-196596" defTabSz="786384">
              <a:lnSpc>
                <a:spcPct val="90000"/>
              </a:lnSpc>
              <a:spcAft>
                <a:spcPts val="516"/>
              </a:spcAft>
              <a:buFont typeface="Arial" panose="020B0604020202020204" pitchFamily="34" charset="0"/>
              <a:buChar char="•"/>
            </a:pPr>
            <a:r>
              <a:rPr lang="en-US" sz="1892" b="1" dirty="0"/>
              <a:t>Faith comes by hearing …and Hearing the WORD of GOD (Romans 10:17</a:t>
            </a:r>
          </a:p>
          <a:p>
            <a:pPr marL="245745" indent="-196596" defTabSz="786384">
              <a:lnSpc>
                <a:spcPct val="90000"/>
              </a:lnSpc>
              <a:spcAft>
                <a:spcPts val="516"/>
              </a:spcAft>
              <a:buFont typeface="Arial" panose="020B0604020202020204" pitchFamily="34" charset="0"/>
              <a:buChar char="•"/>
            </a:pPr>
            <a:endParaRPr lang="en-US" sz="2200" b="1" dirty="0"/>
          </a:p>
        </p:txBody>
      </p:sp>
      <p:pic>
        <p:nvPicPr>
          <p:cNvPr id="5" name="Picture 4" descr="A close up of a green leaf&#10;&#10;Description automatically generated">
            <a:extLst>
              <a:ext uri="{FF2B5EF4-FFF2-40B4-BE49-F238E27FC236}">
                <a16:creationId xmlns:a16="http://schemas.microsoft.com/office/drawing/2014/main" id="{58378152-A723-3E6E-C2FA-D50E49C0FED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5398" r="2750" b="-1"/>
          <a:stretch/>
        </p:blipFill>
        <p:spPr>
          <a:xfrm>
            <a:off x="814128" y="2770062"/>
            <a:ext cx="5283193" cy="3630734"/>
          </a:xfrm>
          <a:custGeom>
            <a:avLst/>
            <a:gdLst/>
            <a:ahLst/>
            <a:cxnLst/>
            <a:rect l="l" t="t" r="r" b="b"/>
            <a:pathLst>
              <a:path w="6005375" h="4189309">
                <a:moveTo>
                  <a:pt x="5422311" y="873"/>
                </a:moveTo>
                <a:cubicBezTo>
                  <a:pt x="5467738" y="-1249"/>
                  <a:pt x="5513346" y="499"/>
                  <a:pt x="5558643" y="6137"/>
                </a:cubicBezTo>
                <a:cubicBezTo>
                  <a:pt x="5633356" y="13367"/>
                  <a:pt x="5708323" y="18441"/>
                  <a:pt x="5783036" y="26052"/>
                </a:cubicBezTo>
                <a:cubicBezTo>
                  <a:pt x="5816269" y="29477"/>
                  <a:pt x="5849884" y="16792"/>
                  <a:pt x="5882612" y="28462"/>
                </a:cubicBezTo>
                <a:cubicBezTo>
                  <a:pt x="5909726" y="38166"/>
                  <a:pt x="5937089" y="43856"/>
                  <a:pt x="5964555" y="46416"/>
                </a:cubicBezTo>
                <a:lnTo>
                  <a:pt x="5997178" y="46088"/>
                </a:lnTo>
                <a:lnTo>
                  <a:pt x="5995170" y="275470"/>
                </a:lnTo>
                <a:cubicBezTo>
                  <a:pt x="5993432" y="411056"/>
                  <a:pt x="5993035" y="546624"/>
                  <a:pt x="5999656" y="682159"/>
                </a:cubicBezTo>
                <a:cubicBezTo>
                  <a:pt x="6009854" y="891918"/>
                  <a:pt x="6003364" y="1101545"/>
                  <a:pt x="5999656" y="1311172"/>
                </a:cubicBezTo>
                <a:cubicBezTo>
                  <a:pt x="5992506" y="1713210"/>
                  <a:pt x="6003364" y="2114718"/>
                  <a:pt x="5998730" y="2516227"/>
                </a:cubicBezTo>
                <a:cubicBezTo>
                  <a:pt x="5996744" y="2694204"/>
                  <a:pt x="5998994" y="2871916"/>
                  <a:pt x="6003364" y="3049893"/>
                </a:cubicBezTo>
                <a:cubicBezTo>
                  <a:pt x="6009720" y="3304015"/>
                  <a:pt x="5999922" y="3558268"/>
                  <a:pt x="5989196" y="3812257"/>
                </a:cubicBezTo>
                <a:cubicBezTo>
                  <a:pt x="5985594" y="3882097"/>
                  <a:pt x="5984646" y="3952020"/>
                  <a:pt x="5986348" y="4021878"/>
                </a:cubicBezTo>
                <a:lnTo>
                  <a:pt x="5996786" y="4189309"/>
                </a:lnTo>
                <a:lnTo>
                  <a:pt x="0" y="4189309"/>
                </a:lnTo>
                <a:lnTo>
                  <a:pt x="0" y="27247"/>
                </a:lnTo>
                <a:lnTo>
                  <a:pt x="495" y="27408"/>
                </a:lnTo>
                <a:cubicBezTo>
                  <a:pt x="5176" y="27551"/>
                  <a:pt x="10686" y="26465"/>
                  <a:pt x="17314" y="23896"/>
                </a:cubicBezTo>
                <a:cubicBezTo>
                  <a:pt x="33823" y="19050"/>
                  <a:pt x="50862" y="16234"/>
                  <a:pt x="68053" y="15524"/>
                </a:cubicBezTo>
                <a:cubicBezTo>
                  <a:pt x="200481" y="-1093"/>
                  <a:pt x="333037" y="3346"/>
                  <a:pt x="466100" y="8801"/>
                </a:cubicBezTo>
                <a:cubicBezTo>
                  <a:pt x="697850" y="18187"/>
                  <a:pt x="929854" y="29096"/>
                  <a:pt x="1161985" y="25798"/>
                </a:cubicBezTo>
                <a:cubicBezTo>
                  <a:pt x="1397540" y="22373"/>
                  <a:pt x="1632588" y="29604"/>
                  <a:pt x="1867890" y="39117"/>
                </a:cubicBezTo>
                <a:cubicBezTo>
                  <a:pt x="1971017" y="43050"/>
                  <a:pt x="2074779" y="46982"/>
                  <a:pt x="2176256" y="17680"/>
                </a:cubicBezTo>
                <a:cubicBezTo>
                  <a:pt x="2199190" y="12314"/>
                  <a:pt x="2223101" y="12834"/>
                  <a:pt x="2245769" y="19202"/>
                </a:cubicBezTo>
                <a:cubicBezTo>
                  <a:pt x="2359678" y="45713"/>
                  <a:pt x="2474221" y="53578"/>
                  <a:pt x="2589398" y="27447"/>
                </a:cubicBezTo>
                <a:cubicBezTo>
                  <a:pt x="2721802" y="-1220"/>
                  <a:pt x="2858087" y="-7347"/>
                  <a:pt x="2992519" y="9308"/>
                </a:cubicBezTo>
                <a:cubicBezTo>
                  <a:pt x="3115435" y="23008"/>
                  <a:pt x="3238984" y="37849"/>
                  <a:pt x="3362153" y="26813"/>
                </a:cubicBezTo>
                <a:cubicBezTo>
                  <a:pt x="3556737" y="9308"/>
                  <a:pt x="3751067" y="24530"/>
                  <a:pt x="3945651" y="29223"/>
                </a:cubicBezTo>
                <a:cubicBezTo>
                  <a:pt x="4010343" y="30745"/>
                  <a:pt x="4075416" y="44064"/>
                  <a:pt x="4139727" y="32141"/>
                </a:cubicBezTo>
                <a:cubicBezTo>
                  <a:pt x="4241079" y="13367"/>
                  <a:pt x="4341288" y="20597"/>
                  <a:pt x="4442766" y="31126"/>
                </a:cubicBezTo>
                <a:cubicBezTo>
                  <a:pt x="4637096" y="51422"/>
                  <a:pt x="4831299" y="61189"/>
                  <a:pt x="5024742" y="23134"/>
                </a:cubicBezTo>
                <a:cubicBezTo>
                  <a:pt x="5084742" y="11211"/>
                  <a:pt x="5144359" y="4361"/>
                  <a:pt x="5205373" y="20344"/>
                </a:cubicBezTo>
                <a:cubicBezTo>
                  <a:pt x="5232315" y="26496"/>
                  <a:pt x="5260361" y="25976"/>
                  <a:pt x="5287062" y="18822"/>
                </a:cubicBezTo>
                <a:cubicBezTo>
                  <a:pt x="5331637" y="8985"/>
                  <a:pt x="5376883" y="2995"/>
                  <a:pt x="5422311" y="873"/>
                </a:cubicBezTo>
                <a:close/>
              </a:path>
            </a:pathLst>
          </a:custGeom>
        </p:spPr>
      </p:pic>
      <p:sp>
        <p:nvSpPr>
          <p:cNvPr id="2" name="TextBox 1">
            <a:extLst>
              <a:ext uri="{FF2B5EF4-FFF2-40B4-BE49-F238E27FC236}">
                <a16:creationId xmlns:a16="http://schemas.microsoft.com/office/drawing/2014/main" id="{4B0D5025-20B4-34DA-2528-8D06C2ED46E6}"/>
              </a:ext>
            </a:extLst>
          </p:cNvPr>
          <p:cNvSpPr txBox="1"/>
          <p:nvPr/>
        </p:nvSpPr>
        <p:spPr>
          <a:xfrm>
            <a:off x="1102559" y="3871922"/>
            <a:ext cx="6732933" cy="2369880"/>
          </a:xfrm>
          <a:prstGeom prst="rect">
            <a:avLst/>
          </a:prstGeom>
          <a:noFill/>
        </p:spPr>
        <p:txBody>
          <a:bodyPr wrap="none" rtlCol="0">
            <a:spAutoFit/>
          </a:bodyPr>
          <a:lstStyle/>
          <a:p>
            <a:pPr defTabSz="786384">
              <a:spcAft>
                <a:spcPts val="600"/>
              </a:spcAft>
            </a:pPr>
            <a:r>
              <a:rPr lang="en-US" sz="2000" b="0" i="0" dirty="0">
                <a:solidFill>
                  <a:schemeClr val="bg1"/>
                </a:solidFill>
                <a:effectLst/>
                <a:latin typeface="Roboto" panose="02000000000000000000" pitchFamily="2" charset="0"/>
              </a:rPr>
              <a:t>“I also tell you this: If two of you </a:t>
            </a:r>
            <a:r>
              <a:rPr lang="en-US" sz="2000" b="1" i="0" dirty="0">
                <a:solidFill>
                  <a:schemeClr val="bg1"/>
                </a:solidFill>
                <a:effectLst/>
                <a:latin typeface="Roboto" panose="02000000000000000000" pitchFamily="2" charset="0"/>
              </a:rPr>
              <a:t>agree </a:t>
            </a:r>
          </a:p>
          <a:p>
            <a:pPr defTabSz="786384">
              <a:spcAft>
                <a:spcPts val="600"/>
              </a:spcAft>
            </a:pPr>
            <a:r>
              <a:rPr lang="en-US" sz="2000" b="1" i="0" dirty="0">
                <a:solidFill>
                  <a:schemeClr val="bg1"/>
                </a:solidFill>
                <a:effectLst/>
                <a:latin typeface="Roboto" panose="02000000000000000000" pitchFamily="2" charset="0"/>
              </a:rPr>
              <a:t>( in what you hear) </a:t>
            </a:r>
            <a:r>
              <a:rPr lang="en-US" sz="2000" b="0" i="0" dirty="0">
                <a:solidFill>
                  <a:schemeClr val="bg1"/>
                </a:solidFill>
                <a:effectLst/>
                <a:latin typeface="Roboto" panose="02000000000000000000" pitchFamily="2" charset="0"/>
              </a:rPr>
              <a:t>here on earth concerning anything you</a:t>
            </a:r>
          </a:p>
          <a:p>
            <a:pPr defTabSz="786384">
              <a:spcAft>
                <a:spcPts val="600"/>
              </a:spcAft>
            </a:pPr>
            <a:r>
              <a:rPr lang="en-US" sz="2000" b="0" i="0" dirty="0">
                <a:solidFill>
                  <a:schemeClr val="bg1"/>
                </a:solidFill>
                <a:effectLst/>
                <a:latin typeface="Roboto" panose="02000000000000000000" pitchFamily="2" charset="0"/>
              </a:rPr>
              <a:t> ask, my Father in heaven will do it for </a:t>
            </a:r>
          </a:p>
          <a:p>
            <a:pPr defTabSz="786384">
              <a:spcAft>
                <a:spcPts val="600"/>
              </a:spcAft>
            </a:pPr>
            <a:r>
              <a:rPr lang="en-US" sz="2000" b="0" i="0" dirty="0">
                <a:solidFill>
                  <a:schemeClr val="bg1"/>
                </a:solidFill>
                <a:effectLst/>
                <a:latin typeface="Roboto" panose="02000000000000000000" pitchFamily="2" charset="0"/>
              </a:rPr>
              <a:t>you.  Matthew 18:19</a:t>
            </a:r>
          </a:p>
          <a:p>
            <a:pPr defTabSz="786384">
              <a:spcAft>
                <a:spcPts val="600"/>
              </a:spcAft>
            </a:pPr>
            <a:br>
              <a:rPr lang="en-US" sz="2400" b="0" i="0" dirty="0">
                <a:solidFill>
                  <a:srgbClr val="001320"/>
                </a:solidFill>
                <a:effectLst/>
                <a:latin typeface="Roboto" panose="02000000000000000000" pitchFamily="2" charset="0"/>
              </a:rPr>
            </a:br>
            <a:endParaRPr lang="en-US" sz="2400" i="1" dirty="0">
              <a:solidFill>
                <a:schemeClr val="bg1"/>
              </a:solidFill>
            </a:endParaRPr>
          </a:p>
        </p:txBody>
      </p:sp>
      <p:pic>
        <p:nvPicPr>
          <p:cNvPr id="6146" name="Picture 2" descr="Sydney McLaughlin Beats Dalilah Muhammad in 400 Hurdles - The New York Times">
            <a:extLst>
              <a:ext uri="{FF2B5EF4-FFF2-40B4-BE49-F238E27FC236}">
                <a16:creationId xmlns:a16="http://schemas.microsoft.com/office/drawing/2014/main" id="{05B58377-3D3F-146D-74BC-F9F184C3B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909" y="3097817"/>
            <a:ext cx="4409642" cy="297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082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376</TotalTime>
  <Words>1881</Words>
  <Application>Microsoft Office PowerPoint</Application>
  <PresentationFormat>Widescreen</PresentationFormat>
  <Paragraphs>225</Paragraphs>
  <Slides>32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ADLaM Display</vt:lpstr>
      <vt:lpstr>Aptos</vt:lpstr>
      <vt:lpstr>Aptos Display</vt:lpstr>
      <vt:lpstr>Arial</vt:lpstr>
      <vt:lpstr>Arial Black</vt:lpstr>
      <vt:lpstr>Avenir Next LT Pro Demi</vt:lpstr>
      <vt:lpstr>Roboto</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4</cp:revision>
  <dcterms:created xsi:type="dcterms:W3CDTF">2024-03-06T17:18:41Z</dcterms:created>
  <dcterms:modified xsi:type="dcterms:W3CDTF">2024-03-13T22:44:52Z</dcterms:modified>
</cp:coreProperties>
</file>