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8" r:id="rId2"/>
    <p:sldMasterId id="2147483660" r:id="rId3"/>
  </p:sldMasterIdLst>
  <p:sldIdLst>
    <p:sldId id="272" r:id="rId4"/>
    <p:sldId id="273" r:id="rId5"/>
    <p:sldId id="274" r:id="rId6"/>
    <p:sldId id="294" r:id="rId7"/>
    <p:sldId id="286" r:id="rId8"/>
    <p:sldId id="288" r:id="rId9"/>
    <p:sldId id="282" r:id="rId10"/>
    <p:sldId id="280" r:id="rId11"/>
    <p:sldId id="283" r:id="rId12"/>
    <p:sldId id="289" r:id="rId13"/>
    <p:sldId id="285" r:id="rId14"/>
    <p:sldId id="290" r:id="rId15"/>
    <p:sldId id="291" r:id="rId16"/>
    <p:sldId id="292" r:id="rId17"/>
    <p:sldId id="296" r:id="rId18"/>
    <p:sldId id="279"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CC728-DC97-4B36-96B7-62AAE45EADCA}" v="1714" dt="2024-03-20T20:19:45.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19E72-19BE-2644-C860-C7955CD09B0A}"/>
              </a:ext>
            </a:extLst>
          </p:cNvPr>
          <p:cNvSpPr>
            <a:spLocks noGrp="1"/>
          </p:cNvSpPr>
          <p:nvPr>
            <p:ph type="dt" sz="half" idx="10"/>
          </p:nvPr>
        </p:nvSpPr>
        <p:spPr/>
        <p:txBody>
          <a:bodyPr/>
          <a:lstStyle/>
          <a:p>
            <a:fld id="{C16ED970-FBDC-4704-AFE8-ED912A2E1586}" type="datetimeFigureOut">
              <a:rPr lang="en-US" smtClean="0"/>
              <a:t>3/20/2024</a:t>
            </a:fld>
            <a:endParaRPr lang="en-US"/>
          </a:p>
        </p:txBody>
      </p:sp>
      <p:sp>
        <p:nvSpPr>
          <p:cNvPr id="3" name="Footer Placeholder 2">
            <a:extLst>
              <a:ext uri="{FF2B5EF4-FFF2-40B4-BE49-F238E27FC236}">
                <a16:creationId xmlns:a16="http://schemas.microsoft.com/office/drawing/2014/main" id="{7E74BDCE-5A11-2B35-311C-9129FCC57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2D2FC-2310-1577-3E2A-D5E1278D43FA}"/>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252776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3/20/2024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6F90-EC47-170E-BB58-568B7D9B2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E9D99-96F4-75DA-0ED2-7531713A44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0341B-7E7D-486A-8CFE-51E3F20DB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C36840-3C4C-E654-B5D9-972E85C3BFD9}"/>
              </a:ext>
            </a:extLst>
          </p:cNvPr>
          <p:cNvSpPr>
            <a:spLocks noGrp="1"/>
          </p:cNvSpPr>
          <p:nvPr>
            <p:ph type="dt" sz="half" idx="10"/>
          </p:nvPr>
        </p:nvSpPr>
        <p:spPr/>
        <p:txBody>
          <a:bodyPr/>
          <a:lstStyle/>
          <a:p>
            <a:fld id="{24881D62-9633-47B0-BDDE-C48763462EA5}" type="datetimeFigureOut">
              <a:rPr lang="en-US" smtClean="0"/>
              <a:t>3/20/2024</a:t>
            </a:fld>
            <a:endParaRPr lang="en-US"/>
          </a:p>
        </p:txBody>
      </p:sp>
      <p:sp>
        <p:nvSpPr>
          <p:cNvPr id="6" name="Footer Placeholder 5">
            <a:extLst>
              <a:ext uri="{FF2B5EF4-FFF2-40B4-BE49-F238E27FC236}">
                <a16:creationId xmlns:a16="http://schemas.microsoft.com/office/drawing/2014/main" id="{76FF655F-0F99-3422-A277-EC5FADC65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BEF75-D8B3-883E-4F89-E38AD4CD8AB8}"/>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922215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5DBA-40AF-0E15-59A7-1C7B999E0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D5B61-71B7-217A-9DDE-EB2DD2ECD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0A7A8D-5B61-711C-5378-F7C0945CD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5CE0D-F336-3BDE-BFDB-CD6E2451C3A5}"/>
              </a:ext>
            </a:extLst>
          </p:cNvPr>
          <p:cNvSpPr>
            <a:spLocks noGrp="1"/>
          </p:cNvSpPr>
          <p:nvPr>
            <p:ph type="dt" sz="half" idx="10"/>
          </p:nvPr>
        </p:nvSpPr>
        <p:spPr/>
        <p:txBody>
          <a:bodyPr/>
          <a:lstStyle/>
          <a:p>
            <a:fld id="{24881D62-9633-47B0-BDDE-C48763462EA5}" type="datetimeFigureOut">
              <a:rPr lang="en-US" smtClean="0"/>
              <a:t>3/20/2024</a:t>
            </a:fld>
            <a:endParaRPr lang="en-US"/>
          </a:p>
        </p:txBody>
      </p:sp>
      <p:sp>
        <p:nvSpPr>
          <p:cNvPr id="6" name="Footer Placeholder 5">
            <a:extLst>
              <a:ext uri="{FF2B5EF4-FFF2-40B4-BE49-F238E27FC236}">
                <a16:creationId xmlns:a16="http://schemas.microsoft.com/office/drawing/2014/main" id="{0686470C-8483-1C60-6645-95B7CD299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73EF8-1289-6112-1449-540E0CAFEF05}"/>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79006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A8276-A969-20DB-E5B2-F924A4B8067B}"/>
              </a:ext>
            </a:extLst>
          </p:cNvPr>
          <p:cNvSpPr>
            <a:spLocks noGrp="1"/>
          </p:cNvSpPr>
          <p:nvPr>
            <p:ph type="dt" sz="half" idx="10"/>
          </p:nvPr>
        </p:nvSpPr>
        <p:spPr/>
        <p:txBody>
          <a:bodyPr/>
          <a:lstStyle/>
          <a:p>
            <a:fld id="{24881D62-9633-47B0-BDDE-C48763462EA5}" type="datetimeFigureOut">
              <a:rPr lang="en-US" smtClean="0"/>
              <a:t>3/20/2024</a:t>
            </a:fld>
            <a:endParaRPr lang="en-US"/>
          </a:p>
        </p:txBody>
      </p:sp>
      <p:sp>
        <p:nvSpPr>
          <p:cNvPr id="3" name="Footer Placeholder 2">
            <a:extLst>
              <a:ext uri="{FF2B5EF4-FFF2-40B4-BE49-F238E27FC236}">
                <a16:creationId xmlns:a16="http://schemas.microsoft.com/office/drawing/2014/main" id="{E391A2D4-7BE0-BFFB-D512-93F6E16AB9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AD3521-C6FD-05BC-67E0-7812EF432CF3}"/>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61877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3167-A8E1-831C-EAEC-191B03A29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7E04C-77EB-16FC-90A2-51D8DA33EF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FBF7-7EDE-5728-03D9-4FA663A664E5}"/>
              </a:ext>
            </a:extLst>
          </p:cNvPr>
          <p:cNvSpPr>
            <a:spLocks noGrp="1"/>
          </p:cNvSpPr>
          <p:nvPr>
            <p:ph type="dt" sz="half" idx="10"/>
          </p:nvPr>
        </p:nvSpPr>
        <p:spPr/>
        <p:txBody>
          <a:bodyPr/>
          <a:lstStyle/>
          <a:p>
            <a:fld id="{24881D62-9633-47B0-BDDE-C48763462EA5}" type="datetimeFigureOut">
              <a:rPr lang="en-US" smtClean="0"/>
              <a:t>3/20/2024</a:t>
            </a:fld>
            <a:endParaRPr lang="en-US"/>
          </a:p>
        </p:txBody>
      </p:sp>
      <p:sp>
        <p:nvSpPr>
          <p:cNvPr id="5" name="Footer Placeholder 4">
            <a:extLst>
              <a:ext uri="{FF2B5EF4-FFF2-40B4-BE49-F238E27FC236}">
                <a16:creationId xmlns:a16="http://schemas.microsoft.com/office/drawing/2014/main" id="{A844AED5-24F3-8218-9368-301E533F3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B53C8-9DBE-5D06-7057-495145D85687}"/>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47206653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96EFE-65B9-F32A-C412-2FD3518A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AACB5-4212-63C9-184C-E9C0B686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CD62-4141-FBAB-0363-A32215C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6ED970-FBDC-4704-AFE8-ED912A2E1586}" type="datetimeFigureOut">
              <a:rPr lang="en-US" smtClean="0"/>
              <a:t>3/20/2024</a:t>
            </a:fld>
            <a:endParaRPr lang="en-US"/>
          </a:p>
        </p:txBody>
      </p:sp>
      <p:sp>
        <p:nvSpPr>
          <p:cNvPr id="5" name="Footer Placeholder 4">
            <a:extLst>
              <a:ext uri="{FF2B5EF4-FFF2-40B4-BE49-F238E27FC236}">
                <a16:creationId xmlns:a16="http://schemas.microsoft.com/office/drawing/2014/main" id="{1EA3B239-65E3-9BEE-11F6-97E4071B7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EE6F1E-83BD-6261-0A5C-EE86E6AC8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470C9-FF5A-4181-8475-72B637C87D9B}" type="slidenum">
              <a:rPr lang="en-US" smtClean="0"/>
              <a:t>‹#›</a:t>
            </a:fld>
            <a:endParaRPr lang="en-US"/>
          </a:p>
        </p:txBody>
      </p:sp>
    </p:spTree>
    <p:extLst>
      <p:ext uri="{BB962C8B-B14F-4D97-AF65-F5344CB8AC3E}">
        <p14:creationId xmlns:p14="http://schemas.microsoft.com/office/powerpoint/2010/main" val="304810017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3/20/2024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007F1-B6FE-618C-6829-545B8772D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C856B-7D68-F07C-6AA0-17A45860E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CB6F3-2359-6C80-58FE-1BD26ECE3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1D62-9633-47B0-BDDE-C48763462EA5}" type="datetimeFigureOut">
              <a:rPr lang="en-US" smtClean="0"/>
              <a:t>3/20/2024</a:t>
            </a:fld>
            <a:endParaRPr lang="en-US"/>
          </a:p>
        </p:txBody>
      </p:sp>
      <p:sp>
        <p:nvSpPr>
          <p:cNvPr id="5" name="Footer Placeholder 4">
            <a:extLst>
              <a:ext uri="{FF2B5EF4-FFF2-40B4-BE49-F238E27FC236}">
                <a16:creationId xmlns:a16="http://schemas.microsoft.com/office/drawing/2014/main" id="{DDE08D6A-5021-D9D3-6588-78CB8A73A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B02130-A0DB-71C1-662D-B2BEED504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E0AD1-CF02-493B-BF42-4932F46CAEB6}" type="slidenum">
              <a:rPr lang="en-US" smtClean="0"/>
              <a:t>‹#›</a:t>
            </a:fld>
            <a:endParaRPr lang="en-US"/>
          </a:p>
        </p:txBody>
      </p:sp>
    </p:spTree>
    <p:extLst>
      <p:ext uri="{BB962C8B-B14F-4D97-AF65-F5344CB8AC3E}">
        <p14:creationId xmlns:p14="http://schemas.microsoft.com/office/powerpoint/2010/main" val="301340281"/>
      </p:ext>
    </p:extLst>
  </p:cSld>
  <p:clrMap bg1="lt1" tx1="dk1" bg2="lt2" tx2="dk2" accent1="accent1" accent2="accent2" accent3="accent3" accent4="accent4" accent5="accent5" accent6="accent6" hlink="hlink" folHlink="folHlink"/>
  <p:sldLayoutIdLst>
    <p:sldLayoutId id="2147483664" r:id="rId1"/>
    <p:sldLayoutId id="2147483669" r:id="rId2"/>
    <p:sldLayoutId id="2147483667"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pixabay.com/en/thank-you-stamp-template-red-165619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hyperlink" Target="https://creativecommons.org/licenses/by-nc-nd/3.0/" TargetMode="External"/><Relationship Id="rId4" Type="http://schemas.openxmlformats.org/officeDocument/2006/relationships/hyperlink" Target="https://epitemnein-epitomic.blogspot.com/2013/12/how-prayer-changes-one-who-prays.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eaf&#10;&#10;Description automatically generated">
            <a:extLst>
              <a:ext uri="{FF2B5EF4-FFF2-40B4-BE49-F238E27FC236}">
                <a16:creationId xmlns:a16="http://schemas.microsoft.com/office/drawing/2014/main" id="{543CFABC-BEEB-A145-42B5-1B2168B8AE42}"/>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1280667" y="677668"/>
            <a:ext cx="9630666" cy="5417250"/>
          </a:xfrm>
          <a:prstGeom prst="rect">
            <a:avLst/>
          </a:prstGeom>
          <a:ln w="28575">
            <a:solidFill>
              <a:schemeClr val="bg1"/>
            </a:solidFill>
          </a:ln>
        </p:spPr>
      </p:pic>
      <p:sp>
        <p:nvSpPr>
          <p:cNvPr id="16"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Oval 19">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3016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5 Prayers to Use in Times of Turmoil">
            <a:extLst>
              <a:ext uri="{FF2B5EF4-FFF2-40B4-BE49-F238E27FC236}">
                <a16:creationId xmlns:a16="http://schemas.microsoft.com/office/drawing/2014/main" id="{CA8816DF-6EDB-0E7A-F3D1-8F8698E4A23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Freeform: Shape 103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leaf">
            <a:extLst>
              <a:ext uri="{FF2B5EF4-FFF2-40B4-BE49-F238E27FC236}">
                <a16:creationId xmlns:a16="http://schemas.microsoft.com/office/drawing/2014/main" id="{2AE130F5-FE2F-D7EE-E961-3E35CF40276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40" r="2795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TextBox 6">
            <a:extLst>
              <a:ext uri="{FF2B5EF4-FFF2-40B4-BE49-F238E27FC236}">
                <a16:creationId xmlns:a16="http://schemas.microsoft.com/office/drawing/2014/main" id="{CAA02F2C-7FAF-4928-CC1E-20A55082BAA1}"/>
              </a:ext>
            </a:extLst>
          </p:cNvPr>
          <p:cNvSpPr txBox="1"/>
          <p:nvPr/>
        </p:nvSpPr>
        <p:spPr>
          <a:xfrm>
            <a:off x="115453" y="4550113"/>
            <a:ext cx="4864354" cy="1323439"/>
          </a:xfrm>
          <a:prstGeom prst="rect">
            <a:avLst/>
          </a:prstGeom>
          <a:noFill/>
        </p:spPr>
        <p:txBody>
          <a:bodyPr wrap="square" rtlCol="0">
            <a:spAutoFit/>
          </a:bodyPr>
          <a:lstStyle/>
          <a:p>
            <a:pPr algn="ctr"/>
            <a:r>
              <a:rPr lang="en-US" sz="4000" b="1" u="sng">
                <a:latin typeface="Algerian" panose="04020705040A02060702" pitchFamily="82" charset="0"/>
              </a:rPr>
              <a:t>THE NAME OF JESUS!</a:t>
            </a:r>
          </a:p>
        </p:txBody>
      </p:sp>
      <p:sp>
        <p:nvSpPr>
          <p:cNvPr id="8" name="TextBox 7">
            <a:extLst>
              <a:ext uri="{FF2B5EF4-FFF2-40B4-BE49-F238E27FC236}">
                <a16:creationId xmlns:a16="http://schemas.microsoft.com/office/drawing/2014/main" id="{37B1A37D-4571-1DC8-E6E1-6D8CFBAF5C35}"/>
              </a:ext>
            </a:extLst>
          </p:cNvPr>
          <p:cNvSpPr txBox="1"/>
          <p:nvPr/>
        </p:nvSpPr>
        <p:spPr>
          <a:xfrm>
            <a:off x="5560143" y="730048"/>
            <a:ext cx="6233651" cy="5324535"/>
          </a:xfrm>
          <a:prstGeom prst="rect">
            <a:avLst/>
          </a:prstGeom>
          <a:noFill/>
        </p:spPr>
        <p:txBody>
          <a:bodyPr wrap="square" rtlCol="0">
            <a:spAutoFit/>
          </a:bodyPr>
          <a:lstStyle/>
          <a:p>
            <a:pPr marL="342900" indent="-342900" algn="ctr">
              <a:buFont typeface="Arial" panose="020B0604020202020204" pitchFamily="34" charset="0"/>
              <a:buChar char="•"/>
            </a:pPr>
            <a:r>
              <a:rPr lang="en-US" sz="2000">
                <a:solidFill>
                  <a:schemeClr val="bg1"/>
                </a:solidFill>
              </a:rPr>
              <a:t>Like God the Father, the Son has a variety of names that describe who He is. In the Old testament, some of His names are the “seed” (Genesis 3:15) , “the Branch” (Zech. 6:12) and “Immanuel” [“God with us”] (Isaiah 7:14). In the New testament, Jesus (Luke 1:31; Matthew 1:21).</a:t>
            </a:r>
          </a:p>
          <a:p>
            <a:pPr marL="342900" indent="-342900">
              <a:buFont typeface="Arial" panose="020B0604020202020204" pitchFamily="34" charset="0"/>
              <a:buChar char="•"/>
            </a:pPr>
            <a:endParaRPr lang="en-US" sz="2000">
              <a:solidFill>
                <a:schemeClr val="bg1"/>
              </a:solidFill>
            </a:endParaRPr>
          </a:p>
          <a:p>
            <a:pPr marL="342900" indent="-342900">
              <a:buFont typeface="Arial" panose="020B0604020202020204" pitchFamily="34" charset="0"/>
              <a:buChar char="•"/>
            </a:pPr>
            <a:r>
              <a:rPr lang="en-US" sz="2000">
                <a:solidFill>
                  <a:schemeClr val="bg1"/>
                </a:solidFill>
              </a:rPr>
              <a:t>The name Jesus means “Savior”. His name reflects who He is. He came to earth to save the world! </a:t>
            </a:r>
          </a:p>
          <a:p>
            <a:pPr marL="342900" indent="-342900">
              <a:buFont typeface="Arial" panose="020B0604020202020204" pitchFamily="34" charset="0"/>
              <a:buChar char="•"/>
            </a:pPr>
            <a:endParaRPr lang="en-US" sz="2000">
              <a:solidFill>
                <a:schemeClr val="bg1"/>
              </a:solidFill>
            </a:endParaRPr>
          </a:p>
          <a:p>
            <a:pPr marL="342900" indent="-342900">
              <a:buFont typeface="Arial" panose="020B0604020202020204" pitchFamily="34" charset="0"/>
              <a:buChar char="•"/>
            </a:pPr>
            <a:r>
              <a:rPr lang="en-US" sz="2000">
                <a:solidFill>
                  <a:schemeClr val="bg1"/>
                </a:solidFill>
              </a:rPr>
              <a:t>Therefore, Jesus is the name of Christ in His humanity-as the Son of man. However, we must call on His nature and attributes! He’s calling on us to understand His nature and appropriate faith it in faith.</a:t>
            </a:r>
          </a:p>
          <a:p>
            <a:pPr marL="342900" indent="-342900">
              <a:buFont typeface="Arial" panose="020B0604020202020204" pitchFamily="34" charset="0"/>
              <a:buChar char="•"/>
            </a:pPr>
            <a:endParaRPr lang="en-US" sz="2000">
              <a:solidFill>
                <a:schemeClr val="bg1"/>
              </a:solidFill>
            </a:endParaRPr>
          </a:p>
          <a:p>
            <a:pPr marL="342900" indent="-342900">
              <a:buFont typeface="Arial" panose="020B0604020202020204" pitchFamily="34" charset="0"/>
              <a:buChar char="•"/>
            </a:pPr>
            <a:r>
              <a:rPr lang="en-US" sz="2000">
                <a:solidFill>
                  <a:schemeClr val="bg1"/>
                </a:solidFill>
              </a:rPr>
              <a:t>The story of Lazarus…John 11:23-27 “I am the resurrection and the life.”</a:t>
            </a:r>
          </a:p>
        </p:txBody>
      </p:sp>
    </p:spTree>
    <p:extLst>
      <p:ext uri="{BB962C8B-B14F-4D97-AF65-F5344CB8AC3E}">
        <p14:creationId xmlns:p14="http://schemas.microsoft.com/office/powerpoint/2010/main" val="4251981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77,000+ Praying Hands Pictures">
            <a:extLst>
              <a:ext uri="{FF2B5EF4-FFF2-40B4-BE49-F238E27FC236}">
                <a16:creationId xmlns:a16="http://schemas.microsoft.com/office/drawing/2014/main" id="{06763DE7-E7AD-0A22-31E9-D73177C7363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8060"/>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34BFC55-751D-557B-84BB-C32A92BF09B8}"/>
              </a:ext>
            </a:extLst>
          </p:cNvPr>
          <p:cNvSpPr>
            <a:spLocks noGrp="1"/>
          </p:cNvSpPr>
          <p:nvPr>
            <p:ph type="title"/>
          </p:nvPr>
        </p:nvSpPr>
        <p:spPr>
          <a:xfrm>
            <a:off x="-370624" y="2920546"/>
            <a:ext cx="7271870" cy="1627636"/>
          </a:xfrm>
        </p:spPr>
        <p:txBody>
          <a:bodyPr vert="horz" lIns="91440" tIns="45720" rIns="91440" bIns="45720" rtlCol="0" anchor="ctr">
            <a:normAutofit/>
          </a:bodyPr>
          <a:lstStyle/>
          <a:p>
            <a:pPr algn="ctr"/>
            <a:r>
              <a:rPr lang="en-US" sz="4400" b="1" u="sng" kern="1200">
                <a:solidFill>
                  <a:srgbClr val="FFFFFF"/>
                </a:solidFill>
                <a:latin typeface="ADLaM Display" panose="02010000000000000000" pitchFamily="2" charset="0"/>
                <a:ea typeface="ADLaM Display" panose="02010000000000000000" pitchFamily="2" charset="0"/>
                <a:cs typeface="ADLaM Display" panose="02010000000000000000" pitchFamily="2" charset="0"/>
              </a:rPr>
              <a:t>POWER OF ATTORNEY!</a:t>
            </a:r>
          </a:p>
        </p:txBody>
      </p:sp>
      <p:pic>
        <p:nvPicPr>
          <p:cNvPr id="3" name="Picture 2" descr="A close up of a green leaf&#10;&#10;Description automatically generated">
            <a:extLst>
              <a:ext uri="{FF2B5EF4-FFF2-40B4-BE49-F238E27FC236}">
                <a16:creationId xmlns:a16="http://schemas.microsoft.com/office/drawing/2014/main" id="{099DCD9B-519A-986F-624C-3312569C411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1869" r="1922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0C322059-B1F1-9138-5129-CB4855D7E815}"/>
              </a:ext>
            </a:extLst>
          </p:cNvPr>
          <p:cNvSpPr txBox="1"/>
          <p:nvPr/>
        </p:nvSpPr>
        <p:spPr>
          <a:xfrm>
            <a:off x="7606949" y="661785"/>
            <a:ext cx="4581833" cy="5262979"/>
          </a:xfrm>
          <a:prstGeom prst="rect">
            <a:avLst/>
          </a:prstGeom>
          <a:noFill/>
        </p:spPr>
        <p:txBody>
          <a:bodyPr wrap="square" rtlCol="0">
            <a:spAutoFit/>
          </a:bodyPr>
          <a:lstStyle/>
          <a:p>
            <a:pPr marL="0" indent="0" algn="ctr">
              <a:buNone/>
            </a:pPr>
            <a:r>
              <a:rPr lang="en-US" sz="2400">
                <a:solidFill>
                  <a:schemeClr val="bg1"/>
                </a:solidFill>
              </a:rPr>
              <a:t>Praying in the name of Jesus like giving Him “Power of Attorney”. From what position is Jesus representing our interest to God?</a:t>
            </a:r>
          </a:p>
          <a:p>
            <a:pPr marL="0" indent="0" algn="ctr">
              <a:buNone/>
            </a:pPr>
            <a:endParaRPr lang="en-US" sz="2400">
              <a:solidFill>
                <a:schemeClr val="bg1"/>
              </a:solidFill>
            </a:endParaRPr>
          </a:p>
          <a:p>
            <a:pPr marL="0" indent="0" algn="ctr">
              <a:buNone/>
            </a:pPr>
            <a:r>
              <a:rPr lang="en-US" sz="2400" b="1" u="sng">
                <a:solidFill>
                  <a:schemeClr val="bg1"/>
                </a:solidFill>
              </a:rPr>
              <a:t>9. Principle </a:t>
            </a:r>
            <a:r>
              <a:rPr lang="en-US" sz="2400">
                <a:solidFill>
                  <a:schemeClr val="bg1"/>
                </a:solidFill>
              </a:rPr>
              <a:t>– To pray in the name of Jesus is to give Him power of attorney on our behalf when we make requests of the father.  </a:t>
            </a:r>
          </a:p>
          <a:p>
            <a:pPr marL="0" indent="0" algn="ctr">
              <a:buNone/>
            </a:pPr>
            <a:r>
              <a:rPr lang="en-US" sz="2400" b="1" u="sng">
                <a:solidFill>
                  <a:schemeClr val="bg1"/>
                </a:solidFill>
              </a:rPr>
              <a:t>10. Principle </a:t>
            </a:r>
            <a:r>
              <a:rPr lang="en-US" sz="2400">
                <a:solidFill>
                  <a:schemeClr val="bg1"/>
                </a:solidFill>
              </a:rPr>
              <a:t>– The Holy Spirit continues Jesus’ ministry on earth. He assists in exercising power of attorney by enabling us to pray when we don’t know how to pray. </a:t>
            </a:r>
          </a:p>
        </p:txBody>
      </p:sp>
    </p:spTree>
    <p:extLst>
      <p:ext uri="{BB962C8B-B14F-4D97-AF65-F5344CB8AC3E}">
        <p14:creationId xmlns:p14="http://schemas.microsoft.com/office/powerpoint/2010/main" val="331438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77,000+ Praying Hands Pictures">
            <a:extLst>
              <a:ext uri="{FF2B5EF4-FFF2-40B4-BE49-F238E27FC236}">
                <a16:creationId xmlns:a16="http://schemas.microsoft.com/office/drawing/2014/main" id="{06763DE7-E7AD-0A22-31E9-D73177C7363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8060"/>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34BFC55-751D-557B-84BB-C32A92BF09B8}"/>
              </a:ext>
            </a:extLst>
          </p:cNvPr>
          <p:cNvSpPr>
            <a:spLocks noGrp="1"/>
          </p:cNvSpPr>
          <p:nvPr>
            <p:ph type="title"/>
          </p:nvPr>
        </p:nvSpPr>
        <p:spPr>
          <a:xfrm>
            <a:off x="-370624" y="2920546"/>
            <a:ext cx="7271870" cy="1627636"/>
          </a:xfrm>
        </p:spPr>
        <p:txBody>
          <a:bodyPr vert="horz" lIns="91440" tIns="45720" rIns="91440" bIns="45720" rtlCol="0" anchor="ctr">
            <a:normAutofit/>
          </a:bodyPr>
          <a:lstStyle/>
          <a:p>
            <a:pPr algn="ctr"/>
            <a:r>
              <a:rPr lang="en-US" sz="4400" b="1" u="sng" kern="1200">
                <a:solidFill>
                  <a:srgbClr val="FFFFFF"/>
                </a:solidFill>
                <a:latin typeface="ADLaM Display" panose="02010000000000000000" pitchFamily="2" charset="0"/>
                <a:ea typeface="ADLaM Display" panose="02010000000000000000" pitchFamily="2" charset="0"/>
                <a:cs typeface="ADLaM Display" panose="02010000000000000000" pitchFamily="2" charset="0"/>
              </a:rPr>
              <a:t>POWER OF ATTORNEY!</a:t>
            </a:r>
          </a:p>
        </p:txBody>
      </p:sp>
      <p:pic>
        <p:nvPicPr>
          <p:cNvPr id="3" name="Picture 2" descr="A close up of a green leaf&#10;&#10;Description automatically generated">
            <a:extLst>
              <a:ext uri="{FF2B5EF4-FFF2-40B4-BE49-F238E27FC236}">
                <a16:creationId xmlns:a16="http://schemas.microsoft.com/office/drawing/2014/main" id="{099DCD9B-519A-986F-624C-3312569C411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1869" r="1922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0C322059-B1F1-9138-5129-CB4855D7E815}"/>
              </a:ext>
            </a:extLst>
          </p:cNvPr>
          <p:cNvSpPr txBox="1"/>
          <p:nvPr/>
        </p:nvSpPr>
        <p:spPr>
          <a:xfrm>
            <a:off x="7003776" y="366816"/>
            <a:ext cx="5206181" cy="5632311"/>
          </a:xfrm>
          <a:prstGeom prst="rect">
            <a:avLst/>
          </a:prstGeom>
          <a:noFill/>
        </p:spPr>
        <p:txBody>
          <a:bodyPr wrap="square" rtlCol="0">
            <a:spAutoFit/>
          </a:bodyPr>
          <a:lstStyle/>
          <a:p>
            <a:pPr marL="342900" indent="-342900" algn="ctr">
              <a:buFont typeface="Arial" panose="020B0604020202020204" pitchFamily="34" charset="0"/>
              <a:buChar char="•"/>
            </a:pPr>
            <a:r>
              <a:rPr lang="en-US" sz="2400">
                <a:solidFill>
                  <a:schemeClr val="bg1"/>
                </a:solidFill>
              </a:rPr>
              <a:t>Praying in the name of Jesus is giving Him power of attorney to intercede on your behalf when you make request of the Father (John 16:23). Jesus is actively working on our behalf. (Rom. 8:34; Heb. 7:25; John 14:12-14).</a:t>
            </a:r>
          </a:p>
          <a:p>
            <a:pPr marL="342900" indent="-342900" algn="ctr">
              <a:buFont typeface="Arial" panose="020B0604020202020204" pitchFamily="34" charset="0"/>
              <a:buChar char="•"/>
            </a:pPr>
            <a:r>
              <a:rPr lang="en-US" sz="2400">
                <a:solidFill>
                  <a:schemeClr val="bg1"/>
                </a:solidFill>
              </a:rPr>
              <a:t>After Jesus spoke to the disciples about praying in His name, He talked to the Holy Spirit, because the Holy Spirit continues Jesus’ ministry on earth. (John 14-15-17).</a:t>
            </a:r>
          </a:p>
          <a:p>
            <a:pPr marL="342900" indent="-342900" algn="ctr">
              <a:buFont typeface="Arial" panose="020B0604020202020204" pitchFamily="34" charset="0"/>
              <a:buChar char="•"/>
            </a:pPr>
            <a:r>
              <a:rPr lang="en-US" sz="2400">
                <a:solidFill>
                  <a:schemeClr val="bg1"/>
                </a:solidFill>
              </a:rPr>
              <a:t>When we don’t know what we should pray for, the Holy Spirit helps us! (Rom. 8:26-27; Eph. 6:18)</a:t>
            </a:r>
          </a:p>
        </p:txBody>
      </p:sp>
    </p:spTree>
    <p:extLst>
      <p:ext uri="{BB962C8B-B14F-4D97-AF65-F5344CB8AC3E}">
        <p14:creationId xmlns:p14="http://schemas.microsoft.com/office/powerpoint/2010/main" val="954648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een leafy object with white text&#10;&#10;Description automatically generated">
            <a:extLst>
              <a:ext uri="{FF2B5EF4-FFF2-40B4-BE49-F238E27FC236}">
                <a16:creationId xmlns:a16="http://schemas.microsoft.com/office/drawing/2014/main" id="{E4C7594A-0393-5673-09BA-179CF15BBAC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296" r="20781"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7" name="Picture 6" descr="A close-up of hands folded in prayer&#10;&#10;Description automatically generated">
            <a:extLst>
              <a:ext uri="{FF2B5EF4-FFF2-40B4-BE49-F238E27FC236}">
                <a16:creationId xmlns:a16="http://schemas.microsoft.com/office/drawing/2014/main" id="{AD37540B-6F80-BBB2-4BC9-2F3BBB01041C}"/>
              </a:ext>
            </a:extLst>
          </p:cNvPr>
          <p:cNvPicPr>
            <a:picLocks noGrp="1" noRot="1" noChangeAspect="1" noMove="1" noResize="1" noEditPoints="1" noAdjustHandles="1" noChangeArrowheads="1" noChangeShapeType="1" noCrop="1"/>
          </p:cNvPicPr>
          <p:nvPr/>
        </p:nvPicPr>
        <p:blipFill rotWithShape="1">
          <a:blip r:embed="rId3"/>
          <a:srcRect l="37877" r="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9" name="TextBox 8">
            <a:extLst>
              <a:ext uri="{FF2B5EF4-FFF2-40B4-BE49-F238E27FC236}">
                <a16:creationId xmlns:a16="http://schemas.microsoft.com/office/drawing/2014/main" id="{3749B54D-6377-DA28-3A17-7B578770AD18}"/>
              </a:ext>
            </a:extLst>
          </p:cNvPr>
          <p:cNvSpPr txBox="1"/>
          <p:nvPr/>
        </p:nvSpPr>
        <p:spPr>
          <a:xfrm>
            <a:off x="459731" y="556267"/>
            <a:ext cx="5622758" cy="646331"/>
          </a:xfrm>
          <a:prstGeom prst="rect">
            <a:avLst/>
          </a:prstGeom>
          <a:noFill/>
        </p:spPr>
        <p:txBody>
          <a:bodyPr wrap="none" rtlCol="0">
            <a:spAutoFit/>
          </a:bodyPr>
          <a:lstStyle/>
          <a:p>
            <a:r>
              <a:rPr lang="en-US" sz="3600" b="1" u="sng">
                <a:solidFill>
                  <a:schemeClr val="bg1"/>
                </a:solidFill>
                <a:latin typeface="Alasassy Caps" pitchFamily="2" charset="0"/>
              </a:rPr>
              <a:t>JESUS’ NAME IS THE KEY TO HEAVEN!</a:t>
            </a:r>
          </a:p>
        </p:txBody>
      </p:sp>
      <p:sp>
        <p:nvSpPr>
          <p:cNvPr id="10" name="TextBox 9">
            <a:extLst>
              <a:ext uri="{FF2B5EF4-FFF2-40B4-BE49-F238E27FC236}">
                <a16:creationId xmlns:a16="http://schemas.microsoft.com/office/drawing/2014/main" id="{63D93282-55E4-F3D8-F11D-356231640CAC}"/>
              </a:ext>
            </a:extLst>
          </p:cNvPr>
          <p:cNvSpPr txBox="1"/>
          <p:nvPr/>
        </p:nvSpPr>
        <p:spPr>
          <a:xfrm>
            <a:off x="88491" y="1424558"/>
            <a:ext cx="7266038" cy="4585871"/>
          </a:xfrm>
          <a:prstGeom prst="rect">
            <a:avLst/>
          </a:prstGeom>
          <a:noFill/>
        </p:spPr>
        <p:txBody>
          <a:bodyPr wrap="square" rtlCol="0">
            <a:spAutoFit/>
          </a:bodyPr>
          <a:lstStyle/>
          <a:p>
            <a:pPr marL="0" indent="0" algn="ctr">
              <a:buNone/>
            </a:pPr>
            <a:r>
              <a:rPr lang="en-US" sz="2400">
                <a:solidFill>
                  <a:schemeClr val="bg1"/>
                </a:solidFill>
              </a:rPr>
              <a:t>Why does the spirit tell us that Jesus is the                          only one who can speak for us to the Father?</a:t>
            </a:r>
          </a:p>
          <a:p>
            <a:pPr marL="0" indent="0" algn="ctr">
              <a:buNone/>
            </a:pPr>
            <a:endParaRPr lang="en-US" sz="2400">
              <a:solidFill>
                <a:schemeClr val="bg1"/>
              </a:solidFill>
            </a:endParaRPr>
          </a:p>
          <a:p>
            <a:pPr marL="0" indent="0">
              <a:buNone/>
            </a:pPr>
            <a:r>
              <a:rPr lang="en-US" sz="2000">
                <a:solidFill>
                  <a:schemeClr val="bg1"/>
                </a:solidFill>
              </a:rPr>
              <a:t>What is the significance in terms of prayer and fulfilling God’s purpose that Jesus’ name is the “name that is above every name” and that “at the name of Jesus every knee should bow, in heaven and on earth and under the earth” (Phil. 2:9-10). </a:t>
            </a:r>
          </a:p>
          <a:p>
            <a:pPr marL="0" indent="0">
              <a:buNone/>
            </a:pPr>
            <a:endParaRPr lang="en-US" sz="2000">
              <a:solidFill>
                <a:schemeClr val="bg1"/>
              </a:solidFill>
            </a:endParaRPr>
          </a:p>
          <a:p>
            <a:pPr marL="0" indent="0">
              <a:buNone/>
            </a:pPr>
            <a:r>
              <a:rPr lang="en-US" sz="2000" b="1" u="sng">
                <a:solidFill>
                  <a:schemeClr val="bg1"/>
                </a:solidFill>
              </a:rPr>
              <a:t>11. Principle </a:t>
            </a:r>
            <a:r>
              <a:rPr lang="en-US" sz="2000">
                <a:solidFill>
                  <a:schemeClr val="bg1"/>
                </a:solidFill>
              </a:rPr>
              <a:t>– Jesus’ name is the only name that can activate power in heaven.</a:t>
            </a:r>
          </a:p>
          <a:p>
            <a:pPr marL="0" indent="0">
              <a:buNone/>
            </a:pPr>
            <a:endParaRPr lang="en-US" sz="2000">
              <a:solidFill>
                <a:schemeClr val="bg1"/>
              </a:solidFill>
            </a:endParaRPr>
          </a:p>
          <a:p>
            <a:pPr marL="0" indent="0">
              <a:buNone/>
            </a:pPr>
            <a:r>
              <a:rPr lang="en-US" sz="2000" b="1" u="sng">
                <a:solidFill>
                  <a:schemeClr val="bg1"/>
                </a:solidFill>
              </a:rPr>
              <a:t>12. Principle- </a:t>
            </a:r>
            <a:r>
              <a:rPr lang="en-US" sz="2000">
                <a:solidFill>
                  <a:schemeClr val="bg1"/>
                </a:solidFill>
              </a:rPr>
              <a:t>The authority of Jesus’ name is the basis on which we are to fulfill the great commission. </a:t>
            </a:r>
          </a:p>
          <a:p>
            <a:endParaRPr lang="en-US" sz="2000">
              <a:solidFill>
                <a:schemeClr val="bg1"/>
              </a:solidFill>
              <a:latin typeface="Alasassy Caps" pitchFamily="2" charset="0"/>
            </a:endParaRPr>
          </a:p>
        </p:txBody>
      </p:sp>
    </p:spTree>
    <p:extLst>
      <p:ext uri="{BB962C8B-B14F-4D97-AF65-F5344CB8AC3E}">
        <p14:creationId xmlns:p14="http://schemas.microsoft.com/office/powerpoint/2010/main" val="6081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raying Hands Images - Free Download on Freepik">
            <a:extLst>
              <a:ext uri="{FF2B5EF4-FFF2-40B4-BE49-F238E27FC236}">
                <a16:creationId xmlns:a16="http://schemas.microsoft.com/office/drawing/2014/main" id="{D0B8DC3E-DE35-A3BA-ED61-687B0C13B52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6112" r="8757"/>
          <a:stretch/>
        </p:blipFill>
        <p:spPr bwMode="auto">
          <a:xfrm>
            <a:off x="20" y="10"/>
            <a:ext cx="465427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eaf">
            <a:extLst>
              <a:ext uri="{FF2B5EF4-FFF2-40B4-BE49-F238E27FC236}">
                <a16:creationId xmlns:a16="http://schemas.microsoft.com/office/drawing/2014/main" id="{73CBBDD0-B7CD-7C6E-8709-9BA303D84C7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1883" r="26292"/>
          <a:stretch/>
        </p:blipFill>
        <p:spPr>
          <a:xfrm>
            <a:off x="4654296" y="10"/>
            <a:ext cx="7537704" cy="6857990"/>
          </a:xfrm>
          <a:prstGeom prst="rect">
            <a:avLst/>
          </a:prstGeom>
        </p:spPr>
      </p:pic>
      <p:sp>
        <p:nvSpPr>
          <p:cNvPr id="4" name="TextBox 3">
            <a:extLst>
              <a:ext uri="{FF2B5EF4-FFF2-40B4-BE49-F238E27FC236}">
                <a16:creationId xmlns:a16="http://schemas.microsoft.com/office/drawing/2014/main" id="{E9B0CFEE-E6D1-FBFA-DAB5-92C776E84E19}"/>
              </a:ext>
            </a:extLst>
          </p:cNvPr>
          <p:cNvSpPr txBox="1"/>
          <p:nvPr/>
        </p:nvSpPr>
        <p:spPr>
          <a:xfrm>
            <a:off x="5963387" y="247218"/>
            <a:ext cx="5622758" cy="646331"/>
          </a:xfrm>
          <a:prstGeom prst="rect">
            <a:avLst/>
          </a:prstGeom>
          <a:noFill/>
        </p:spPr>
        <p:txBody>
          <a:bodyPr wrap="none" rtlCol="0">
            <a:spAutoFit/>
          </a:bodyPr>
          <a:lstStyle/>
          <a:p>
            <a:r>
              <a:rPr lang="en-US" sz="3600" b="1" u="sng">
                <a:solidFill>
                  <a:schemeClr val="bg1"/>
                </a:solidFill>
                <a:latin typeface="Alasassy Caps" pitchFamily="2" charset="0"/>
              </a:rPr>
              <a:t>JESUS’ NAME IS THE KEY TO HEAVEN!</a:t>
            </a:r>
          </a:p>
        </p:txBody>
      </p:sp>
      <p:sp>
        <p:nvSpPr>
          <p:cNvPr id="5" name="TextBox 4">
            <a:extLst>
              <a:ext uri="{FF2B5EF4-FFF2-40B4-BE49-F238E27FC236}">
                <a16:creationId xmlns:a16="http://schemas.microsoft.com/office/drawing/2014/main" id="{7AC0DC47-5BDC-6B6F-CD63-6FE64716B436}"/>
              </a:ext>
            </a:extLst>
          </p:cNvPr>
          <p:cNvSpPr txBox="1"/>
          <p:nvPr/>
        </p:nvSpPr>
        <p:spPr>
          <a:xfrm>
            <a:off x="4955300" y="1067016"/>
            <a:ext cx="7074466" cy="5262979"/>
          </a:xfrm>
          <a:prstGeom prst="rect">
            <a:avLst/>
          </a:prstGeom>
          <a:noFill/>
        </p:spPr>
        <p:txBody>
          <a:bodyPr wrap="square" rtlCol="0">
            <a:spAutoFit/>
          </a:bodyPr>
          <a:lstStyle/>
          <a:p>
            <a:pPr marL="0" indent="0" algn="ctr">
              <a:buNone/>
            </a:pPr>
            <a:r>
              <a:rPr lang="en-US" sz="2400">
                <a:solidFill>
                  <a:schemeClr val="bg1"/>
                </a:solidFill>
              </a:rPr>
              <a:t>This is a crucial truth in relation to prayer, because, if the father loves the son, then the father will do anything the son wants. If the father loves the son and does whatever the son asks, and if the son is representing you, then you don’t have to worry about your case being heard.  That is why it is essential that you call up Jesus’ power of attorney. </a:t>
            </a:r>
          </a:p>
          <a:p>
            <a:pPr marL="0" indent="0">
              <a:buNone/>
            </a:pPr>
            <a:endParaRPr lang="en-US" sz="2400">
              <a:solidFill>
                <a:schemeClr val="bg1"/>
              </a:solidFill>
            </a:endParaRPr>
          </a:p>
          <a:p>
            <a:pPr marL="0" indent="0">
              <a:buNone/>
            </a:pPr>
            <a:r>
              <a:rPr lang="en-US" sz="2400">
                <a:solidFill>
                  <a:schemeClr val="bg1"/>
                </a:solidFill>
              </a:rPr>
              <a:t>Jesus said if we want to do business with the Father, we must come in His name alone (Acts 4:13).</a:t>
            </a:r>
          </a:p>
          <a:p>
            <a:pPr marL="0" indent="0">
              <a:buNone/>
            </a:pPr>
            <a:r>
              <a:rPr lang="en-US" sz="2400">
                <a:solidFill>
                  <a:schemeClr val="bg1"/>
                </a:solidFill>
              </a:rPr>
              <a:t>According to God’s word, Jesus is the only one who can speak for you (1Tim. 2:5; Phil. 2:9-10;).</a:t>
            </a:r>
          </a:p>
          <a:p>
            <a:pPr marL="0" indent="0">
              <a:buNone/>
            </a:pPr>
            <a:r>
              <a:rPr lang="en-US" sz="2400">
                <a:solidFill>
                  <a:schemeClr val="bg1"/>
                </a:solidFill>
              </a:rPr>
              <a:t>It is the name of Jesus that brings others to salvation (Matt. 28:18-19). </a:t>
            </a:r>
          </a:p>
        </p:txBody>
      </p:sp>
    </p:spTree>
    <p:extLst>
      <p:ext uri="{BB962C8B-B14F-4D97-AF65-F5344CB8AC3E}">
        <p14:creationId xmlns:p14="http://schemas.microsoft.com/office/powerpoint/2010/main" val="656635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2517-B195-75BF-F57E-0BAE5D4FEFD8}"/>
              </a:ext>
            </a:extLst>
          </p:cNvPr>
          <p:cNvSpPr>
            <a:spLocks noGrp="1"/>
          </p:cNvSpPr>
          <p:nvPr>
            <p:ph type="title"/>
          </p:nvPr>
        </p:nvSpPr>
        <p:spPr/>
        <p:txBody>
          <a:bodyPr/>
          <a:lstStyle/>
          <a:p>
            <a:r>
              <a:rPr lang="en-US"/>
              <a:t>Putting Prayer into Practice</a:t>
            </a:r>
          </a:p>
        </p:txBody>
      </p:sp>
      <p:sp>
        <p:nvSpPr>
          <p:cNvPr id="3" name="Content Placeholder 2">
            <a:extLst>
              <a:ext uri="{FF2B5EF4-FFF2-40B4-BE49-F238E27FC236}">
                <a16:creationId xmlns:a16="http://schemas.microsoft.com/office/drawing/2014/main" id="{210136F4-FA6D-66CD-C4EE-061993FF2420}"/>
              </a:ext>
            </a:extLst>
          </p:cNvPr>
          <p:cNvSpPr>
            <a:spLocks noGrp="1"/>
          </p:cNvSpPr>
          <p:nvPr>
            <p:ph idx="1"/>
          </p:nvPr>
        </p:nvSpPr>
        <p:spPr/>
        <p:txBody>
          <a:bodyPr>
            <a:normAutofit lnSpcReduction="10000"/>
          </a:bodyPr>
          <a:lstStyle/>
          <a:p>
            <a:pPr marL="0" indent="0">
              <a:buNone/>
            </a:pPr>
            <a:r>
              <a:rPr lang="en-US"/>
              <a:t>Focus this week on abiding in Christ and having His word abide in you, so that the Word can be inside you to work powerfully in your life. </a:t>
            </a:r>
          </a:p>
          <a:p>
            <a:pPr marL="0" indent="0">
              <a:buNone/>
            </a:pPr>
            <a:r>
              <a:rPr lang="en-US"/>
              <a:t>Take time this week to worship the Lord for all His marvelous attributes. Ask Him to forgive you for taking His name lightly or misusing His name, and then purpose in your heart always to honor His name. </a:t>
            </a:r>
          </a:p>
          <a:p>
            <a:pPr marL="0" indent="0">
              <a:buNone/>
            </a:pPr>
            <a:r>
              <a:rPr lang="en-US"/>
              <a:t>The name of the Lord is a strong tower, the righteous run to it and are safe. Proverbs 18:10. Whenever you are in a different situation, instead of becoming fearful, run to the name of the Lord in prayer and call him as your Salvation and Righteousness and as your Protector and Defender.   </a:t>
            </a:r>
          </a:p>
        </p:txBody>
      </p:sp>
    </p:spTree>
    <p:extLst>
      <p:ext uri="{BB962C8B-B14F-4D97-AF65-F5344CB8AC3E}">
        <p14:creationId xmlns:p14="http://schemas.microsoft.com/office/powerpoint/2010/main" val="803862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D12AB3B-C044-E0A9-5E72-753E4CECA3D2}"/>
              </a:ext>
            </a:extLst>
          </p:cNvPr>
          <p:cNvSpPr txBox="1"/>
          <p:nvPr/>
        </p:nvSpPr>
        <p:spPr>
          <a:xfrm>
            <a:off x="2451370" y="2928027"/>
            <a:ext cx="6301841" cy="1446550"/>
          </a:xfrm>
          <a:prstGeom prst="rect">
            <a:avLst/>
          </a:prstGeom>
          <a:noFill/>
        </p:spPr>
        <p:txBody>
          <a:bodyPr wrap="square" rtlCol="0">
            <a:spAutoFit/>
          </a:bodyPr>
          <a:lstStyle/>
          <a:p>
            <a:pPr algn="ctr"/>
            <a:r>
              <a:rPr lang="en-US" sz="8800" b="1">
                <a:solidFill>
                  <a:schemeClr val="bg1"/>
                </a:solidFill>
                <a:latin typeface="+mj-lt"/>
              </a:rPr>
              <a:t>LET’S PRAY!!</a:t>
            </a:r>
          </a:p>
        </p:txBody>
      </p:sp>
    </p:spTree>
    <p:extLst>
      <p:ext uri="{BB962C8B-B14F-4D97-AF65-F5344CB8AC3E}">
        <p14:creationId xmlns:p14="http://schemas.microsoft.com/office/powerpoint/2010/main" val="654387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3856" r="16834"/>
          <a:stretch/>
        </p:blipFill>
        <p:spPr>
          <a:xfrm>
            <a:off x="-170" y="10"/>
            <a:ext cx="8450317" cy="6857990"/>
          </a:xfrm>
          <a:prstGeom prst="rect">
            <a:avLst/>
          </a:prstGeom>
        </p:spPr>
      </p:pic>
      <p:sp>
        <p:nvSpPr>
          <p:cNvPr id="5" name="TextBox 4">
            <a:extLst>
              <a:ext uri="{FF2B5EF4-FFF2-40B4-BE49-F238E27FC236}">
                <a16:creationId xmlns:a16="http://schemas.microsoft.com/office/drawing/2014/main" id="{358A3942-3CD7-BA22-EC80-50F62F3EB682}"/>
              </a:ext>
            </a:extLst>
          </p:cNvPr>
          <p:cNvSpPr txBox="1"/>
          <p:nvPr/>
        </p:nvSpPr>
        <p:spPr>
          <a:xfrm>
            <a:off x="346773" y="337045"/>
            <a:ext cx="5799167" cy="456713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a:solidFill>
                  <a:srgbClr val="FFFFFF"/>
                </a:solidFill>
                <a:latin typeface="+mj-lt"/>
                <a:ea typeface="+mj-ea"/>
                <a:cs typeface="+mj-cs"/>
              </a:rPr>
              <a:t>Doors of the Church are OPEN: </a:t>
            </a:r>
          </a:p>
          <a:p>
            <a:pPr>
              <a:lnSpc>
                <a:spcPct val="90000"/>
              </a:lnSpc>
              <a:spcBef>
                <a:spcPct val="0"/>
              </a:spcBef>
              <a:spcAft>
                <a:spcPts val="600"/>
              </a:spcAft>
            </a:pPr>
            <a:r>
              <a:rPr lang="en-US" sz="4400" kern="1200">
                <a:solidFill>
                  <a:srgbClr val="FFFFFF"/>
                </a:solidFill>
                <a:latin typeface="+mj-lt"/>
                <a:ea typeface="+mj-ea"/>
                <a:cs typeface="+mj-cs"/>
              </a:rPr>
              <a:t>“REID TEMPLE CARES”</a:t>
            </a:r>
          </a:p>
        </p:txBody>
      </p:sp>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42" r="16848"/>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99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675" y="49445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1852141" y="2340423"/>
            <a:ext cx="8236550" cy="1446550"/>
          </a:xfrm>
          <a:prstGeom prst="rect">
            <a:avLst/>
          </a:prstGeom>
          <a:noFill/>
        </p:spPr>
        <p:txBody>
          <a:bodyPr wrap="none" rtlCol="0">
            <a:spAutoFit/>
          </a:bodyPr>
          <a:lstStyle/>
          <a:p>
            <a:pPr algn="ctr"/>
            <a:r>
              <a:rPr lang="en-US" sz="4400" b="1">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POWER OF PRAYER:</a:t>
            </a:r>
          </a:p>
          <a:p>
            <a:pPr algn="ctr"/>
            <a:r>
              <a:rPr lang="en-US" sz="4400" b="1">
                <a:solidFill>
                  <a:schemeClr val="bg1"/>
                </a:solidFill>
                <a:latin typeface="ADLaM Display" panose="02010000000000000000" pitchFamily="2" charset="0"/>
                <a:ea typeface="ADLaM Display" panose="02010000000000000000" pitchFamily="2" charset="0"/>
                <a:cs typeface="ADLaM Display" panose="02010000000000000000" pitchFamily="2" charset="0"/>
              </a:rPr>
              <a:t> THE POWER OF JESUS’ NAME!</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025" y="4313240"/>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26C6935-1CAD-1253-C678-74C2541D6104}"/>
              </a:ext>
            </a:extLst>
          </p:cNvPr>
          <p:cNvSpPr txBox="1"/>
          <p:nvPr/>
        </p:nvSpPr>
        <p:spPr>
          <a:xfrm>
            <a:off x="1104925" y="5193542"/>
            <a:ext cx="2882520" cy="646331"/>
          </a:xfrm>
          <a:prstGeom prst="rect">
            <a:avLst/>
          </a:prstGeom>
          <a:noFill/>
        </p:spPr>
        <p:txBody>
          <a:bodyPr wrap="none" rtlCol="0">
            <a:spAutoFit/>
          </a:bodyPr>
          <a:lstStyle/>
          <a:p>
            <a:r>
              <a:rPr lang="en-US">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Tree>
    <p:extLst>
      <p:ext uri="{BB962C8B-B14F-4D97-AF65-F5344CB8AC3E}">
        <p14:creationId xmlns:p14="http://schemas.microsoft.com/office/powerpoint/2010/main" val="424201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424" b="10687"/>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0" name="Group 1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1" name="Freeform: Shape 2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240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4" name="TextBox 3">
            <a:extLst>
              <a:ext uri="{FF2B5EF4-FFF2-40B4-BE49-F238E27FC236}">
                <a16:creationId xmlns:a16="http://schemas.microsoft.com/office/drawing/2014/main" id="{1F82BF19-10EB-00DA-4226-BC26048B617D}"/>
              </a:ext>
            </a:extLst>
          </p:cNvPr>
          <p:cNvSpPr txBox="1"/>
          <p:nvPr/>
        </p:nvSpPr>
        <p:spPr>
          <a:xfrm>
            <a:off x="2481869" y="573190"/>
            <a:ext cx="7228261" cy="923330"/>
          </a:xfrm>
          <a:prstGeom prst="rect">
            <a:avLst/>
          </a:prstGeom>
          <a:noFill/>
        </p:spPr>
        <p:txBody>
          <a:bodyPr wrap="none" rtlCol="0">
            <a:spAutoFit/>
          </a:bodyPr>
          <a:lstStyle/>
          <a:p>
            <a:r>
              <a:rPr lang="en-US" sz="5400" u="sng">
                <a:solidFill>
                  <a:schemeClr val="bg1"/>
                </a:solidFill>
                <a:latin typeface="ADLaM Display" panose="02010000000000000000" pitchFamily="2" charset="0"/>
                <a:ea typeface="ADLaM Display" panose="02010000000000000000" pitchFamily="2" charset="0"/>
                <a:cs typeface="ADLaM Display" panose="02010000000000000000" pitchFamily="2" charset="0"/>
              </a:rPr>
              <a:t>COURSE OBJECTIVES!</a:t>
            </a:r>
          </a:p>
        </p:txBody>
      </p:sp>
      <p:sp>
        <p:nvSpPr>
          <p:cNvPr id="7" name="TextBox 6">
            <a:extLst>
              <a:ext uri="{FF2B5EF4-FFF2-40B4-BE49-F238E27FC236}">
                <a16:creationId xmlns:a16="http://schemas.microsoft.com/office/drawing/2014/main" id="{E40673E3-5A39-12DD-44A9-1685B1B4D182}"/>
              </a:ext>
            </a:extLst>
          </p:cNvPr>
          <p:cNvSpPr txBox="1"/>
          <p:nvPr/>
        </p:nvSpPr>
        <p:spPr>
          <a:xfrm>
            <a:off x="1509408" y="1808807"/>
            <a:ext cx="9776298" cy="4832092"/>
          </a:xfrm>
          <a:prstGeom prst="rect">
            <a:avLst/>
          </a:prstGeom>
          <a:noFill/>
        </p:spPr>
        <p:txBody>
          <a:bodyPr wrap="square" rtlCol="0">
            <a:spAutoFit/>
          </a:bodyPr>
          <a:lstStyle/>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PRAYER</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 Acts 19:13-17</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 WHAT IS THE MAGIC FORMULA?</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 OUR COVENANTAL RIGHTS</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WHAT’S IN A NAME?</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 THE NAME OF JESUS</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 POWER OF ATTORNEY</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 JESUS’ NAME IS THE KEY TO HEAVEN</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 LET’S PRAY TOGETHER</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OPEN THE DOORS OF THE CHURCH/OFFERING</a:t>
            </a:r>
          </a:p>
          <a:p>
            <a:pPr marL="400050" indent="-400050" algn="ctr">
              <a:buAutoNum type="romanUcPeriod"/>
            </a:pP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 YOU!</a:t>
            </a:r>
          </a:p>
        </p:txBody>
      </p:sp>
    </p:spTree>
    <p:extLst>
      <p:ext uri="{BB962C8B-B14F-4D97-AF65-F5344CB8AC3E}">
        <p14:creationId xmlns:p14="http://schemas.microsoft.com/office/powerpoint/2010/main" val="3976081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731A7-8829-3F4D-1FF1-99E87557EC95}"/>
              </a:ext>
            </a:extLst>
          </p:cNvPr>
          <p:cNvSpPr>
            <a:spLocks noGrp="1"/>
          </p:cNvSpPr>
          <p:nvPr>
            <p:ph type="title"/>
          </p:nvPr>
        </p:nvSpPr>
        <p:spPr>
          <a:xfrm>
            <a:off x="838200" y="365126"/>
            <a:ext cx="10515600" cy="315911"/>
          </a:xfrm>
        </p:spPr>
        <p:txBody>
          <a:bodyPr>
            <a:normAutofit fontScale="90000"/>
          </a:bodyPr>
          <a:lstStyle/>
          <a:p>
            <a:pPr algn="ctr"/>
            <a:r>
              <a:rPr lang="en-US"/>
              <a:t>The power of the word</a:t>
            </a:r>
          </a:p>
        </p:txBody>
      </p:sp>
      <p:sp>
        <p:nvSpPr>
          <p:cNvPr id="3" name="Content Placeholder 2">
            <a:extLst>
              <a:ext uri="{FF2B5EF4-FFF2-40B4-BE49-F238E27FC236}">
                <a16:creationId xmlns:a16="http://schemas.microsoft.com/office/drawing/2014/main" id="{A213F196-87BD-5FDE-4EBF-11B9D9D10469}"/>
              </a:ext>
            </a:extLst>
          </p:cNvPr>
          <p:cNvSpPr>
            <a:spLocks noGrp="1"/>
          </p:cNvSpPr>
          <p:nvPr>
            <p:ph idx="1"/>
          </p:nvPr>
        </p:nvSpPr>
        <p:spPr>
          <a:xfrm>
            <a:off x="138023" y="1155940"/>
            <a:ext cx="11671540" cy="5641675"/>
          </a:xfrm>
        </p:spPr>
        <p:txBody>
          <a:bodyPr>
            <a:normAutofit fontScale="85000" lnSpcReduction="20000"/>
          </a:bodyPr>
          <a:lstStyle/>
          <a:p>
            <a:r>
              <a:rPr lang="en-US"/>
              <a:t>Whatever we ask God to do in our lives, in the lives of others, or in the world, must be based on His Word. God’s purpose is to be both the motivation and the content of our prayers. </a:t>
            </a:r>
          </a:p>
          <a:p>
            <a:r>
              <a:rPr lang="en-US"/>
              <a:t>Without God’s Word as our basis, our prayers have no foundation. They are based merely on our opinions, desires, and feelings. These prayers are powerless. </a:t>
            </a:r>
          </a:p>
          <a:p>
            <a:r>
              <a:rPr lang="en-US"/>
              <a:t>Prayer is speaking the Word to God exactly as He gave it to us. </a:t>
            </a:r>
          </a:p>
          <a:p>
            <a:r>
              <a:rPr lang="en-US"/>
              <a:t>There is no difference between what the people in the Bible were given by God as the basis for their effective prayers and what you and I are given to work with. Both relay on what God has given all mankind- His Word.</a:t>
            </a:r>
          </a:p>
          <a:p>
            <a:r>
              <a:rPr lang="en-US"/>
              <a:t>God wants to use His power in the world; however, for Him to do so, we must how to appropriate His Word. We must understand what it is and how to apply it. </a:t>
            </a:r>
          </a:p>
          <a:p>
            <a:r>
              <a:rPr lang="en-US"/>
              <a:t>God Himself is speaking in the Word.</a:t>
            </a:r>
          </a:p>
          <a:p>
            <a:r>
              <a:rPr lang="en-US"/>
              <a:t>God’s Word is the foundation of His power. His power is a reflection of His greatness. </a:t>
            </a:r>
          </a:p>
          <a:p>
            <a:r>
              <a:rPr lang="en-US"/>
              <a:t>The Word reveals God’s nature to us. </a:t>
            </a:r>
          </a:p>
          <a:p>
            <a:r>
              <a:rPr lang="en-US"/>
              <a:t>A cardinal principle of answered prayer is belief in the trustworthiness of the One to whom you’re praying. Belief is trust in action. </a:t>
            </a:r>
          </a:p>
          <a:p>
            <a:pPr marL="0" indent="0">
              <a:buNone/>
            </a:pPr>
            <a:r>
              <a:rPr lang="en-US"/>
              <a:t> </a:t>
            </a:r>
          </a:p>
          <a:p>
            <a:pPr marL="0" indent="0">
              <a:buNone/>
            </a:pPr>
            <a:endParaRPr lang="en-US"/>
          </a:p>
        </p:txBody>
      </p:sp>
    </p:spTree>
    <p:extLst>
      <p:ext uri="{BB962C8B-B14F-4D97-AF65-F5344CB8AC3E}">
        <p14:creationId xmlns:p14="http://schemas.microsoft.com/office/powerpoint/2010/main" val="2926327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F2179A21-3549-03C8-44A2-CA6EC1B0531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04307BF-CEB6-5DE6-189F-0E71EDF788A0}"/>
              </a:ext>
            </a:extLst>
          </p:cNvPr>
          <p:cNvSpPr>
            <a:spLocks noGrp="1"/>
          </p:cNvSpPr>
          <p:nvPr>
            <p:ph type="title"/>
          </p:nvPr>
        </p:nvSpPr>
        <p:spPr>
          <a:xfrm>
            <a:off x="762000" y="91231"/>
            <a:ext cx="10515600" cy="1325563"/>
          </a:xfrm>
        </p:spPr>
        <p:txBody>
          <a:bodyPr>
            <a:normAutofit/>
          </a:bodyPr>
          <a:lstStyle/>
          <a:p>
            <a:r>
              <a:rPr lang="en-US" sz="6000" b="1" u="sng">
                <a:solidFill>
                  <a:schemeClr val="bg1"/>
                </a:solidFill>
              </a:rPr>
              <a:t>THE WORD!</a:t>
            </a:r>
          </a:p>
        </p:txBody>
      </p:sp>
      <p:sp>
        <p:nvSpPr>
          <p:cNvPr id="5" name="Content Placeholder 4">
            <a:extLst>
              <a:ext uri="{FF2B5EF4-FFF2-40B4-BE49-F238E27FC236}">
                <a16:creationId xmlns:a16="http://schemas.microsoft.com/office/drawing/2014/main" id="{5A7CBF1F-561E-9895-35D6-9CE01DE5B874}"/>
              </a:ext>
            </a:extLst>
          </p:cNvPr>
          <p:cNvSpPr>
            <a:spLocks noGrp="1"/>
          </p:cNvSpPr>
          <p:nvPr>
            <p:ph sz="half" idx="1"/>
          </p:nvPr>
        </p:nvSpPr>
        <p:spPr>
          <a:xfrm>
            <a:off x="339212" y="1508025"/>
            <a:ext cx="11513575" cy="5248310"/>
          </a:xfrm>
        </p:spPr>
        <p:txBody>
          <a:bodyPr>
            <a:normAutofit fontScale="92500" lnSpcReduction="20000"/>
          </a:bodyPr>
          <a:lstStyle/>
          <a:p>
            <a:pPr algn="ctr"/>
            <a:r>
              <a:rPr lang="en-US" sz="2600">
                <a:solidFill>
                  <a:schemeClr val="bg1"/>
                </a:solidFill>
              </a:rPr>
              <a:t>One of the most important elements of effective prayer is using the name of Jesus. In conjunction with praying according to the word, praying in the name of Jesus gives our prayers tremendous POWER! </a:t>
            </a:r>
          </a:p>
          <a:p>
            <a:pPr algn="ctr"/>
            <a:r>
              <a:rPr lang="en-US" sz="2600">
                <a:solidFill>
                  <a:schemeClr val="bg1"/>
                </a:solidFill>
              </a:rPr>
              <a:t>When you pray, do you pray “in Jesus’ name? what is the significance of praying in the is way? Have you seen results form the prayers you’ve prayed in the name of Jesus? Why or why not? </a:t>
            </a:r>
          </a:p>
          <a:p>
            <a:pPr algn="ctr"/>
            <a:endParaRPr lang="en-US" sz="2600">
              <a:solidFill>
                <a:schemeClr val="bg1"/>
              </a:solidFill>
            </a:endParaRPr>
          </a:p>
          <a:p>
            <a:pPr marL="0" indent="0">
              <a:buNone/>
            </a:pPr>
            <a:r>
              <a:rPr lang="en-US" sz="2800" b="1" u="sng">
                <a:solidFill>
                  <a:schemeClr val="bg1"/>
                </a:solidFill>
              </a:rPr>
              <a:t>Acts 19:13:</a:t>
            </a:r>
            <a:r>
              <a:rPr lang="en-US" sz="2800" b="1">
                <a:solidFill>
                  <a:schemeClr val="bg1"/>
                </a:solidFill>
              </a:rPr>
              <a:t> Then certain of the vagabond Jews, exorcists, took upon them to call over them which had evil spirits the name of the Lord Jesus, saying, We adjure you by Jesus whom Paul </a:t>
            </a:r>
            <a:r>
              <a:rPr lang="en-US" sz="2800" b="1" err="1">
                <a:solidFill>
                  <a:schemeClr val="bg1"/>
                </a:solidFill>
              </a:rPr>
              <a:t>preacheth</a:t>
            </a:r>
            <a:r>
              <a:rPr lang="en-US" sz="2800" b="1">
                <a:solidFill>
                  <a:schemeClr val="bg1"/>
                </a:solidFill>
              </a:rPr>
              <a:t>. 14 And there were seven sons of one </a:t>
            </a:r>
            <a:r>
              <a:rPr lang="en-US" sz="2800" b="1" err="1">
                <a:solidFill>
                  <a:schemeClr val="bg1"/>
                </a:solidFill>
              </a:rPr>
              <a:t>Sceva</a:t>
            </a:r>
            <a:r>
              <a:rPr lang="en-US" sz="2800" b="1">
                <a:solidFill>
                  <a:schemeClr val="bg1"/>
                </a:solidFill>
              </a:rPr>
              <a:t>, a Jew, and chief of the priests, which did so. 15 And the evil spirit answered and said, Jesus I know, and Paul I know; but who are ye? 16 And the man in whom the evil spirit was leaped on them, and overcame them, and prevailed against them, so that they fled out of that house naked and wounded. 17 And this was known to all the Jews and Greeks also dwelling at Ephesus; and fear fell on them all, and the name of the Lord Jesus was magnified.</a:t>
            </a:r>
          </a:p>
          <a:p>
            <a:endParaRPr lang="en-US">
              <a:solidFill>
                <a:schemeClr val="bg1"/>
              </a:solidFill>
            </a:endParaRPr>
          </a:p>
        </p:txBody>
      </p:sp>
    </p:spTree>
    <p:extLst>
      <p:ext uri="{BB962C8B-B14F-4D97-AF65-F5344CB8AC3E}">
        <p14:creationId xmlns:p14="http://schemas.microsoft.com/office/powerpoint/2010/main" val="2977456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050" name="Picture 2" descr="Praying Hands Images - Free Download on Freepik">
            <a:extLst>
              <a:ext uri="{FF2B5EF4-FFF2-40B4-BE49-F238E27FC236}">
                <a16:creationId xmlns:a16="http://schemas.microsoft.com/office/drawing/2014/main" id="{5CEAF8C0-863E-758F-87AB-AEE8406306F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38299" r="364"/>
          <a:stretch/>
        </p:blipFill>
        <p:spPr bwMode="auto">
          <a:xfrm>
            <a:off x="1524" y="-3"/>
            <a:ext cx="74782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062" name="Freeform: Shape 2061">
            <a:extLst>
              <a:ext uri="{FF2B5EF4-FFF2-40B4-BE49-F238E27FC236}">
                <a16:creationId xmlns:a16="http://schemas.microsoft.com/office/drawing/2014/main" id="{F81730B4-0490-4139-BC05-736CF5AEA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3530" y="1017767"/>
            <a:ext cx="4906732" cy="482644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4" name="Freeform: Shape 2063">
            <a:extLst>
              <a:ext uri="{FF2B5EF4-FFF2-40B4-BE49-F238E27FC236}">
                <a16:creationId xmlns:a16="http://schemas.microsoft.com/office/drawing/2014/main" id="{760238CA-FF59-4971-BD4D-DC9353269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6" name="Freeform: Shape 2065">
            <a:extLst>
              <a:ext uri="{FF2B5EF4-FFF2-40B4-BE49-F238E27FC236}">
                <a16:creationId xmlns:a16="http://schemas.microsoft.com/office/drawing/2014/main" id="{7CD146BF-5056-4999-960C-070E636E7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9777" y="1128813"/>
            <a:ext cx="4663202" cy="457830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prstClr val="white"/>
              </a:solidFill>
              <a:latin typeface="Meiryo"/>
            </a:endParaRPr>
          </a:p>
        </p:txBody>
      </p:sp>
      <p:sp>
        <p:nvSpPr>
          <p:cNvPr id="4" name="TextBox 3">
            <a:extLst>
              <a:ext uri="{FF2B5EF4-FFF2-40B4-BE49-F238E27FC236}">
                <a16:creationId xmlns:a16="http://schemas.microsoft.com/office/drawing/2014/main" id="{2D8449F7-1F15-E2AF-D78F-FA8C44D544A4}"/>
              </a:ext>
            </a:extLst>
          </p:cNvPr>
          <p:cNvSpPr txBox="1"/>
          <p:nvPr/>
        </p:nvSpPr>
        <p:spPr>
          <a:xfrm>
            <a:off x="1682194" y="3099728"/>
            <a:ext cx="3529403" cy="122869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400" b="1">
                <a:latin typeface="Algerian" panose="04020705040A02060702" pitchFamily="82" charset="0"/>
                <a:ea typeface="+mj-ea"/>
                <a:cs typeface="+mj-cs"/>
              </a:rPr>
              <a:t>WHAT IS THE MAGIC FORMULA?</a:t>
            </a:r>
            <a:r>
              <a:rPr lang="en-US" sz="4400" b="1" kern="1200">
                <a:solidFill>
                  <a:schemeClr val="tx1"/>
                </a:solidFill>
                <a:latin typeface="Algerian" panose="04020705040A02060702" pitchFamily="82" charset="0"/>
                <a:ea typeface="+mj-ea"/>
                <a:cs typeface="+mj-cs"/>
              </a:rPr>
              <a:t> </a:t>
            </a:r>
          </a:p>
        </p:txBody>
      </p:sp>
      <p:pic>
        <p:nvPicPr>
          <p:cNvPr id="8" name="Picture 7" descr="A close up of a green leaf&#10;&#10;Description automatically generated">
            <a:extLst>
              <a:ext uri="{FF2B5EF4-FFF2-40B4-BE49-F238E27FC236}">
                <a16:creationId xmlns:a16="http://schemas.microsoft.com/office/drawing/2014/main" id="{6725DA16-1226-3AA2-F45F-FAD4CB2ED27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7192" r="24546"/>
          <a:stretch/>
        </p:blipFill>
        <p:spPr>
          <a:xfrm>
            <a:off x="7527037" y="10"/>
            <a:ext cx="4664963" cy="6857990"/>
          </a:xfrm>
          <a:prstGeom prst="rect">
            <a:avLst/>
          </a:prstGeom>
        </p:spPr>
      </p:pic>
      <p:sp>
        <p:nvSpPr>
          <p:cNvPr id="10" name="TextBox 9">
            <a:extLst>
              <a:ext uri="{FF2B5EF4-FFF2-40B4-BE49-F238E27FC236}">
                <a16:creationId xmlns:a16="http://schemas.microsoft.com/office/drawing/2014/main" id="{A735464E-C3A1-FA71-7F1D-08162867C254}"/>
              </a:ext>
            </a:extLst>
          </p:cNvPr>
          <p:cNvSpPr txBox="1"/>
          <p:nvPr/>
        </p:nvSpPr>
        <p:spPr>
          <a:xfrm>
            <a:off x="7849357" y="-3"/>
            <a:ext cx="4278733" cy="5909310"/>
          </a:xfrm>
          <a:prstGeom prst="rect">
            <a:avLst/>
          </a:prstGeom>
          <a:noFill/>
        </p:spPr>
        <p:txBody>
          <a:bodyPr wrap="square">
            <a:spAutoFit/>
          </a:bodyPr>
          <a:lstStyle/>
          <a:p>
            <a:pPr marL="0" indent="0" algn="ctr">
              <a:buNone/>
            </a:pPr>
            <a:r>
              <a:rPr lang="en-US">
                <a:solidFill>
                  <a:schemeClr val="bg1"/>
                </a:solidFill>
              </a:rPr>
              <a:t>What two things do we learn from the account of the sons of Sceva regarding how to “legally” use the authority behind the power of Jesus’ name? </a:t>
            </a:r>
          </a:p>
          <a:p>
            <a:pPr marL="457200" indent="-457200">
              <a:buAutoNum type="arabicPeriod"/>
            </a:pPr>
            <a:r>
              <a:rPr lang="en-US" b="1" u="sng">
                <a:solidFill>
                  <a:schemeClr val="bg1"/>
                </a:solidFill>
              </a:rPr>
              <a:t>Principle</a:t>
            </a:r>
            <a:r>
              <a:rPr lang="en-US">
                <a:solidFill>
                  <a:schemeClr val="bg1"/>
                </a:solidFill>
              </a:rPr>
              <a:t> – Jesus’ name is not a magic formula that guarantees automatic acceptance of all our prayers. </a:t>
            </a:r>
          </a:p>
          <a:p>
            <a:pPr marL="342900" indent="-342900">
              <a:buFont typeface="Arial" panose="020B0604020202020204" pitchFamily="34" charset="0"/>
              <a:buChar char="•"/>
            </a:pPr>
            <a:r>
              <a:rPr lang="en-US">
                <a:solidFill>
                  <a:schemeClr val="bg1"/>
                </a:solidFill>
              </a:rPr>
              <a:t>Many prayers aren’t being answered because we misunderstand what it means to pray in the name of Jesus! It doesn’t work that way. </a:t>
            </a:r>
          </a:p>
          <a:p>
            <a:pPr marL="342900" indent="-342900">
              <a:buFont typeface="Arial" panose="020B0604020202020204" pitchFamily="34" charset="0"/>
              <a:buChar char="•"/>
            </a:pPr>
            <a:r>
              <a:rPr lang="en-US">
                <a:solidFill>
                  <a:schemeClr val="bg1"/>
                </a:solidFill>
              </a:rPr>
              <a:t>We must understand the significance of who Jesus really is and appropriating His power through faith in His name. </a:t>
            </a:r>
          </a:p>
          <a:p>
            <a:pPr marL="342900" indent="-342900">
              <a:buFont typeface="Arial" panose="020B0604020202020204" pitchFamily="34" charset="0"/>
              <a:buChar char="•"/>
            </a:pPr>
            <a:r>
              <a:rPr lang="en-US">
                <a:solidFill>
                  <a:schemeClr val="bg1"/>
                </a:solidFill>
              </a:rPr>
              <a:t>The story of Sceva in Acts 19:13-17 reveals that someone can use the name Jesus all they want, but he will still have no authority over the devil if (1) he isn’t in proper relationship with Christ, and (2) he doesn’t understand how to use Jesus’ name.</a:t>
            </a:r>
          </a:p>
        </p:txBody>
      </p:sp>
    </p:spTree>
    <p:extLst>
      <p:ext uri="{BB962C8B-B14F-4D97-AF65-F5344CB8AC3E}">
        <p14:creationId xmlns:p14="http://schemas.microsoft.com/office/powerpoint/2010/main" val="47742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eaf&#10;&#10;Description automatically generated">
            <a:extLst>
              <a:ext uri="{FF2B5EF4-FFF2-40B4-BE49-F238E27FC236}">
                <a16:creationId xmlns:a16="http://schemas.microsoft.com/office/drawing/2014/main" id="{BE81769E-3F70-831D-6C8C-1BC9A8E2014B}"/>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6DF2C0C-997A-ED04-5CCD-8167CB14938C}"/>
              </a:ext>
            </a:extLst>
          </p:cNvPr>
          <p:cNvSpPr>
            <a:spLocks noGrp="1"/>
          </p:cNvSpPr>
          <p:nvPr>
            <p:ph type="title"/>
          </p:nvPr>
        </p:nvSpPr>
        <p:spPr>
          <a:xfrm>
            <a:off x="6629837" y="130629"/>
            <a:ext cx="5436297" cy="1325563"/>
          </a:xfrm>
        </p:spPr>
        <p:txBody>
          <a:bodyPr>
            <a:normAutofit/>
          </a:bodyPr>
          <a:lstStyle/>
          <a:p>
            <a:pPr algn="ctr"/>
            <a:r>
              <a:rPr lang="en-US" u="sng">
                <a:solidFill>
                  <a:schemeClr val="bg1"/>
                </a:solidFill>
                <a:latin typeface="Aharoni" panose="02010803020104030203" pitchFamily="2" charset="-79"/>
                <a:cs typeface="Aharoni" panose="02010803020104030203" pitchFamily="2" charset="-79"/>
              </a:rPr>
              <a:t>OUR COVENANTAL </a:t>
            </a:r>
            <a:br>
              <a:rPr lang="en-US" u="sng">
                <a:solidFill>
                  <a:schemeClr val="bg1"/>
                </a:solidFill>
                <a:latin typeface="Aharoni" panose="02010803020104030203" pitchFamily="2" charset="-79"/>
                <a:cs typeface="Aharoni" panose="02010803020104030203" pitchFamily="2" charset="-79"/>
              </a:rPr>
            </a:br>
            <a:r>
              <a:rPr lang="en-US" u="sng">
                <a:solidFill>
                  <a:schemeClr val="bg1"/>
                </a:solidFill>
                <a:latin typeface="Aharoni" panose="02010803020104030203" pitchFamily="2" charset="-79"/>
                <a:cs typeface="Aharoni" panose="02010803020104030203" pitchFamily="2" charset="-79"/>
              </a:rPr>
              <a:t>RIGHTS!</a:t>
            </a:r>
            <a:endParaRPr lang="en-US" b="1" u="sng">
              <a:solidFill>
                <a:schemeClr val="bg1"/>
              </a:solidFill>
              <a:latin typeface="Aharoni" panose="02010803020104030203" pitchFamily="2" charset="-79"/>
              <a:cs typeface="Aharoni" panose="02010803020104030203" pitchFamily="2" charset="-79"/>
            </a:endParaRPr>
          </a:p>
        </p:txBody>
      </p:sp>
      <p:sp>
        <p:nvSpPr>
          <p:cNvPr id="5" name="Content Placeholder 4">
            <a:extLst>
              <a:ext uri="{FF2B5EF4-FFF2-40B4-BE49-F238E27FC236}">
                <a16:creationId xmlns:a16="http://schemas.microsoft.com/office/drawing/2014/main" id="{FFBCAEF6-3D07-247D-B84B-C55B56AA5801}"/>
              </a:ext>
            </a:extLst>
          </p:cNvPr>
          <p:cNvSpPr>
            <a:spLocks noGrp="1"/>
          </p:cNvSpPr>
          <p:nvPr>
            <p:ph idx="1"/>
          </p:nvPr>
        </p:nvSpPr>
        <p:spPr>
          <a:xfrm>
            <a:off x="49161" y="339214"/>
            <a:ext cx="6946490" cy="5823002"/>
          </a:xfrm>
        </p:spPr>
        <p:txBody>
          <a:bodyPr>
            <a:normAutofit/>
          </a:bodyPr>
          <a:lstStyle/>
          <a:p>
            <a:pPr marL="0" indent="0" algn="ctr">
              <a:buNone/>
            </a:pPr>
            <a:r>
              <a:rPr lang="en-US" sz="2400" b="1">
                <a:solidFill>
                  <a:schemeClr val="bg1"/>
                </a:solidFill>
              </a:rPr>
              <a:t>On what basis do we have authority in prayer in Jesus’ name? </a:t>
            </a:r>
          </a:p>
          <a:p>
            <a:pPr marL="0" indent="0" algn="ctr">
              <a:buNone/>
            </a:pPr>
            <a:endParaRPr lang="en-US" sz="2000">
              <a:solidFill>
                <a:schemeClr val="bg1"/>
              </a:solidFill>
            </a:endParaRPr>
          </a:p>
          <a:p>
            <a:pPr marL="0" indent="0">
              <a:buNone/>
            </a:pPr>
            <a:r>
              <a:rPr lang="en-US" sz="2000">
                <a:solidFill>
                  <a:schemeClr val="bg1"/>
                </a:solidFill>
              </a:rPr>
              <a:t>2</a:t>
            </a:r>
            <a:r>
              <a:rPr lang="en-US" sz="2000" b="1" u="sng">
                <a:solidFill>
                  <a:schemeClr val="bg1"/>
                </a:solidFill>
              </a:rPr>
              <a:t>. Principle </a:t>
            </a:r>
            <a:r>
              <a:rPr lang="en-US" sz="2000">
                <a:solidFill>
                  <a:schemeClr val="bg1"/>
                </a:solidFill>
              </a:rPr>
              <a:t>– We must be able to legally use the authority behind the power of Jesus’ name in order to obtain results in prayer. </a:t>
            </a:r>
          </a:p>
          <a:p>
            <a:pPr marL="0" indent="0">
              <a:buNone/>
            </a:pPr>
            <a:r>
              <a:rPr lang="en-US" sz="2000" b="1" u="sng">
                <a:solidFill>
                  <a:schemeClr val="bg1"/>
                </a:solidFill>
              </a:rPr>
              <a:t>3. Principle </a:t>
            </a:r>
            <a:r>
              <a:rPr lang="en-US" sz="2000">
                <a:solidFill>
                  <a:schemeClr val="bg1"/>
                </a:solidFill>
              </a:rPr>
              <a:t>- The authority we have in His name through prayer is a covenantal authority; it is based on our covenant relationship with God through Christ (Hebrews 11:6).</a:t>
            </a:r>
          </a:p>
          <a:p>
            <a:pPr marL="0" indent="0">
              <a:buNone/>
            </a:pPr>
            <a:endParaRPr lang="en-US" sz="2000">
              <a:solidFill>
                <a:schemeClr val="bg1"/>
              </a:solidFill>
            </a:endParaRPr>
          </a:p>
          <a:p>
            <a:r>
              <a:rPr lang="en-US" sz="2000">
                <a:solidFill>
                  <a:schemeClr val="bg1"/>
                </a:solidFill>
              </a:rPr>
              <a:t>We can pray to God directly in Jesus’ name because He has given us authority to do so based on the new covenant (John 16:23-27).</a:t>
            </a:r>
          </a:p>
          <a:p>
            <a:r>
              <a:rPr lang="en-US" sz="2000">
                <a:solidFill>
                  <a:schemeClr val="bg1"/>
                </a:solidFill>
              </a:rPr>
              <a:t>Therefore, the strength of prayers prayed in the name of Jesus is covenantal authority based on our relationship with Christ (Philippians 2:10).</a:t>
            </a:r>
          </a:p>
          <a:p>
            <a:r>
              <a:rPr lang="en-US" sz="2000">
                <a:solidFill>
                  <a:schemeClr val="bg1"/>
                </a:solidFill>
              </a:rPr>
              <a:t>In essence, Jesus’ name is our legal authority to transact spiritual business with God ( 1Timothy 2:5-6)   </a:t>
            </a:r>
          </a:p>
          <a:p>
            <a:endParaRPr lang="en-US" sz="1400">
              <a:solidFill>
                <a:srgbClr val="FFFFFF"/>
              </a:solidFill>
            </a:endParaRPr>
          </a:p>
        </p:txBody>
      </p:sp>
      <p:pic>
        <p:nvPicPr>
          <p:cNvPr id="7" name="Picture 6" descr="A person with curly hair praying&#10;&#10;Description automatically generated">
            <a:extLst>
              <a:ext uri="{FF2B5EF4-FFF2-40B4-BE49-F238E27FC236}">
                <a16:creationId xmlns:a16="http://schemas.microsoft.com/office/drawing/2014/main" id="{8E7C4793-5B00-88D8-FA93-50AAC18D8F9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657" r="3" b="7660"/>
          <a:stretch/>
        </p:blipFill>
        <p:spPr>
          <a:xfrm>
            <a:off x="6905086" y="169299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8" name="TextBox 7">
            <a:extLst>
              <a:ext uri="{FF2B5EF4-FFF2-40B4-BE49-F238E27FC236}">
                <a16:creationId xmlns:a16="http://schemas.microsoft.com/office/drawing/2014/main" id="{A737E30A-CDC4-57B5-D396-7C26AD003433}"/>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pitemnein-epitomic.blogspot.com/2013/12/how-prayer-changes-one-who-pray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28964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943EECF-03A4-4CEB-899E-47C803839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367" y="319440"/>
            <a:ext cx="11543267" cy="5932503"/>
          </a:xfrm>
          <a:prstGeom prst="rect">
            <a:avLst/>
          </a:prstGeom>
          <a:solidFill>
            <a:schemeClr val="bg1"/>
          </a:solidFill>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2" descr="A close up of a green leaf&#10;&#10;Description automatically generated">
            <a:extLst>
              <a:ext uri="{FF2B5EF4-FFF2-40B4-BE49-F238E27FC236}">
                <a16:creationId xmlns:a16="http://schemas.microsoft.com/office/drawing/2014/main" id="{43F38C3F-1B45-1C26-F717-111EC99B142F}"/>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t="8533" r="-2" b="-2"/>
          <a:stretch/>
        </p:blipFill>
        <p:spPr>
          <a:xfrm>
            <a:off x="328486" y="319441"/>
            <a:ext cx="11530584" cy="5932503"/>
          </a:xfrm>
          <a:prstGeom prst="rect">
            <a:avLst/>
          </a:prstGeom>
        </p:spPr>
      </p:pic>
      <p:sp>
        <p:nvSpPr>
          <p:cNvPr id="18" name="Rectangle 17">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998349" y="2960103"/>
            <a:ext cx="190858" cy="6583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272AE7A-80F8-B6A4-7E6F-8463952A7B8E}"/>
              </a:ext>
            </a:extLst>
          </p:cNvPr>
          <p:cNvSpPr txBox="1"/>
          <p:nvPr/>
        </p:nvSpPr>
        <p:spPr>
          <a:xfrm>
            <a:off x="3350944" y="324209"/>
            <a:ext cx="5485669" cy="830997"/>
          </a:xfrm>
          <a:prstGeom prst="rect">
            <a:avLst/>
          </a:prstGeom>
          <a:noFill/>
        </p:spPr>
        <p:txBody>
          <a:bodyPr wrap="none" rtlCol="0">
            <a:spAutoFit/>
          </a:bodyPr>
          <a:lstStyle/>
          <a:p>
            <a:pPr algn="ctr"/>
            <a:r>
              <a:rPr lang="en-US" sz="4800" b="1" u="sng">
                <a:solidFill>
                  <a:schemeClr val="bg1"/>
                </a:solidFill>
              </a:rPr>
              <a:t>WHAT’S IN A NAME?</a:t>
            </a:r>
          </a:p>
        </p:txBody>
      </p:sp>
      <p:sp>
        <p:nvSpPr>
          <p:cNvPr id="15" name="TextBox 14">
            <a:extLst>
              <a:ext uri="{FF2B5EF4-FFF2-40B4-BE49-F238E27FC236}">
                <a16:creationId xmlns:a16="http://schemas.microsoft.com/office/drawing/2014/main" id="{03D978E9-2F8F-262E-F1EC-564E6FD34C10}"/>
              </a:ext>
            </a:extLst>
          </p:cNvPr>
          <p:cNvSpPr txBox="1"/>
          <p:nvPr/>
        </p:nvSpPr>
        <p:spPr>
          <a:xfrm>
            <a:off x="713893" y="1223716"/>
            <a:ext cx="4238905" cy="4708981"/>
          </a:xfrm>
          <a:prstGeom prst="rect">
            <a:avLst/>
          </a:prstGeom>
          <a:noFill/>
        </p:spPr>
        <p:txBody>
          <a:bodyPr wrap="square" rtlCol="0">
            <a:spAutoFit/>
          </a:bodyPr>
          <a:lstStyle/>
          <a:p>
            <a:pPr marL="0" indent="0" algn="ctr">
              <a:buNone/>
            </a:pPr>
            <a:r>
              <a:rPr lang="en-US" sz="2000">
                <a:solidFill>
                  <a:schemeClr val="bg1"/>
                </a:solidFill>
              </a:rPr>
              <a:t>What is the significance of God’s saying that His name is “I am” (Exodus. 3:14)?</a:t>
            </a:r>
          </a:p>
          <a:p>
            <a:pPr marL="0" indent="0" algn="ctr">
              <a:buNone/>
            </a:pPr>
            <a:r>
              <a:rPr lang="en-US" sz="2000">
                <a:solidFill>
                  <a:schemeClr val="bg1"/>
                </a:solidFill>
              </a:rPr>
              <a:t>What is the significance of God’s calling Himself “the God of Abraham, the God of Isaac and the God of Jacob”     (Exodus 3:15)</a:t>
            </a:r>
          </a:p>
          <a:p>
            <a:pPr marL="0" indent="0" algn="ctr">
              <a:buNone/>
            </a:pPr>
            <a:r>
              <a:rPr lang="en-US" sz="2000" b="1" u="sng">
                <a:solidFill>
                  <a:schemeClr val="bg1"/>
                </a:solidFill>
              </a:rPr>
              <a:t>4. Principle </a:t>
            </a:r>
            <a:r>
              <a:rPr lang="en-US" sz="2000">
                <a:solidFill>
                  <a:schemeClr val="bg1"/>
                </a:solidFill>
              </a:rPr>
              <a:t>– In the scriptures, the name of someone (or something) symbolized the essence of his nature. It represented the person’s collective attributes and characteristics – His nature, power, and glory. </a:t>
            </a:r>
          </a:p>
          <a:p>
            <a:pPr marL="0" indent="0" algn="ctr">
              <a:buNone/>
            </a:pPr>
            <a:r>
              <a:rPr lang="en-US" sz="2000" b="1" u="sng">
                <a:solidFill>
                  <a:schemeClr val="bg1"/>
                </a:solidFill>
              </a:rPr>
              <a:t>5. Principle </a:t>
            </a:r>
            <a:r>
              <a:rPr lang="en-US" sz="2000">
                <a:solidFill>
                  <a:schemeClr val="bg1"/>
                </a:solidFill>
              </a:rPr>
              <a:t>– God’s overarching name, I am, encompasses all His nature and attributes. </a:t>
            </a:r>
          </a:p>
        </p:txBody>
      </p:sp>
      <p:sp>
        <p:nvSpPr>
          <p:cNvPr id="5" name="TextBox 4">
            <a:extLst>
              <a:ext uri="{FF2B5EF4-FFF2-40B4-BE49-F238E27FC236}">
                <a16:creationId xmlns:a16="http://schemas.microsoft.com/office/drawing/2014/main" id="{A1540BA9-997B-682C-051F-5504959E3FFB}"/>
              </a:ext>
            </a:extLst>
          </p:cNvPr>
          <p:cNvSpPr txBox="1"/>
          <p:nvPr/>
        </p:nvSpPr>
        <p:spPr>
          <a:xfrm>
            <a:off x="6263149" y="1223716"/>
            <a:ext cx="5177886" cy="4985980"/>
          </a:xfrm>
          <a:prstGeom prst="rect">
            <a:avLst/>
          </a:prstGeom>
          <a:noFill/>
        </p:spPr>
        <p:txBody>
          <a:bodyPr wrap="square" rtlCol="0">
            <a:spAutoFit/>
          </a:bodyPr>
          <a:lstStyle/>
          <a:p>
            <a:pPr marL="0" indent="0" algn="ctr">
              <a:buNone/>
            </a:pPr>
            <a:r>
              <a:rPr lang="en-US" sz="2000">
                <a:solidFill>
                  <a:schemeClr val="bg1"/>
                </a:solidFill>
              </a:rPr>
              <a:t>There is total consistency between who God is and what He says and does. The main reason we are commanded to use the name of God in vain (Exodus. 20:7) is that His name does not just represent who He is, but also it is who He is. God reveal truth to Moses in Exodus 3:13-15.</a:t>
            </a:r>
          </a:p>
          <a:p>
            <a:pPr marL="0" indent="0" algn="ctr">
              <a:buNone/>
            </a:pPr>
            <a:endParaRPr lang="en-US" sz="2000">
              <a:solidFill>
                <a:schemeClr val="bg1"/>
              </a:solidFill>
            </a:endParaRPr>
          </a:p>
          <a:p>
            <a:pPr marL="0" indent="0" algn="ctr">
              <a:buNone/>
            </a:pPr>
            <a:r>
              <a:rPr lang="en-US" sz="2000">
                <a:solidFill>
                  <a:schemeClr val="bg1"/>
                </a:solidFill>
              </a:rPr>
              <a:t>God was saying , I am My name. Whatever I am, that’s what I’m called. In English, “my name is whatever I am at the time I am it.” This is because God is our all-sufficiency, and His name differs depending on what our need is at the time! God is a Provider, healer, peace, etc. </a:t>
            </a:r>
          </a:p>
          <a:p>
            <a:pPr marL="0" indent="0" algn="ctr">
              <a:buNone/>
            </a:pPr>
            <a:r>
              <a:rPr lang="en-US" sz="2000" b="1">
                <a:solidFill>
                  <a:schemeClr val="bg1"/>
                </a:solidFill>
              </a:rPr>
              <a:t>He desires to be your God and to meet your needs, no matter what they are.  </a:t>
            </a:r>
          </a:p>
          <a:p>
            <a:endParaRPr lang="en-US"/>
          </a:p>
        </p:txBody>
      </p:sp>
    </p:spTree>
    <p:extLst>
      <p:ext uri="{BB962C8B-B14F-4D97-AF65-F5344CB8AC3E}">
        <p14:creationId xmlns:p14="http://schemas.microsoft.com/office/powerpoint/2010/main" val="534482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5 Prayers to Use in Times of Turmoil">
            <a:extLst>
              <a:ext uri="{FF2B5EF4-FFF2-40B4-BE49-F238E27FC236}">
                <a16:creationId xmlns:a16="http://schemas.microsoft.com/office/drawing/2014/main" id="{CA8816DF-6EDB-0E7A-F3D1-8F8698E4A23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Freeform: Shape 103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leaf">
            <a:extLst>
              <a:ext uri="{FF2B5EF4-FFF2-40B4-BE49-F238E27FC236}">
                <a16:creationId xmlns:a16="http://schemas.microsoft.com/office/drawing/2014/main" id="{2AE130F5-FE2F-D7EE-E961-3E35CF40276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40" r="2795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TextBox 6">
            <a:extLst>
              <a:ext uri="{FF2B5EF4-FFF2-40B4-BE49-F238E27FC236}">
                <a16:creationId xmlns:a16="http://schemas.microsoft.com/office/drawing/2014/main" id="{CAA02F2C-7FAF-4928-CC1E-20A55082BAA1}"/>
              </a:ext>
            </a:extLst>
          </p:cNvPr>
          <p:cNvSpPr txBox="1"/>
          <p:nvPr/>
        </p:nvSpPr>
        <p:spPr>
          <a:xfrm>
            <a:off x="115453" y="4550113"/>
            <a:ext cx="4864354" cy="1323439"/>
          </a:xfrm>
          <a:prstGeom prst="rect">
            <a:avLst/>
          </a:prstGeom>
          <a:noFill/>
        </p:spPr>
        <p:txBody>
          <a:bodyPr wrap="square" rtlCol="0">
            <a:spAutoFit/>
          </a:bodyPr>
          <a:lstStyle/>
          <a:p>
            <a:pPr algn="ctr"/>
            <a:r>
              <a:rPr lang="en-US" sz="4000" b="1" u="sng">
                <a:latin typeface="Algerian" panose="04020705040A02060702" pitchFamily="82" charset="0"/>
              </a:rPr>
              <a:t>THE NAME OF JESUS!</a:t>
            </a:r>
          </a:p>
        </p:txBody>
      </p:sp>
      <p:sp>
        <p:nvSpPr>
          <p:cNvPr id="8" name="TextBox 7">
            <a:extLst>
              <a:ext uri="{FF2B5EF4-FFF2-40B4-BE49-F238E27FC236}">
                <a16:creationId xmlns:a16="http://schemas.microsoft.com/office/drawing/2014/main" id="{37B1A37D-4571-1DC8-E6E1-6D8CFBAF5C35}"/>
              </a:ext>
            </a:extLst>
          </p:cNvPr>
          <p:cNvSpPr txBox="1"/>
          <p:nvPr/>
        </p:nvSpPr>
        <p:spPr>
          <a:xfrm>
            <a:off x="5766620" y="1041460"/>
            <a:ext cx="6265682" cy="4832092"/>
          </a:xfrm>
          <a:prstGeom prst="rect">
            <a:avLst/>
          </a:prstGeom>
          <a:noFill/>
        </p:spPr>
        <p:txBody>
          <a:bodyPr wrap="square" rtlCol="0">
            <a:spAutoFit/>
          </a:bodyPr>
          <a:lstStyle/>
          <a:p>
            <a:pPr marL="0" indent="0" algn="ctr">
              <a:buNone/>
            </a:pPr>
            <a:r>
              <a:rPr lang="en-US" sz="2400" b="1">
                <a:solidFill>
                  <a:schemeClr val="bg1"/>
                </a:solidFill>
              </a:rPr>
              <a:t>If we want God to meet our needs when we pray “in the name of Jesus,” how must we pray? </a:t>
            </a:r>
          </a:p>
          <a:p>
            <a:pPr marL="0" indent="0">
              <a:buNone/>
            </a:pPr>
            <a:endParaRPr lang="en-US" sz="2000">
              <a:solidFill>
                <a:schemeClr val="bg1"/>
              </a:solidFill>
            </a:endParaRPr>
          </a:p>
          <a:p>
            <a:pPr marL="0" indent="0">
              <a:buNone/>
            </a:pPr>
            <a:r>
              <a:rPr lang="en-US" sz="2000" b="1" u="sng">
                <a:solidFill>
                  <a:schemeClr val="bg1"/>
                </a:solidFill>
              </a:rPr>
              <a:t>6. Principle </a:t>
            </a:r>
            <a:r>
              <a:rPr lang="en-US" sz="2000">
                <a:solidFill>
                  <a:schemeClr val="bg1"/>
                </a:solidFill>
              </a:rPr>
              <a:t>–The names of the second person of the Trinity refer to all that He is, both as the Son of God and as the son of man-all His nature, power, and glory. </a:t>
            </a:r>
          </a:p>
          <a:p>
            <a:pPr marL="0" indent="0">
              <a:buNone/>
            </a:pPr>
            <a:endParaRPr lang="en-US" sz="2000">
              <a:solidFill>
                <a:schemeClr val="bg1"/>
              </a:solidFill>
            </a:endParaRPr>
          </a:p>
          <a:p>
            <a:pPr marL="0" indent="0">
              <a:buNone/>
            </a:pPr>
            <a:r>
              <a:rPr lang="en-US" sz="2000" b="1" u="sng">
                <a:solidFill>
                  <a:schemeClr val="bg1"/>
                </a:solidFill>
              </a:rPr>
              <a:t>7. Principle </a:t>
            </a:r>
            <a:r>
              <a:rPr lang="en-US" sz="2000">
                <a:solidFill>
                  <a:schemeClr val="bg1"/>
                </a:solidFill>
              </a:rPr>
              <a:t>– Jesus is the name of Christ in His humanity-as the son of man. I am is the name of Christ in His divinity – as the Son of God as the son…John 8:58 “I tell you the truth, Jesus answered, before Abraham was born, I am!”</a:t>
            </a:r>
          </a:p>
          <a:p>
            <a:pPr marL="0" indent="0">
              <a:buNone/>
            </a:pPr>
            <a:endParaRPr lang="en-US" sz="2000">
              <a:solidFill>
                <a:schemeClr val="bg1"/>
              </a:solidFill>
            </a:endParaRPr>
          </a:p>
          <a:p>
            <a:pPr marL="0" indent="0">
              <a:buNone/>
            </a:pPr>
            <a:r>
              <a:rPr lang="en-US" sz="2000" b="1" u="sng">
                <a:solidFill>
                  <a:schemeClr val="bg1"/>
                </a:solidFill>
              </a:rPr>
              <a:t>8. Principle </a:t>
            </a:r>
            <a:r>
              <a:rPr lang="en-US" sz="2000">
                <a:solidFill>
                  <a:schemeClr val="bg1"/>
                </a:solidFill>
              </a:rPr>
              <a:t>– If we want God to meet our needs when we pray in the name of Jesus,” we must pray based on the divine name that meets our particular needs. </a:t>
            </a:r>
          </a:p>
        </p:txBody>
      </p:sp>
    </p:spTree>
    <p:extLst>
      <p:ext uri="{BB962C8B-B14F-4D97-AF65-F5344CB8AC3E}">
        <p14:creationId xmlns:p14="http://schemas.microsoft.com/office/powerpoint/2010/main" val="3247994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2081</Words>
  <Application>Microsoft Office PowerPoint</Application>
  <PresentationFormat>Widescreen</PresentationFormat>
  <Paragraphs>103</Paragraphs>
  <Slides>20</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Meiryo</vt:lpstr>
      <vt:lpstr>ADLaM Display</vt:lpstr>
      <vt:lpstr>Aharoni</vt:lpstr>
      <vt:lpstr>Alasassy Caps</vt:lpstr>
      <vt:lpstr>Algerian</vt:lpstr>
      <vt:lpstr>Aptos</vt:lpstr>
      <vt:lpstr>Aptos Display</vt:lpstr>
      <vt:lpstr>Arial</vt:lpstr>
      <vt:lpstr>Calibri</vt:lpstr>
      <vt:lpstr>Calibri Light</vt:lpstr>
      <vt:lpstr>Office Theme</vt:lpstr>
      <vt:lpstr>Office Theme</vt:lpstr>
      <vt:lpstr>1_Office Theme</vt:lpstr>
      <vt:lpstr>PowerPoint Presentation</vt:lpstr>
      <vt:lpstr>PowerPoint Presentation</vt:lpstr>
      <vt:lpstr>PowerPoint Presentation</vt:lpstr>
      <vt:lpstr>The power of the word</vt:lpstr>
      <vt:lpstr>THE WORD!</vt:lpstr>
      <vt:lpstr>PowerPoint Presentation</vt:lpstr>
      <vt:lpstr>OUR COVENANTAL  RIGHTS!</vt:lpstr>
      <vt:lpstr>PowerPoint Presentation</vt:lpstr>
      <vt:lpstr>PowerPoint Presentation</vt:lpstr>
      <vt:lpstr>PowerPoint Presentation</vt:lpstr>
      <vt:lpstr>POWER OF ATTORNEY!</vt:lpstr>
      <vt:lpstr>POWER OF ATTORNEY!</vt:lpstr>
      <vt:lpstr>PowerPoint Presentation</vt:lpstr>
      <vt:lpstr>PowerPoint Presentation</vt:lpstr>
      <vt:lpstr>Putting Prayer into Practice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2</cp:revision>
  <dcterms:created xsi:type="dcterms:W3CDTF">2024-03-20T12:59:11Z</dcterms:created>
  <dcterms:modified xsi:type="dcterms:W3CDTF">2024-03-20T21:23:29Z</dcterms:modified>
</cp:coreProperties>
</file>