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9" r:id="rId1"/>
  </p:sldMasterIdLst>
  <p:sldIdLst>
    <p:sldId id="325" r:id="rId2"/>
    <p:sldId id="324" r:id="rId3"/>
    <p:sldId id="256" r:id="rId4"/>
    <p:sldId id="326" r:id="rId5"/>
    <p:sldId id="333" r:id="rId6"/>
    <p:sldId id="330" r:id="rId7"/>
    <p:sldId id="343" r:id="rId8"/>
    <p:sldId id="344" r:id="rId9"/>
    <p:sldId id="335" r:id="rId10"/>
    <p:sldId id="331" r:id="rId11"/>
    <p:sldId id="334" r:id="rId12"/>
    <p:sldId id="342" r:id="rId13"/>
    <p:sldId id="338" r:id="rId14"/>
    <p:sldId id="339" r:id="rId15"/>
    <p:sldId id="340" r:id="rId16"/>
    <p:sldId id="341" r:id="rId17"/>
    <p:sldId id="346" r:id="rId18"/>
    <p:sldId id="347" r:id="rId19"/>
    <p:sldId id="345" r:id="rId20"/>
    <p:sldId id="348" r:id="rId21"/>
    <p:sldId id="329" r:id="rId22"/>
    <p:sldId id="315" r:id="rId23"/>
    <p:sldId id="314" r:id="rId24"/>
    <p:sldId id="308" r:id="rId25"/>
    <p:sldId id="297" r:id="rId26"/>
    <p:sldId id="307" r:id="rId27"/>
  </p:sldIdLst>
  <p:sldSz cx="12192000" cy="6858000"/>
  <p:notesSz cx="7077075" cy="9369425"/>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15FD7F6-049E-AA76-5B9C-B85EBD32F032}" name="Guest User" initials="GU" userId="S::urn:spo:anon#f780459fbd3ea56e7e81f78667af8f465e85012b59fe58e496a25457922e7bff::"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CCFFFF"/>
    <a:srgbClr val="FFFFCC"/>
    <a:srgbClr val="99C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60A3ECD-15C7-4C2D-B951-E62C6E82B564}" v="1036" dt="2024-04-10T20:49:21.92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6" autoAdjust="0"/>
    <p:restoredTop sz="94660"/>
  </p:normalViewPr>
  <p:slideViewPr>
    <p:cSldViewPr snapToGrid="0">
      <p:cViewPr varScale="1">
        <p:scale>
          <a:sx n="114" d="100"/>
          <a:sy n="114" d="100"/>
        </p:scale>
        <p:origin x="474" y="102"/>
      </p:cViewPr>
      <p:guideLst/>
    </p:cSldViewPr>
  </p:slideViewPr>
  <p:notesTextViewPr>
    <p:cViewPr>
      <p:scale>
        <a:sx n="1" d="1"/>
        <a:sy n="1" d="1"/>
      </p:scale>
      <p:origin x="0" y="0"/>
    </p:cViewPr>
  </p:notesTextViewPr>
  <p:sorterViewPr>
    <p:cViewPr>
      <p:scale>
        <a:sx n="100" d="100"/>
        <a:sy n="100" d="100"/>
      </p:scale>
      <p:origin x="0" y="-242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8/10/relationships/authors" Targe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D3FDC417-5ED3-4EA0-9E70-910FBDB6E0DF}"/>
              </a:ext>
            </a:extLst>
          </p:cNvPr>
          <p:cNvSpPr>
            <a:spLocks noGrp="1"/>
          </p:cNvSpPr>
          <p:nvPr>
            <p:ph type="dt" sz="half" idx="10"/>
          </p:nvPr>
        </p:nvSpPr>
        <p:spPr/>
        <p:txBody>
          <a:bodyPr/>
          <a:lstStyle>
            <a:lvl1pPr>
              <a:defRPr/>
            </a:lvl1pPr>
          </a:lstStyle>
          <a:p>
            <a:fld id="{48A87A34-81AB-432B-8DAE-1953F412C126}" type="datetimeFigureOut">
              <a:rPr lang="en-US" smtClean="0"/>
              <a:t>4/10/2024</a:t>
            </a:fld>
            <a:endParaRPr lang="en-US" dirty="0"/>
          </a:p>
        </p:txBody>
      </p:sp>
      <p:sp>
        <p:nvSpPr>
          <p:cNvPr id="5" name="Footer Placeholder 4">
            <a:extLst>
              <a:ext uri="{FF2B5EF4-FFF2-40B4-BE49-F238E27FC236}">
                <a16:creationId xmlns:a16="http://schemas.microsoft.com/office/drawing/2014/main" id="{DE80B62C-B446-40F2-A868-294F3627464E}"/>
              </a:ext>
            </a:extLst>
          </p:cNvPr>
          <p:cNvSpPr>
            <a:spLocks noGrp="1"/>
          </p:cNvSpPr>
          <p:nvPr>
            <p:ph type="ftr" sz="quarter" idx="11"/>
          </p:nvPr>
        </p:nvSpPr>
        <p:spPr/>
        <p:txBody>
          <a:bodyPr/>
          <a:lstStyle>
            <a:lvl1pPr>
              <a:defRPr/>
            </a:lvl1pPr>
          </a:lstStyle>
          <a:p>
            <a:endParaRPr lang="en-US" dirty="0"/>
          </a:p>
        </p:txBody>
      </p:sp>
      <p:sp>
        <p:nvSpPr>
          <p:cNvPr id="6" name="Slide Number Placeholder 5">
            <a:extLst>
              <a:ext uri="{FF2B5EF4-FFF2-40B4-BE49-F238E27FC236}">
                <a16:creationId xmlns:a16="http://schemas.microsoft.com/office/drawing/2014/main" id="{1E00DC00-764D-4662-AAE9-E437644C8FF1}"/>
              </a:ext>
            </a:extLst>
          </p:cNvPr>
          <p:cNvSpPr>
            <a:spLocks noGrp="1"/>
          </p:cNvSpPr>
          <p:nvPr>
            <p:ph type="sldNum" sz="quarter" idx="12"/>
          </p:nvPr>
        </p:nvSpPr>
        <p:spPr/>
        <p:txBody>
          <a:bodyPr/>
          <a:lstStyle>
            <a:lvl1pPr>
              <a:defRPr/>
            </a:lvl1pPr>
          </a:lstStyle>
          <a:p>
            <a:fld id="{6D22F896-40B5-4ADD-8801-0D06FADFA095}" type="slidenum">
              <a:rPr lang="en-US" smtClean="0"/>
              <a:t>‹#›</a:t>
            </a:fld>
            <a:endParaRPr lang="en-US" dirty="0"/>
          </a:p>
        </p:txBody>
      </p:sp>
    </p:spTree>
    <p:extLst>
      <p:ext uri="{BB962C8B-B14F-4D97-AF65-F5344CB8AC3E}">
        <p14:creationId xmlns:p14="http://schemas.microsoft.com/office/powerpoint/2010/main" val="33656470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494E16-00CA-4DCA-A23D-DBA0E2E6D3B8}"/>
              </a:ext>
            </a:extLst>
          </p:cNvPr>
          <p:cNvSpPr>
            <a:spLocks noGrp="1"/>
          </p:cNvSpPr>
          <p:nvPr>
            <p:ph type="dt" sz="half" idx="10"/>
          </p:nvPr>
        </p:nvSpPr>
        <p:spPr/>
        <p:txBody>
          <a:bodyPr/>
          <a:lstStyle>
            <a:lvl1pPr>
              <a:defRPr/>
            </a:lvl1pPr>
          </a:lstStyle>
          <a:p>
            <a:fld id="{48A87A34-81AB-432B-8DAE-1953F412C126}" type="datetimeFigureOut">
              <a:rPr lang="en-US" smtClean="0"/>
              <a:pPr/>
              <a:t>4/10/2024</a:t>
            </a:fld>
            <a:endParaRPr lang="en-US" dirty="0"/>
          </a:p>
        </p:txBody>
      </p:sp>
      <p:sp>
        <p:nvSpPr>
          <p:cNvPr id="5" name="Footer Placeholder 4">
            <a:extLst>
              <a:ext uri="{FF2B5EF4-FFF2-40B4-BE49-F238E27FC236}">
                <a16:creationId xmlns:a16="http://schemas.microsoft.com/office/drawing/2014/main" id="{5E99702E-640A-4777-896A-B563D92AFCF4}"/>
              </a:ext>
            </a:extLst>
          </p:cNvPr>
          <p:cNvSpPr>
            <a:spLocks noGrp="1"/>
          </p:cNvSpPr>
          <p:nvPr>
            <p:ph type="ftr" sz="quarter" idx="11"/>
          </p:nvPr>
        </p:nvSpPr>
        <p:spPr/>
        <p:txBody>
          <a:bodyPr/>
          <a:lstStyle>
            <a:lvl1pPr>
              <a:defRPr/>
            </a:lvl1pPr>
          </a:lstStyle>
          <a:p>
            <a:endParaRPr lang="en-US" dirty="0"/>
          </a:p>
        </p:txBody>
      </p:sp>
      <p:sp>
        <p:nvSpPr>
          <p:cNvPr id="6" name="Slide Number Placeholder 5">
            <a:extLst>
              <a:ext uri="{FF2B5EF4-FFF2-40B4-BE49-F238E27FC236}">
                <a16:creationId xmlns:a16="http://schemas.microsoft.com/office/drawing/2014/main" id="{E93B5EE7-510C-4ABA-870C-B0C3EC5B9F83}"/>
              </a:ext>
            </a:extLst>
          </p:cNvPr>
          <p:cNvSpPr>
            <a:spLocks noGrp="1"/>
          </p:cNvSpPr>
          <p:nvPr>
            <p:ph type="sldNum" sz="quarter" idx="12"/>
          </p:nvPr>
        </p:nvSpPr>
        <p:spPr/>
        <p:txBody>
          <a:bodyPr/>
          <a:lstStyle>
            <a:lvl1pPr>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9242733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CF8155-1558-45F0-BAD3-F0FC43947CCC}"/>
              </a:ext>
            </a:extLst>
          </p:cNvPr>
          <p:cNvSpPr>
            <a:spLocks noGrp="1"/>
          </p:cNvSpPr>
          <p:nvPr>
            <p:ph type="dt" sz="half" idx="10"/>
          </p:nvPr>
        </p:nvSpPr>
        <p:spPr/>
        <p:txBody>
          <a:bodyPr/>
          <a:lstStyle>
            <a:lvl1pPr>
              <a:defRPr/>
            </a:lvl1pPr>
          </a:lstStyle>
          <a:p>
            <a:fld id="{48A87A34-81AB-432B-8DAE-1953F412C126}" type="datetimeFigureOut">
              <a:rPr lang="en-US" smtClean="0"/>
              <a:pPr/>
              <a:t>4/10/2024</a:t>
            </a:fld>
            <a:endParaRPr lang="en-US" dirty="0"/>
          </a:p>
        </p:txBody>
      </p:sp>
      <p:sp>
        <p:nvSpPr>
          <p:cNvPr id="5" name="Footer Placeholder 4">
            <a:extLst>
              <a:ext uri="{FF2B5EF4-FFF2-40B4-BE49-F238E27FC236}">
                <a16:creationId xmlns:a16="http://schemas.microsoft.com/office/drawing/2014/main" id="{7C6E88DD-5B33-489F-92D8-5037BA41392C}"/>
              </a:ext>
            </a:extLst>
          </p:cNvPr>
          <p:cNvSpPr>
            <a:spLocks noGrp="1"/>
          </p:cNvSpPr>
          <p:nvPr>
            <p:ph type="ftr" sz="quarter" idx="11"/>
          </p:nvPr>
        </p:nvSpPr>
        <p:spPr/>
        <p:txBody>
          <a:bodyPr/>
          <a:lstStyle>
            <a:lvl1pPr>
              <a:defRPr/>
            </a:lvl1pPr>
          </a:lstStyle>
          <a:p>
            <a:endParaRPr lang="en-US" dirty="0"/>
          </a:p>
        </p:txBody>
      </p:sp>
      <p:sp>
        <p:nvSpPr>
          <p:cNvPr id="6" name="Slide Number Placeholder 5">
            <a:extLst>
              <a:ext uri="{FF2B5EF4-FFF2-40B4-BE49-F238E27FC236}">
                <a16:creationId xmlns:a16="http://schemas.microsoft.com/office/drawing/2014/main" id="{5EC84FE4-F3E6-44F1-B9D1-6B1788A5B6AC}"/>
              </a:ext>
            </a:extLst>
          </p:cNvPr>
          <p:cNvSpPr>
            <a:spLocks noGrp="1"/>
          </p:cNvSpPr>
          <p:nvPr>
            <p:ph type="sldNum" sz="quarter" idx="12"/>
          </p:nvPr>
        </p:nvSpPr>
        <p:spPr/>
        <p:txBody>
          <a:bodyPr/>
          <a:lstStyle>
            <a:lvl1pPr>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8981494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4/10/2024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2490792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020603-73B4-49B1-8A26-FF0354BF638B}"/>
              </a:ext>
            </a:extLst>
          </p:cNvPr>
          <p:cNvSpPr>
            <a:spLocks noGrp="1"/>
          </p:cNvSpPr>
          <p:nvPr>
            <p:ph type="dt" sz="half" idx="10"/>
          </p:nvPr>
        </p:nvSpPr>
        <p:spPr/>
        <p:txBody>
          <a:bodyPr/>
          <a:lstStyle>
            <a:lvl1pPr>
              <a:defRPr/>
            </a:lvl1pPr>
          </a:lstStyle>
          <a:p>
            <a:fld id="{48A87A34-81AB-432B-8DAE-1953F412C126}" type="datetimeFigureOut">
              <a:rPr lang="en-US" smtClean="0"/>
              <a:pPr/>
              <a:t>4/10/2024</a:t>
            </a:fld>
            <a:endParaRPr lang="en-US" dirty="0"/>
          </a:p>
        </p:txBody>
      </p:sp>
      <p:sp>
        <p:nvSpPr>
          <p:cNvPr id="5" name="Footer Placeholder 4">
            <a:extLst>
              <a:ext uri="{FF2B5EF4-FFF2-40B4-BE49-F238E27FC236}">
                <a16:creationId xmlns:a16="http://schemas.microsoft.com/office/drawing/2014/main" id="{DDB9335B-2E70-4B2F-A52E-D06825D4F7F8}"/>
              </a:ext>
            </a:extLst>
          </p:cNvPr>
          <p:cNvSpPr>
            <a:spLocks noGrp="1"/>
          </p:cNvSpPr>
          <p:nvPr>
            <p:ph type="ftr" sz="quarter" idx="11"/>
          </p:nvPr>
        </p:nvSpPr>
        <p:spPr/>
        <p:txBody>
          <a:bodyPr/>
          <a:lstStyle>
            <a:lvl1pPr>
              <a:defRPr/>
            </a:lvl1pPr>
          </a:lstStyle>
          <a:p>
            <a:endParaRPr lang="en-US" dirty="0"/>
          </a:p>
        </p:txBody>
      </p:sp>
      <p:sp>
        <p:nvSpPr>
          <p:cNvPr id="6" name="Slide Number Placeholder 5">
            <a:extLst>
              <a:ext uri="{FF2B5EF4-FFF2-40B4-BE49-F238E27FC236}">
                <a16:creationId xmlns:a16="http://schemas.microsoft.com/office/drawing/2014/main" id="{E9765D08-2F37-4F10-8D2F-71BA13831CFC}"/>
              </a:ext>
            </a:extLst>
          </p:cNvPr>
          <p:cNvSpPr>
            <a:spLocks noGrp="1"/>
          </p:cNvSpPr>
          <p:nvPr>
            <p:ph type="sldNum" sz="quarter" idx="12"/>
          </p:nvPr>
        </p:nvSpPr>
        <p:spPr/>
        <p:txBody>
          <a:bodyPr/>
          <a:lstStyle>
            <a:lvl1pPr>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476809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802826C-B2E8-405F-B903-E0CC63CA1EA0}"/>
              </a:ext>
            </a:extLst>
          </p:cNvPr>
          <p:cNvSpPr>
            <a:spLocks noGrp="1"/>
          </p:cNvSpPr>
          <p:nvPr>
            <p:ph type="dt" sz="half" idx="10"/>
          </p:nvPr>
        </p:nvSpPr>
        <p:spPr/>
        <p:txBody>
          <a:bodyPr/>
          <a:lstStyle>
            <a:lvl1pPr>
              <a:defRPr/>
            </a:lvl1pPr>
          </a:lstStyle>
          <a:p>
            <a:fld id="{48A87A34-81AB-432B-8DAE-1953F412C126}" type="datetimeFigureOut">
              <a:rPr lang="en-US" smtClean="0"/>
              <a:t>4/10/2024</a:t>
            </a:fld>
            <a:endParaRPr lang="en-US" dirty="0"/>
          </a:p>
        </p:txBody>
      </p:sp>
      <p:sp>
        <p:nvSpPr>
          <p:cNvPr id="5" name="Footer Placeholder 4">
            <a:extLst>
              <a:ext uri="{FF2B5EF4-FFF2-40B4-BE49-F238E27FC236}">
                <a16:creationId xmlns:a16="http://schemas.microsoft.com/office/drawing/2014/main" id="{5C46E392-8B5B-4175-9751-2C65E216A0C3}"/>
              </a:ext>
            </a:extLst>
          </p:cNvPr>
          <p:cNvSpPr>
            <a:spLocks noGrp="1"/>
          </p:cNvSpPr>
          <p:nvPr>
            <p:ph type="ftr" sz="quarter" idx="11"/>
          </p:nvPr>
        </p:nvSpPr>
        <p:spPr/>
        <p:txBody>
          <a:bodyPr/>
          <a:lstStyle>
            <a:lvl1pPr>
              <a:defRPr/>
            </a:lvl1pPr>
          </a:lstStyle>
          <a:p>
            <a:endParaRPr lang="en-US" dirty="0"/>
          </a:p>
        </p:txBody>
      </p:sp>
      <p:sp>
        <p:nvSpPr>
          <p:cNvPr id="6" name="Slide Number Placeholder 5">
            <a:extLst>
              <a:ext uri="{FF2B5EF4-FFF2-40B4-BE49-F238E27FC236}">
                <a16:creationId xmlns:a16="http://schemas.microsoft.com/office/drawing/2014/main" id="{69630313-01EF-4394-8551-9AD85BE70B6A}"/>
              </a:ext>
            </a:extLst>
          </p:cNvPr>
          <p:cNvSpPr>
            <a:spLocks noGrp="1"/>
          </p:cNvSpPr>
          <p:nvPr>
            <p:ph type="sldNum" sz="quarter" idx="12"/>
          </p:nvPr>
        </p:nvSpPr>
        <p:spPr/>
        <p:txBody>
          <a:bodyPr/>
          <a:lstStyle>
            <a:lvl1pPr>
              <a:defRPr/>
            </a:lvl1pPr>
          </a:lstStyle>
          <a:p>
            <a:fld id="{6D22F896-40B5-4ADD-8801-0D06FADFA095}" type="slidenum">
              <a:rPr lang="en-US" smtClean="0"/>
              <a:t>‹#›</a:t>
            </a:fld>
            <a:endParaRPr lang="en-US" dirty="0"/>
          </a:p>
        </p:txBody>
      </p:sp>
    </p:spTree>
    <p:extLst>
      <p:ext uri="{BB962C8B-B14F-4D97-AF65-F5344CB8AC3E}">
        <p14:creationId xmlns:p14="http://schemas.microsoft.com/office/powerpoint/2010/main" val="25769589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9D1D3025-154F-4FFA-BB45-F1C2F14F3F08}"/>
              </a:ext>
            </a:extLst>
          </p:cNvPr>
          <p:cNvSpPr>
            <a:spLocks noGrp="1"/>
          </p:cNvSpPr>
          <p:nvPr>
            <p:ph type="dt" sz="half" idx="10"/>
          </p:nvPr>
        </p:nvSpPr>
        <p:spPr/>
        <p:txBody>
          <a:bodyPr/>
          <a:lstStyle>
            <a:lvl1pPr>
              <a:defRPr/>
            </a:lvl1pPr>
          </a:lstStyle>
          <a:p>
            <a:fld id="{48A87A34-81AB-432B-8DAE-1953F412C126}" type="datetimeFigureOut">
              <a:rPr lang="en-US" smtClean="0"/>
              <a:pPr/>
              <a:t>4/10/2024</a:t>
            </a:fld>
            <a:endParaRPr lang="en-US" dirty="0"/>
          </a:p>
        </p:txBody>
      </p:sp>
      <p:sp>
        <p:nvSpPr>
          <p:cNvPr id="6" name="Footer Placeholder 4">
            <a:extLst>
              <a:ext uri="{FF2B5EF4-FFF2-40B4-BE49-F238E27FC236}">
                <a16:creationId xmlns:a16="http://schemas.microsoft.com/office/drawing/2014/main" id="{9FC184AF-0E71-4FEF-99D4-5BEBE668EA79}"/>
              </a:ext>
            </a:extLst>
          </p:cNvPr>
          <p:cNvSpPr>
            <a:spLocks noGrp="1"/>
          </p:cNvSpPr>
          <p:nvPr>
            <p:ph type="ftr" sz="quarter" idx="11"/>
          </p:nvPr>
        </p:nvSpPr>
        <p:spPr/>
        <p:txBody>
          <a:bodyPr/>
          <a:lstStyle>
            <a:lvl1pPr>
              <a:defRPr/>
            </a:lvl1pPr>
          </a:lstStyle>
          <a:p>
            <a:endParaRPr lang="en-US" dirty="0"/>
          </a:p>
        </p:txBody>
      </p:sp>
      <p:sp>
        <p:nvSpPr>
          <p:cNvPr id="7" name="Slide Number Placeholder 5">
            <a:extLst>
              <a:ext uri="{FF2B5EF4-FFF2-40B4-BE49-F238E27FC236}">
                <a16:creationId xmlns:a16="http://schemas.microsoft.com/office/drawing/2014/main" id="{05C336D6-2254-471F-A52E-56E495FBB124}"/>
              </a:ext>
            </a:extLst>
          </p:cNvPr>
          <p:cNvSpPr>
            <a:spLocks noGrp="1"/>
          </p:cNvSpPr>
          <p:nvPr>
            <p:ph type="sldNum" sz="quarter" idx="12"/>
          </p:nvPr>
        </p:nvSpPr>
        <p:spPr/>
        <p:txBody>
          <a:bodyPr/>
          <a:lstStyle>
            <a:lvl1pPr>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548327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0DF342AD-DDF3-47E1-8046-B731716F7C59}"/>
              </a:ext>
            </a:extLst>
          </p:cNvPr>
          <p:cNvSpPr>
            <a:spLocks noGrp="1"/>
          </p:cNvSpPr>
          <p:nvPr>
            <p:ph type="dt" sz="half" idx="10"/>
          </p:nvPr>
        </p:nvSpPr>
        <p:spPr/>
        <p:txBody>
          <a:bodyPr/>
          <a:lstStyle>
            <a:lvl1pPr>
              <a:defRPr/>
            </a:lvl1pPr>
          </a:lstStyle>
          <a:p>
            <a:fld id="{48A87A34-81AB-432B-8DAE-1953F412C126}" type="datetimeFigureOut">
              <a:rPr lang="en-US" smtClean="0"/>
              <a:pPr/>
              <a:t>4/10/2024</a:t>
            </a:fld>
            <a:endParaRPr lang="en-US" dirty="0"/>
          </a:p>
        </p:txBody>
      </p:sp>
      <p:sp>
        <p:nvSpPr>
          <p:cNvPr id="8" name="Footer Placeholder 4">
            <a:extLst>
              <a:ext uri="{FF2B5EF4-FFF2-40B4-BE49-F238E27FC236}">
                <a16:creationId xmlns:a16="http://schemas.microsoft.com/office/drawing/2014/main" id="{7891694A-B279-49E9-B06D-166989B72029}"/>
              </a:ext>
            </a:extLst>
          </p:cNvPr>
          <p:cNvSpPr>
            <a:spLocks noGrp="1"/>
          </p:cNvSpPr>
          <p:nvPr>
            <p:ph type="ftr" sz="quarter" idx="11"/>
          </p:nvPr>
        </p:nvSpPr>
        <p:spPr/>
        <p:txBody>
          <a:bodyPr/>
          <a:lstStyle>
            <a:lvl1pPr>
              <a:defRPr/>
            </a:lvl1pPr>
          </a:lstStyle>
          <a:p>
            <a:endParaRPr lang="en-US" dirty="0"/>
          </a:p>
        </p:txBody>
      </p:sp>
      <p:sp>
        <p:nvSpPr>
          <p:cNvPr id="9" name="Slide Number Placeholder 5">
            <a:extLst>
              <a:ext uri="{FF2B5EF4-FFF2-40B4-BE49-F238E27FC236}">
                <a16:creationId xmlns:a16="http://schemas.microsoft.com/office/drawing/2014/main" id="{504CBA48-5240-4F61-97EB-D94A048DF092}"/>
              </a:ext>
            </a:extLst>
          </p:cNvPr>
          <p:cNvSpPr>
            <a:spLocks noGrp="1"/>
          </p:cNvSpPr>
          <p:nvPr>
            <p:ph type="sldNum" sz="quarter" idx="12"/>
          </p:nvPr>
        </p:nvSpPr>
        <p:spPr/>
        <p:txBody>
          <a:bodyPr/>
          <a:lstStyle>
            <a:lvl1pPr>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6087343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E53AA69A-E591-4513-B3E3-6362F73129FC}"/>
              </a:ext>
            </a:extLst>
          </p:cNvPr>
          <p:cNvSpPr>
            <a:spLocks noGrp="1"/>
          </p:cNvSpPr>
          <p:nvPr>
            <p:ph type="dt" sz="half" idx="10"/>
          </p:nvPr>
        </p:nvSpPr>
        <p:spPr/>
        <p:txBody>
          <a:bodyPr/>
          <a:lstStyle>
            <a:lvl1pPr>
              <a:defRPr/>
            </a:lvl1pPr>
          </a:lstStyle>
          <a:p>
            <a:fld id="{48A87A34-81AB-432B-8DAE-1953F412C126}" type="datetimeFigureOut">
              <a:rPr lang="en-US" smtClean="0"/>
              <a:t>4/10/2024</a:t>
            </a:fld>
            <a:endParaRPr lang="en-US" dirty="0"/>
          </a:p>
        </p:txBody>
      </p:sp>
      <p:sp>
        <p:nvSpPr>
          <p:cNvPr id="4" name="Footer Placeholder 4">
            <a:extLst>
              <a:ext uri="{FF2B5EF4-FFF2-40B4-BE49-F238E27FC236}">
                <a16:creationId xmlns:a16="http://schemas.microsoft.com/office/drawing/2014/main" id="{F93756DF-1796-4DC0-A53B-1937E5D36A2A}"/>
              </a:ext>
            </a:extLst>
          </p:cNvPr>
          <p:cNvSpPr>
            <a:spLocks noGrp="1"/>
          </p:cNvSpPr>
          <p:nvPr>
            <p:ph type="ftr" sz="quarter" idx="11"/>
          </p:nvPr>
        </p:nvSpPr>
        <p:spPr/>
        <p:txBody>
          <a:bodyPr/>
          <a:lstStyle>
            <a:lvl1pPr>
              <a:defRPr/>
            </a:lvl1pPr>
          </a:lstStyle>
          <a:p>
            <a:endParaRPr lang="en-US" dirty="0"/>
          </a:p>
        </p:txBody>
      </p:sp>
      <p:sp>
        <p:nvSpPr>
          <p:cNvPr id="5" name="Slide Number Placeholder 5">
            <a:extLst>
              <a:ext uri="{FF2B5EF4-FFF2-40B4-BE49-F238E27FC236}">
                <a16:creationId xmlns:a16="http://schemas.microsoft.com/office/drawing/2014/main" id="{57DDEB37-42DB-4504-8AB8-7880BD88C1D4}"/>
              </a:ext>
            </a:extLst>
          </p:cNvPr>
          <p:cNvSpPr>
            <a:spLocks noGrp="1"/>
          </p:cNvSpPr>
          <p:nvPr>
            <p:ph type="sldNum" sz="quarter" idx="12"/>
          </p:nvPr>
        </p:nvSpPr>
        <p:spPr/>
        <p:txBody>
          <a:bodyPr/>
          <a:lstStyle>
            <a:lvl1pPr>
              <a:defRPr/>
            </a:lvl1pPr>
          </a:lstStyle>
          <a:p>
            <a:fld id="{6D22F896-40B5-4ADD-8801-0D06FADFA095}" type="slidenum">
              <a:rPr lang="en-US" smtClean="0"/>
              <a:t>‹#›</a:t>
            </a:fld>
            <a:endParaRPr lang="en-US" dirty="0"/>
          </a:p>
        </p:txBody>
      </p:sp>
    </p:spTree>
    <p:extLst>
      <p:ext uri="{BB962C8B-B14F-4D97-AF65-F5344CB8AC3E}">
        <p14:creationId xmlns:p14="http://schemas.microsoft.com/office/powerpoint/2010/main" val="35454022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149E4BCD-0241-4CD3-90D5-5BA17F4C9B4B}"/>
              </a:ext>
            </a:extLst>
          </p:cNvPr>
          <p:cNvSpPr>
            <a:spLocks noGrp="1"/>
          </p:cNvSpPr>
          <p:nvPr>
            <p:ph type="dt" sz="half" idx="10"/>
          </p:nvPr>
        </p:nvSpPr>
        <p:spPr/>
        <p:txBody>
          <a:bodyPr/>
          <a:lstStyle>
            <a:lvl1pPr>
              <a:defRPr/>
            </a:lvl1pPr>
          </a:lstStyle>
          <a:p>
            <a:fld id="{48A87A34-81AB-432B-8DAE-1953F412C126}" type="datetimeFigureOut">
              <a:rPr lang="en-US" smtClean="0"/>
              <a:t>4/10/2024</a:t>
            </a:fld>
            <a:endParaRPr lang="en-US" dirty="0"/>
          </a:p>
        </p:txBody>
      </p:sp>
      <p:sp>
        <p:nvSpPr>
          <p:cNvPr id="3" name="Footer Placeholder 4">
            <a:extLst>
              <a:ext uri="{FF2B5EF4-FFF2-40B4-BE49-F238E27FC236}">
                <a16:creationId xmlns:a16="http://schemas.microsoft.com/office/drawing/2014/main" id="{9FC758FA-57C8-459F-81A3-9A63F8DE939D}"/>
              </a:ext>
            </a:extLst>
          </p:cNvPr>
          <p:cNvSpPr>
            <a:spLocks noGrp="1"/>
          </p:cNvSpPr>
          <p:nvPr>
            <p:ph type="ftr" sz="quarter" idx="11"/>
          </p:nvPr>
        </p:nvSpPr>
        <p:spPr/>
        <p:txBody>
          <a:bodyPr/>
          <a:lstStyle>
            <a:lvl1pPr>
              <a:defRPr/>
            </a:lvl1pPr>
          </a:lstStyle>
          <a:p>
            <a:endParaRPr lang="en-US" dirty="0"/>
          </a:p>
        </p:txBody>
      </p:sp>
      <p:sp>
        <p:nvSpPr>
          <p:cNvPr id="4" name="Slide Number Placeholder 5">
            <a:extLst>
              <a:ext uri="{FF2B5EF4-FFF2-40B4-BE49-F238E27FC236}">
                <a16:creationId xmlns:a16="http://schemas.microsoft.com/office/drawing/2014/main" id="{45E70691-8650-4F6F-9860-38EBBD35F4C1}"/>
              </a:ext>
            </a:extLst>
          </p:cNvPr>
          <p:cNvSpPr>
            <a:spLocks noGrp="1"/>
          </p:cNvSpPr>
          <p:nvPr>
            <p:ph type="sldNum" sz="quarter" idx="12"/>
          </p:nvPr>
        </p:nvSpPr>
        <p:spPr/>
        <p:txBody>
          <a:bodyPr/>
          <a:lstStyle>
            <a:lvl1pPr>
              <a:defRPr/>
            </a:lvl1pPr>
          </a:lstStyle>
          <a:p>
            <a:fld id="{6D22F896-40B5-4ADD-8801-0D06FADFA095}" type="slidenum">
              <a:rPr lang="en-US" smtClean="0"/>
              <a:t>‹#›</a:t>
            </a:fld>
            <a:endParaRPr lang="en-US" dirty="0"/>
          </a:p>
        </p:txBody>
      </p:sp>
    </p:spTree>
    <p:extLst>
      <p:ext uri="{BB962C8B-B14F-4D97-AF65-F5344CB8AC3E}">
        <p14:creationId xmlns:p14="http://schemas.microsoft.com/office/powerpoint/2010/main" val="34558226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2987FB27-5BE7-4173-B141-80D1C30C3923}"/>
              </a:ext>
            </a:extLst>
          </p:cNvPr>
          <p:cNvSpPr>
            <a:spLocks noGrp="1"/>
          </p:cNvSpPr>
          <p:nvPr>
            <p:ph type="dt" sz="half" idx="10"/>
          </p:nvPr>
        </p:nvSpPr>
        <p:spPr/>
        <p:txBody>
          <a:bodyPr/>
          <a:lstStyle>
            <a:lvl1pPr>
              <a:defRPr/>
            </a:lvl1pPr>
          </a:lstStyle>
          <a:p>
            <a:fld id="{48A87A34-81AB-432B-8DAE-1953F412C126}" type="datetimeFigureOut">
              <a:rPr lang="en-US" smtClean="0"/>
              <a:pPr/>
              <a:t>4/10/2024</a:t>
            </a:fld>
            <a:endParaRPr lang="en-US" dirty="0"/>
          </a:p>
        </p:txBody>
      </p:sp>
      <p:sp>
        <p:nvSpPr>
          <p:cNvPr id="6" name="Footer Placeholder 4">
            <a:extLst>
              <a:ext uri="{FF2B5EF4-FFF2-40B4-BE49-F238E27FC236}">
                <a16:creationId xmlns:a16="http://schemas.microsoft.com/office/drawing/2014/main" id="{F966645B-AF0E-4C9F-A1F3-165CD61346AB}"/>
              </a:ext>
            </a:extLst>
          </p:cNvPr>
          <p:cNvSpPr>
            <a:spLocks noGrp="1"/>
          </p:cNvSpPr>
          <p:nvPr>
            <p:ph type="ftr" sz="quarter" idx="11"/>
          </p:nvPr>
        </p:nvSpPr>
        <p:spPr/>
        <p:txBody>
          <a:bodyPr/>
          <a:lstStyle>
            <a:lvl1pPr>
              <a:defRPr/>
            </a:lvl1pPr>
          </a:lstStyle>
          <a:p>
            <a:endParaRPr lang="en-US" dirty="0"/>
          </a:p>
        </p:txBody>
      </p:sp>
      <p:sp>
        <p:nvSpPr>
          <p:cNvPr id="7" name="Slide Number Placeholder 5">
            <a:extLst>
              <a:ext uri="{FF2B5EF4-FFF2-40B4-BE49-F238E27FC236}">
                <a16:creationId xmlns:a16="http://schemas.microsoft.com/office/drawing/2014/main" id="{A7CF8E6B-AB17-4700-AE17-A2B5877DA6F4}"/>
              </a:ext>
            </a:extLst>
          </p:cNvPr>
          <p:cNvSpPr>
            <a:spLocks noGrp="1"/>
          </p:cNvSpPr>
          <p:nvPr>
            <p:ph type="sldNum" sz="quarter" idx="12"/>
          </p:nvPr>
        </p:nvSpPr>
        <p:spPr/>
        <p:txBody>
          <a:bodyPr/>
          <a:lstStyle>
            <a:lvl1pPr>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2923975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3F44892C-B4FE-4575-8CD2-5321A2DED687}"/>
              </a:ext>
            </a:extLst>
          </p:cNvPr>
          <p:cNvSpPr>
            <a:spLocks noGrp="1"/>
          </p:cNvSpPr>
          <p:nvPr>
            <p:ph type="dt" sz="half" idx="10"/>
          </p:nvPr>
        </p:nvSpPr>
        <p:spPr/>
        <p:txBody>
          <a:bodyPr/>
          <a:lstStyle>
            <a:lvl1pPr>
              <a:defRPr/>
            </a:lvl1pPr>
          </a:lstStyle>
          <a:p>
            <a:fld id="{48A87A34-81AB-432B-8DAE-1953F412C126}" type="datetimeFigureOut">
              <a:rPr lang="en-US" smtClean="0"/>
              <a:t>4/10/2024</a:t>
            </a:fld>
            <a:endParaRPr lang="en-US" dirty="0"/>
          </a:p>
        </p:txBody>
      </p:sp>
      <p:sp>
        <p:nvSpPr>
          <p:cNvPr id="6" name="Footer Placeholder 4">
            <a:extLst>
              <a:ext uri="{FF2B5EF4-FFF2-40B4-BE49-F238E27FC236}">
                <a16:creationId xmlns:a16="http://schemas.microsoft.com/office/drawing/2014/main" id="{B2BD0AFF-A69E-4D7F-9E4E-6208223AFC30}"/>
              </a:ext>
            </a:extLst>
          </p:cNvPr>
          <p:cNvSpPr>
            <a:spLocks noGrp="1"/>
          </p:cNvSpPr>
          <p:nvPr>
            <p:ph type="ftr" sz="quarter" idx="11"/>
          </p:nvPr>
        </p:nvSpPr>
        <p:spPr/>
        <p:txBody>
          <a:bodyPr/>
          <a:lstStyle>
            <a:lvl1pPr>
              <a:defRPr/>
            </a:lvl1pPr>
          </a:lstStyle>
          <a:p>
            <a:endParaRPr lang="en-US" dirty="0"/>
          </a:p>
        </p:txBody>
      </p:sp>
      <p:sp>
        <p:nvSpPr>
          <p:cNvPr id="7" name="Slide Number Placeholder 5">
            <a:extLst>
              <a:ext uri="{FF2B5EF4-FFF2-40B4-BE49-F238E27FC236}">
                <a16:creationId xmlns:a16="http://schemas.microsoft.com/office/drawing/2014/main" id="{0011BB06-FDBC-4F7E-ADA2-BF1FF804D7CC}"/>
              </a:ext>
            </a:extLst>
          </p:cNvPr>
          <p:cNvSpPr>
            <a:spLocks noGrp="1"/>
          </p:cNvSpPr>
          <p:nvPr>
            <p:ph type="sldNum" sz="quarter" idx="12"/>
          </p:nvPr>
        </p:nvSpPr>
        <p:spPr/>
        <p:txBody>
          <a:bodyPr/>
          <a:lstStyle>
            <a:lvl1pPr>
              <a:defRPr/>
            </a:lvl1pPr>
          </a:lstStyle>
          <a:p>
            <a:fld id="{6D22F896-40B5-4ADD-8801-0D06FADFA095}" type="slidenum">
              <a:rPr lang="en-US" smtClean="0"/>
              <a:t>‹#›</a:t>
            </a:fld>
            <a:endParaRPr lang="en-US" dirty="0"/>
          </a:p>
        </p:txBody>
      </p:sp>
    </p:spTree>
    <p:extLst>
      <p:ext uri="{BB962C8B-B14F-4D97-AF65-F5344CB8AC3E}">
        <p14:creationId xmlns:p14="http://schemas.microsoft.com/office/powerpoint/2010/main" val="18304558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EDD00598-9286-484F-B09F-0A678DB91D63}"/>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44BE1E9B-65C6-4BB5-98A2-537DBB0C8FFE}"/>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FE064576-118D-4E4C-BF46-CCD5E1EE4C6E}"/>
              </a:ext>
            </a:extLst>
          </p:cNvPr>
          <p:cNvSpPr>
            <a:spLocks noGrp="1"/>
          </p:cNvSpPr>
          <p:nvPr>
            <p:ph type="dt" sz="half" idx="2"/>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fld id="{48A87A34-81AB-432B-8DAE-1953F412C126}" type="datetimeFigureOut">
              <a:rPr lang="en-US" smtClean="0"/>
              <a:pPr/>
              <a:t>4/10/2024</a:t>
            </a:fld>
            <a:endParaRPr lang="en-US" dirty="0"/>
          </a:p>
        </p:txBody>
      </p:sp>
      <p:sp>
        <p:nvSpPr>
          <p:cNvPr id="5" name="Footer Placeholder 4">
            <a:extLst>
              <a:ext uri="{FF2B5EF4-FFF2-40B4-BE49-F238E27FC236}">
                <a16:creationId xmlns:a16="http://schemas.microsoft.com/office/drawing/2014/main" id="{C53AC6D7-71C0-4FCB-9F36-7B490C2E15C9}"/>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defRPr>
            </a:lvl1pPr>
          </a:lstStyle>
          <a:p>
            <a:endParaRPr lang="en-US" dirty="0"/>
          </a:p>
        </p:txBody>
      </p:sp>
      <p:sp>
        <p:nvSpPr>
          <p:cNvPr id="6" name="Slide Number Placeholder 5">
            <a:extLst>
              <a:ext uri="{FF2B5EF4-FFF2-40B4-BE49-F238E27FC236}">
                <a16:creationId xmlns:a16="http://schemas.microsoft.com/office/drawing/2014/main" id="{C9790DE4-2631-424B-8841-AFB4560FCBFC}"/>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097582224"/>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Lst>
  <p:txStyles>
    <p:titleStyle>
      <a:lvl1pPr algn="ctr" defTabSz="457200" rtl="0" eaLnBrk="1" fontAlgn="base" hangingPunct="1">
        <a:spcBef>
          <a:spcPct val="0"/>
        </a:spcBef>
        <a:spcAft>
          <a:spcPct val="0"/>
        </a:spcAft>
        <a:defRPr sz="4400" kern="1200">
          <a:solidFill>
            <a:schemeClr val="tx1"/>
          </a:solidFill>
          <a:latin typeface="+mj-lt"/>
          <a:ea typeface="MS PGothic" pitchFamily="34" charset="-128"/>
          <a:cs typeface="+mj-cs"/>
        </a:defRPr>
      </a:lvl1pPr>
      <a:lvl2pPr algn="ctr" defTabSz="457200" rtl="0" eaLnBrk="1" fontAlgn="base" hangingPunct="1">
        <a:spcBef>
          <a:spcPct val="0"/>
        </a:spcBef>
        <a:spcAft>
          <a:spcPct val="0"/>
        </a:spcAft>
        <a:defRPr sz="4400">
          <a:solidFill>
            <a:schemeClr val="tx1"/>
          </a:solidFill>
          <a:latin typeface="Calibri" pitchFamily="34" charset="0"/>
          <a:ea typeface="MS PGothic" pitchFamily="34" charset="-128"/>
        </a:defRPr>
      </a:lvl2pPr>
      <a:lvl3pPr algn="ctr" defTabSz="457200" rtl="0" eaLnBrk="1" fontAlgn="base" hangingPunct="1">
        <a:spcBef>
          <a:spcPct val="0"/>
        </a:spcBef>
        <a:spcAft>
          <a:spcPct val="0"/>
        </a:spcAft>
        <a:defRPr sz="4400">
          <a:solidFill>
            <a:schemeClr val="tx1"/>
          </a:solidFill>
          <a:latin typeface="Calibri" pitchFamily="34" charset="0"/>
          <a:ea typeface="MS PGothic" pitchFamily="34" charset="-128"/>
        </a:defRPr>
      </a:lvl3pPr>
      <a:lvl4pPr algn="ctr" defTabSz="457200" rtl="0" eaLnBrk="1" fontAlgn="base" hangingPunct="1">
        <a:spcBef>
          <a:spcPct val="0"/>
        </a:spcBef>
        <a:spcAft>
          <a:spcPct val="0"/>
        </a:spcAft>
        <a:defRPr sz="4400">
          <a:solidFill>
            <a:schemeClr val="tx1"/>
          </a:solidFill>
          <a:latin typeface="Calibri" pitchFamily="34" charset="0"/>
          <a:ea typeface="MS PGothic" pitchFamily="34" charset="-128"/>
        </a:defRPr>
      </a:lvl4pPr>
      <a:lvl5pPr algn="ctr" defTabSz="457200" rtl="0" eaLnBrk="1" fontAlgn="base" hangingPunct="1">
        <a:spcBef>
          <a:spcPct val="0"/>
        </a:spcBef>
        <a:spcAft>
          <a:spcPct val="0"/>
        </a:spcAft>
        <a:defRPr sz="4400">
          <a:solidFill>
            <a:schemeClr val="tx1"/>
          </a:solidFill>
          <a:latin typeface="Calibri" pitchFamily="34" charset="0"/>
          <a:ea typeface="MS PGothic" pitchFamily="34"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MS PGothic" pitchFamily="34"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MS PGothic" pitchFamily="34"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MS PGothic" pitchFamily="34"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hyperlink" Target="https://pixabay.com/en/thank-you-stamp-template-red-1656195/" TargetMode="External"/><Relationship Id="rId2" Type="http://schemas.openxmlformats.org/officeDocument/2006/relationships/image" Target="../media/image27.png"/><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een leaf with white text">
            <a:extLst>
              <a:ext uri="{FF2B5EF4-FFF2-40B4-BE49-F238E27FC236}">
                <a16:creationId xmlns:a16="http://schemas.microsoft.com/office/drawing/2014/main" id="{71DA88CA-DD15-3061-7B00-1D6BAA833C90}"/>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7692366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ook with a light on it&#10;&#10;Description automatically generated with medium confidence">
            <a:extLst>
              <a:ext uri="{FF2B5EF4-FFF2-40B4-BE49-F238E27FC236}">
                <a16:creationId xmlns:a16="http://schemas.microsoft.com/office/drawing/2014/main" id="{C95CC296-ABA9-BE50-1AF4-D7604712576E}"/>
              </a:ext>
            </a:extLst>
          </p:cNvPr>
          <p:cNvPicPr>
            <a:picLocks noChangeAspect="1"/>
          </p:cNvPicPr>
          <p:nvPr/>
        </p:nvPicPr>
        <p:blipFill>
          <a:blip r:embed="rId2"/>
          <a:stretch>
            <a:fillRect/>
          </a:stretch>
        </p:blipFill>
        <p:spPr>
          <a:xfrm>
            <a:off x="0" y="0"/>
            <a:ext cx="12192000" cy="6858000"/>
          </a:xfrm>
          <a:prstGeom prst="rect">
            <a:avLst/>
          </a:prstGeom>
        </p:spPr>
      </p:pic>
      <p:pic>
        <p:nvPicPr>
          <p:cNvPr id="3074" name="Picture 2" descr="Most religious groups report lower ...">
            <a:extLst>
              <a:ext uri="{FF2B5EF4-FFF2-40B4-BE49-F238E27FC236}">
                <a16:creationId xmlns:a16="http://schemas.microsoft.com/office/drawing/2014/main" id="{B81D74AF-78DC-8BD5-181A-DB7EDC61A8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463" y="2048214"/>
            <a:ext cx="4509938" cy="3542454"/>
          </a:xfrm>
          <a:prstGeom prst="rect">
            <a:avLst/>
          </a:prstGeom>
          <a:noFill/>
          <a:ln w="76200">
            <a:solidFill>
              <a:schemeClr val="accent6">
                <a:lumMod val="20000"/>
                <a:lumOff val="80000"/>
              </a:schemeClr>
            </a:solidFill>
          </a:ln>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4F7B3AF-DA35-3277-99B1-07559135B162}"/>
              </a:ext>
            </a:extLst>
          </p:cNvPr>
          <p:cNvSpPr txBox="1"/>
          <p:nvPr/>
        </p:nvSpPr>
        <p:spPr>
          <a:xfrm>
            <a:off x="1731524" y="189113"/>
            <a:ext cx="8124340" cy="923330"/>
          </a:xfrm>
          <a:prstGeom prst="rect">
            <a:avLst/>
          </a:prstGeom>
          <a:solidFill>
            <a:schemeClr val="tx1"/>
          </a:solidFill>
          <a:ln w="76200">
            <a:solidFill>
              <a:schemeClr val="bg1"/>
            </a:solidFill>
          </a:ln>
        </p:spPr>
        <p:txBody>
          <a:bodyPr wrap="none" rtlCol="0">
            <a:spAutoFit/>
          </a:bodyPr>
          <a:lstStyle/>
          <a:p>
            <a:r>
              <a:rPr lang="en-US" sz="5400" b="1" cap="small" dirty="0">
                <a:solidFill>
                  <a:schemeClr val="bg1"/>
                </a:solidFill>
                <a:latin typeface="Berlin Sans FB Demi" panose="020E0802020502020306" pitchFamily="34" charset="0"/>
              </a:rPr>
              <a:t>The Decline in Evangelism</a:t>
            </a:r>
          </a:p>
        </p:txBody>
      </p:sp>
      <p:sp>
        <p:nvSpPr>
          <p:cNvPr id="8" name="TextBox 7">
            <a:extLst>
              <a:ext uri="{FF2B5EF4-FFF2-40B4-BE49-F238E27FC236}">
                <a16:creationId xmlns:a16="http://schemas.microsoft.com/office/drawing/2014/main" id="{0FCF417C-29C1-3465-0CA8-FECC6170928E}"/>
              </a:ext>
            </a:extLst>
          </p:cNvPr>
          <p:cNvSpPr txBox="1"/>
          <p:nvPr/>
        </p:nvSpPr>
        <p:spPr>
          <a:xfrm>
            <a:off x="5653902" y="1337866"/>
            <a:ext cx="6394450" cy="5369419"/>
          </a:xfrm>
          <a:prstGeom prst="rect">
            <a:avLst/>
          </a:prstGeom>
          <a:solidFill>
            <a:schemeClr val="bg1"/>
          </a:solidFill>
          <a:ln w="76200">
            <a:solidFill>
              <a:schemeClr val="accent6">
                <a:lumMod val="20000"/>
                <a:lumOff val="80000"/>
              </a:schemeClr>
            </a:solidFill>
          </a:ln>
        </p:spPr>
        <p:txBody>
          <a:bodyPr wrap="square">
            <a:spAutoFit/>
          </a:bodyPr>
          <a:lstStyle/>
          <a:p>
            <a:pPr algn="just"/>
            <a:endParaRPr lang="en-US" sz="400" b="1" baseline="30000" dirty="0">
              <a:solidFill>
                <a:schemeClr val="accent3">
                  <a:lumMod val="50000"/>
                </a:schemeClr>
              </a:solidFill>
              <a:highlight>
                <a:srgbClr val="FFFFFF"/>
              </a:highlight>
              <a:latin typeface="system-ui"/>
            </a:endParaRPr>
          </a:p>
          <a:p>
            <a:r>
              <a:rPr lang="en-US" sz="2000" b="1" dirty="0">
                <a:solidFill>
                  <a:schemeClr val="accent3">
                    <a:lumMod val="50000"/>
                  </a:schemeClr>
                </a:solidFill>
                <a:highlight>
                  <a:srgbClr val="FFFFFF"/>
                </a:highlight>
                <a:latin typeface="+mn-lt"/>
              </a:rPr>
              <a:t>Churches:  </a:t>
            </a:r>
          </a:p>
          <a:p>
            <a:endParaRPr lang="en-US" sz="1100" kern="100" dirty="0">
              <a:effectLst/>
              <a:latin typeface="+mn-lt"/>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mj-lt"/>
              <a:buAutoNum type="arabicPeriod"/>
              <a:tabLst>
                <a:tab pos="800100" algn="l"/>
              </a:tabLst>
            </a:pPr>
            <a:r>
              <a:rPr lang="en-US" kern="0" dirty="0">
                <a:solidFill>
                  <a:srgbClr val="313131"/>
                </a:solidFill>
                <a:effectLst/>
                <a:latin typeface="+mn-lt"/>
                <a:ea typeface="Times New Roman" panose="02020603050405020304" pitchFamily="18" charset="0"/>
                <a:cs typeface="Times New Roman" panose="02020603050405020304" pitchFamily="18" charset="0"/>
              </a:rPr>
              <a:t>Christians have no sense of urgency to reach lost people We are more known for what we are against than what we are for.</a:t>
            </a:r>
          </a:p>
          <a:p>
            <a:pPr marL="342900" marR="0" lvl="0" indent="-342900">
              <a:lnSpc>
                <a:spcPct val="115000"/>
              </a:lnSpc>
              <a:spcBef>
                <a:spcPts val="0"/>
              </a:spcBef>
              <a:spcAft>
                <a:spcPts val="0"/>
              </a:spcAft>
              <a:buFont typeface="+mj-lt"/>
              <a:buAutoNum type="arabicPeriod"/>
              <a:tabLst>
                <a:tab pos="800100" algn="l"/>
              </a:tabLst>
            </a:pPr>
            <a:r>
              <a:rPr lang="en-US" kern="100" dirty="0">
                <a:effectLst/>
                <a:latin typeface="+mn-lt"/>
                <a:ea typeface="Aptos" panose="020B0004020202020204" pitchFamily="34" charset="0"/>
                <a:cs typeface="Times New Roman" panose="02020603050405020304" pitchFamily="18" charset="0"/>
              </a:rPr>
              <a:t>Churches don’t provide much evangelism training</a:t>
            </a:r>
          </a:p>
          <a:p>
            <a:pPr marL="342900" marR="0" lvl="0" indent="-342900">
              <a:lnSpc>
                <a:spcPct val="115000"/>
              </a:lnSpc>
              <a:spcBef>
                <a:spcPts val="0"/>
              </a:spcBef>
              <a:spcAft>
                <a:spcPts val="0"/>
              </a:spcAft>
              <a:buFont typeface="+mj-lt"/>
              <a:buAutoNum type="arabicPeriod"/>
              <a:tabLst>
                <a:tab pos="800100" algn="l"/>
              </a:tabLst>
            </a:pPr>
            <a:r>
              <a:rPr lang="en-US" kern="0" dirty="0">
                <a:solidFill>
                  <a:srgbClr val="313131"/>
                </a:solidFill>
                <a:effectLst/>
                <a:latin typeface="+mn-lt"/>
                <a:ea typeface="Times New Roman" panose="02020603050405020304" pitchFamily="18" charset="0"/>
                <a:cs typeface="Times New Roman" panose="02020603050405020304" pitchFamily="18" charset="0"/>
              </a:rPr>
              <a:t>Our churches have an ineffective evangelistic strategy of “you come” rather than “we go.”</a:t>
            </a:r>
            <a:endParaRPr lang="en-US" kern="100" dirty="0">
              <a:effectLst/>
              <a:latin typeface="+mn-lt"/>
              <a:ea typeface="Aptos" panose="020B0004020202020204" pitchFamily="34" charset="0"/>
              <a:cs typeface="Times New Roman" panose="02020603050405020304" pitchFamily="18" charset="0"/>
            </a:endParaRPr>
          </a:p>
          <a:p>
            <a:pPr marL="342900" indent="-342900">
              <a:lnSpc>
                <a:spcPct val="115000"/>
              </a:lnSpc>
              <a:spcBef>
                <a:spcPts val="0"/>
              </a:spcBef>
              <a:spcAft>
                <a:spcPts val="0"/>
              </a:spcAft>
              <a:buFont typeface="+mj-lt"/>
              <a:buAutoNum type="arabicPeriod"/>
              <a:tabLst>
                <a:tab pos="800100" algn="l"/>
              </a:tabLst>
            </a:pPr>
            <a:r>
              <a:rPr lang="en-US" kern="0" dirty="0">
                <a:solidFill>
                  <a:srgbClr val="313131"/>
                </a:solidFill>
                <a:effectLst/>
                <a:latin typeface="+mn-lt"/>
                <a:ea typeface="Times New Roman" panose="02020603050405020304" pitchFamily="18" charset="0"/>
                <a:cs typeface="Times New Roman" panose="02020603050405020304" pitchFamily="18" charset="0"/>
              </a:rPr>
              <a:t>Church membership today is more about getting </a:t>
            </a:r>
            <a:r>
              <a:rPr lang="en-US" i="1" kern="0" dirty="0">
                <a:solidFill>
                  <a:srgbClr val="313131"/>
                </a:solidFill>
                <a:effectLst/>
                <a:latin typeface="+mn-lt"/>
                <a:ea typeface="Times New Roman" panose="02020603050405020304" pitchFamily="18" charset="0"/>
                <a:cs typeface="Times New Roman" panose="02020603050405020304" pitchFamily="18" charset="0"/>
              </a:rPr>
              <a:t>my </a:t>
            </a:r>
            <a:r>
              <a:rPr lang="en-US" kern="0" dirty="0">
                <a:solidFill>
                  <a:srgbClr val="313131"/>
                </a:solidFill>
                <a:effectLst/>
                <a:latin typeface="+mn-lt"/>
                <a:ea typeface="Times New Roman" panose="02020603050405020304" pitchFamily="18" charset="0"/>
                <a:cs typeface="Times New Roman" panose="02020603050405020304" pitchFamily="18" charset="0"/>
              </a:rPr>
              <a:t>needs met rather than reaching the lost.</a:t>
            </a:r>
          </a:p>
          <a:p>
            <a:pPr marL="342900" indent="-342900">
              <a:lnSpc>
                <a:spcPct val="115000"/>
              </a:lnSpc>
              <a:spcBef>
                <a:spcPts val="0"/>
              </a:spcBef>
              <a:spcAft>
                <a:spcPts val="0"/>
              </a:spcAft>
              <a:buFont typeface="+mj-lt"/>
              <a:buAutoNum type="arabicPeriod"/>
              <a:tabLst>
                <a:tab pos="800100" algn="l"/>
              </a:tabLst>
            </a:pPr>
            <a:r>
              <a:rPr lang="en-US" kern="0" dirty="0">
                <a:solidFill>
                  <a:srgbClr val="313131"/>
                </a:solidFill>
                <a:latin typeface="+mn-lt"/>
                <a:ea typeface="Times New Roman" panose="02020603050405020304" pitchFamily="18" charset="0"/>
                <a:cs typeface="Times New Roman" panose="02020603050405020304" pitchFamily="18" charset="0"/>
              </a:rPr>
              <a:t>Our churches have too many activities; they are too busy to do the things that really matter.</a:t>
            </a:r>
          </a:p>
          <a:p>
            <a:pPr marL="342900" indent="-342900">
              <a:lnSpc>
                <a:spcPct val="115000"/>
              </a:lnSpc>
              <a:spcBef>
                <a:spcPts val="0"/>
              </a:spcBef>
              <a:spcAft>
                <a:spcPts val="0"/>
              </a:spcAft>
              <a:buFont typeface="+mj-lt"/>
              <a:buAutoNum type="arabicPeriod"/>
              <a:tabLst>
                <a:tab pos="800100" algn="l"/>
              </a:tabLst>
            </a:pPr>
            <a:r>
              <a:rPr lang="en-US" kern="0" dirty="0">
                <a:solidFill>
                  <a:srgbClr val="313131"/>
                </a:solidFill>
                <a:latin typeface="+mn-lt"/>
                <a:ea typeface="Times New Roman" panose="02020603050405020304" pitchFamily="18" charset="0"/>
                <a:cs typeface="Times New Roman" panose="02020603050405020304" pitchFamily="18" charset="0"/>
              </a:rPr>
              <a:t>Churches don’t make evangelism a priority in programming</a:t>
            </a:r>
          </a:p>
          <a:p>
            <a:pPr marL="342900" indent="-342900">
              <a:lnSpc>
                <a:spcPct val="115000"/>
              </a:lnSpc>
              <a:spcBef>
                <a:spcPts val="0"/>
              </a:spcBef>
              <a:spcAft>
                <a:spcPts val="0"/>
              </a:spcAft>
              <a:buFont typeface="+mj-lt"/>
              <a:buAutoNum type="arabicPeriod"/>
              <a:tabLst>
                <a:tab pos="800100" algn="l"/>
              </a:tabLst>
            </a:pPr>
            <a:r>
              <a:rPr lang="en-US" sz="2200" b="1" kern="0" dirty="0">
                <a:solidFill>
                  <a:srgbClr val="FF0000"/>
                </a:solidFill>
                <a:latin typeface="+mn-lt"/>
                <a:ea typeface="Times New Roman" panose="02020603050405020304" pitchFamily="18" charset="0"/>
                <a:cs typeface="Times New Roman" panose="02020603050405020304" pitchFamily="18" charset="0"/>
              </a:rPr>
              <a:t>Some churches prioritize and devote more time and energy to “Discipleship” over Evangelism!</a:t>
            </a:r>
          </a:p>
          <a:p>
            <a:pPr marL="342900" indent="-342900">
              <a:lnSpc>
                <a:spcPct val="115000"/>
              </a:lnSpc>
              <a:spcBef>
                <a:spcPts val="0"/>
              </a:spcBef>
              <a:spcAft>
                <a:spcPts val="0"/>
              </a:spcAft>
              <a:buFont typeface="+mj-lt"/>
              <a:buAutoNum type="arabicPeriod"/>
              <a:tabLst>
                <a:tab pos="800100" algn="l"/>
              </a:tabLst>
            </a:pPr>
            <a:r>
              <a:rPr lang="en-US" sz="2000" b="1" kern="0" dirty="0">
                <a:solidFill>
                  <a:srgbClr val="FF0000"/>
                </a:solidFill>
                <a:latin typeface="+mn-lt"/>
                <a:ea typeface="Times New Roman" panose="02020603050405020304" pitchFamily="18" charset="0"/>
                <a:cs typeface="Times New Roman" panose="02020603050405020304" pitchFamily="18" charset="0"/>
              </a:rPr>
              <a:t>This creates a “Tug of War” over what is the most important part of the Great Commission!</a:t>
            </a:r>
          </a:p>
        </p:txBody>
      </p:sp>
      <p:sp>
        <p:nvSpPr>
          <p:cNvPr id="4" name="TextBox 3">
            <a:extLst>
              <a:ext uri="{FF2B5EF4-FFF2-40B4-BE49-F238E27FC236}">
                <a16:creationId xmlns:a16="http://schemas.microsoft.com/office/drawing/2014/main" id="{F8ECAFC1-579D-CA7F-0B61-78A098567B80}"/>
              </a:ext>
            </a:extLst>
          </p:cNvPr>
          <p:cNvSpPr txBox="1"/>
          <p:nvPr/>
        </p:nvSpPr>
        <p:spPr>
          <a:xfrm>
            <a:off x="2518410" y="6001215"/>
            <a:ext cx="2552494" cy="584775"/>
          </a:xfrm>
          <a:prstGeom prst="rect">
            <a:avLst/>
          </a:prstGeom>
          <a:noFill/>
        </p:spPr>
        <p:txBody>
          <a:bodyPr wrap="none" rtlCol="0">
            <a:spAutoFit/>
          </a:bodyPr>
          <a:lstStyle/>
          <a:p>
            <a:r>
              <a:rPr lang="en-US" sz="1600" dirty="0">
                <a:solidFill>
                  <a:schemeClr val="accent1">
                    <a:lumMod val="20000"/>
                    <a:lumOff val="80000"/>
                  </a:schemeClr>
                </a:solidFill>
              </a:rPr>
              <a:t>Source: Tom Ranier</a:t>
            </a:r>
          </a:p>
          <a:p>
            <a:r>
              <a:rPr lang="en-US" sz="1600" dirty="0">
                <a:solidFill>
                  <a:schemeClr val="accent1">
                    <a:lumMod val="20000"/>
                    <a:lumOff val="80000"/>
                  </a:schemeClr>
                </a:solidFill>
              </a:rPr>
              <a:t>https://churchanswers.com/</a:t>
            </a:r>
          </a:p>
        </p:txBody>
      </p:sp>
    </p:spTree>
    <p:extLst>
      <p:ext uri="{BB962C8B-B14F-4D97-AF65-F5344CB8AC3E}">
        <p14:creationId xmlns:p14="http://schemas.microsoft.com/office/powerpoint/2010/main" val="15142348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holding hands&#10;&#10;Description automatically generated">
            <a:extLst>
              <a:ext uri="{FF2B5EF4-FFF2-40B4-BE49-F238E27FC236}">
                <a16:creationId xmlns:a16="http://schemas.microsoft.com/office/drawing/2014/main" id="{75F92877-FBB4-C809-192F-4EEF9092656E}"/>
              </a:ext>
            </a:extLst>
          </p:cNvPr>
          <p:cNvPicPr>
            <a:picLocks noChangeAspect="1"/>
          </p:cNvPicPr>
          <p:nvPr/>
        </p:nvPicPr>
        <p:blipFill>
          <a:blip r:embed="rId2"/>
          <a:stretch>
            <a:fillRect/>
          </a:stretch>
        </p:blipFill>
        <p:spPr>
          <a:xfrm>
            <a:off x="41276" y="57150"/>
            <a:ext cx="12192000" cy="6858000"/>
          </a:xfrm>
          <a:prstGeom prst="rect">
            <a:avLst/>
          </a:prstGeom>
        </p:spPr>
      </p:pic>
      <p:pic>
        <p:nvPicPr>
          <p:cNvPr id="2" name="Picture 1" descr="83 Evangelism ideas | evangelism, bible verses, bible">
            <a:extLst>
              <a:ext uri="{FF2B5EF4-FFF2-40B4-BE49-F238E27FC236}">
                <a16:creationId xmlns:a16="http://schemas.microsoft.com/office/drawing/2014/main" id="{ABE7882A-1F69-4BE7-5A11-52353B3AC86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03751" y="2267107"/>
            <a:ext cx="2800350" cy="2858135"/>
          </a:xfrm>
          <a:prstGeom prst="rect">
            <a:avLst/>
          </a:prstGeom>
          <a:noFill/>
          <a:ln w="76200">
            <a:solidFill>
              <a:schemeClr val="accent6">
                <a:lumMod val="20000"/>
                <a:lumOff val="80000"/>
              </a:schemeClr>
            </a:solidFill>
          </a:ln>
        </p:spPr>
      </p:pic>
      <p:pic>
        <p:nvPicPr>
          <p:cNvPr id="1028" name="Picture 4" descr="Evangelism or Discipleship, Which Matters More? - Advent Christian General  Conference">
            <a:extLst>
              <a:ext uri="{FF2B5EF4-FFF2-40B4-BE49-F238E27FC236}">
                <a16:creationId xmlns:a16="http://schemas.microsoft.com/office/drawing/2014/main" id="{5F71FFDB-EF61-E67F-696E-7817644729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50250" y="2111715"/>
            <a:ext cx="3321050" cy="3041969"/>
          </a:xfrm>
          <a:prstGeom prst="rect">
            <a:avLst/>
          </a:prstGeom>
          <a:noFill/>
          <a:ln w="76200">
            <a:solidFill>
              <a:schemeClr val="accent6">
                <a:lumMod val="20000"/>
                <a:lumOff val="80000"/>
              </a:schemeClr>
            </a:solidFill>
          </a:ln>
          <a:extLst>
            <a:ext uri="{909E8E84-426E-40DD-AFC4-6F175D3DCCD1}">
              <a14:hiddenFill xmlns:a14="http://schemas.microsoft.com/office/drawing/2010/main">
                <a:solidFill>
                  <a:srgbClr val="FFFFFF"/>
                </a:solidFill>
              </a14:hiddenFill>
            </a:ext>
          </a:extLst>
        </p:spPr>
      </p:pic>
      <p:pic>
        <p:nvPicPr>
          <p:cNvPr id="1032" name="Picture 8" descr="Evangelism vs. Discipleship – John Markum">
            <a:extLst>
              <a:ext uri="{FF2B5EF4-FFF2-40B4-BE49-F238E27FC236}">
                <a16:creationId xmlns:a16="http://schemas.microsoft.com/office/drawing/2014/main" id="{55230889-D34F-CC71-3389-F5631B34147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5602" y="2083275"/>
            <a:ext cx="3238500" cy="3225801"/>
          </a:xfrm>
          <a:prstGeom prst="rect">
            <a:avLst/>
          </a:prstGeom>
          <a:noFill/>
          <a:ln w="76200">
            <a:solidFill>
              <a:schemeClr val="accent6">
                <a:lumMod val="20000"/>
                <a:lumOff val="80000"/>
              </a:schemeClr>
            </a:solidFill>
          </a:ln>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4F7B3AF-DA35-3277-99B1-07559135B162}"/>
              </a:ext>
            </a:extLst>
          </p:cNvPr>
          <p:cNvSpPr txBox="1"/>
          <p:nvPr/>
        </p:nvSpPr>
        <p:spPr>
          <a:xfrm>
            <a:off x="2989318" y="422713"/>
            <a:ext cx="6029215" cy="1323439"/>
          </a:xfrm>
          <a:prstGeom prst="rect">
            <a:avLst/>
          </a:prstGeom>
          <a:noFill/>
          <a:ln w="76200">
            <a:solidFill>
              <a:schemeClr val="accent6">
                <a:lumMod val="20000"/>
                <a:lumOff val="80000"/>
              </a:schemeClr>
            </a:solidFill>
          </a:ln>
        </p:spPr>
        <p:txBody>
          <a:bodyPr wrap="none" rtlCol="0">
            <a:spAutoFit/>
          </a:bodyPr>
          <a:lstStyle/>
          <a:p>
            <a:pPr algn="ctr"/>
            <a:r>
              <a:rPr lang="en-US" sz="4000" b="1" cap="small" dirty="0">
                <a:solidFill>
                  <a:schemeClr val="bg1"/>
                </a:solidFill>
                <a:latin typeface="Berlin Sans FB Demi" panose="020E0802020502020306" pitchFamily="34" charset="0"/>
              </a:rPr>
              <a:t>Conversations about </a:t>
            </a:r>
          </a:p>
          <a:p>
            <a:pPr algn="ctr"/>
            <a:r>
              <a:rPr lang="en-US" sz="4000" b="1" cap="small" dirty="0">
                <a:solidFill>
                  <a:schemeClr val="bg1"/>
                </a:solidFill>
                <a:latin typeface="Berlin Sans FB Demi" panose="020E0802020502020306" pitchFamily="34" charset="0"/>
              </a:rPr>
              <a:t>The GREAT COMMISSION </a:t>
            </a:r>
          </a:p>
        </p:txBody>
      </p:sp>
    </p:spTree>
    <p:extLst>
      <p:ext uri="{BB962C8B-B14F-4D97-AF65-F5344CB8AC3E}">
        <p14:creationId xmlns:p14="http://schemas.microsoft.com/office/powerpoint/2010/main" val="13482169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ook with a light on it&#10;&#10;Description automatically generated with medium confidence">
            <a:extLst>
              <a:ext uri="{FF2B5EF4-FFF2-40B4-BE49-F238E27FC236}">
                <a16:creationId xmlns:a16="http://schemas.microsoft.com/office/drawing/2014/main" id="{C95CC296-ABA9-BE50-1AF4-D7604712576E}"/>
              </a:ext>
            </a:extLst>
          </p:cNvPr>
          <p:cNvPicPr>
            <a:picLocks noChangeAspect="1"/>
          </p:cNvPicPr>
          <p:nvPr/>
        </p:nvPicPr>
        <p:blipFill>
          <a:blip r:embed="rId2"/>
          <a:stretch>
            <a:fillRect/>
          </a:stretch>
        </p:blipFill>
        <p:spPr>
          <a:xfrm>
            <a:off x="0" y="63500"/>
            <a:ext cx="12192000" cy="6858000"/>
          </a:xfrm>
          <a:prstGeom prst="rect">
            <a:avLst/>
          </a:prstGeom>
        </p:spPr>
      </p:pic>
      <p:sp>
        <p:nvSpPr>
          <p:cNvPr id="2" name="TextBox 1">
            <a:extLst>
              <a:ext uri="{FF2B5EF4-FFF2-40B4-BE49-F238E27FC236}">
                <a16:creationId xmlns:a16="http://schemas.microsoft.com/office/drawing/2014/main" id="{B59A9DFF-703D-E24E-6838-472ACD840514}"/>
              </a:ext>
            </a:extLst>
          </p:cNvPr>
          <p:cNvSpPr txBox="1"/>
          <p:nvPr/>
        </p:nvSpPr>
        <p:spPr>
          <a:xfrm>
            <a:off x="279400" y="2213315"/>
            <a:ext cx="11614150" cy="2739211"/>
          </a:xfrm>
          <a:prstGeom prst="rect">
            <a:avLst/>
          </a:prstGeom>
          <a:solidFill>
            <a:schemeClr val="bg1"/>
          </a:solidFill>
          <a:ln>
            <a:solidFill>
              <a:schemeClr val="bg1"/>
            </a:solidFill>
          </a:ln>
        </p:spPr>
        <p:txBody>
          <a:bodyPr wrap="square" rtlCol="0">
            <a:spAutoFit/>
          </a:bodyPr>
          <a:lstStyle/>
          <a:p>
            <a:pPr algn="ctr"/>
            <a:r>
              <a:rPr lang="en-US" sz="3200" b="1" u="sng" dirty="0">
                <a:solidFill>
                  <a:srgbClr val="FF0000"/>
                </a:solidFill>
              </a:rPr>
              <a:t>This Type of Discipleship is Established on a Wrong Thesis</a:t>
            </a:r>
          </a:p>
          <a:p>
            <a:r>
              <a:rPr lang="en-US" sz="2800" dirty="0"/>
              <a:t>All we need to do is to spend a little time with a teacher and be taught the principles of discipleship, and that would fulfill one’s purpose as a Christian!</a:t>
            </a:r>
          </a:p>
          <a:p>
            <a:pPr marL="457200" indent="-457200">
              <a:buFont typeface="Arial" panose="020B0604020202020204" pitchFamily="34" charset="0"/>
              <a:buChar char="•"/>
            </a:pPr>
            <a:r>
              <a:rPr lang="en-US" sz="2800" dirty="0"/>
              <a:t>Jesus taught the Disciples but was still disappointed in the end ( Peter denied Him, Judas betrayed Him, Thomas didn’t believe Him, The others abandoned Him at the cross</a:t>
            </a:r>
          </a:p>
        </p:txBody>
      </p:sp>
      <p:sp>
        <p:nvSpPr>
          <p:cNvPr id="4" name="TextBox 3">
            <a:extLst>
              <a:ext uri="{FF2B5EF4-FFF2-40B4-BE49-F238E27FC236}">
                <a16:creationId xmlns:a16="http://schemas.microsoft.com/office/drawing/2014/main" id="{7E9C7DD5-18AB-789B-488A-F74489862035}"/>
              </a:ext>
            </a:extLst>
          </p:cNvPr>
          <p:cNvSpPr txBox="1"/>
          <p:nvPr/>
        </p:nvSpPr>
        <p:spPr>
          <a:xfrm>
            <a:off x="2217983" y="753687"/>
            <a:ext cx="7417415" cy="769441"/>
          </a:xfrm>
          <a:prstGeom prst="rect">
            <a:avLst/>
          </a:prstGeom>
          <a:noFill/>
          <a:ln w="76200">
            <a:solidFill>
              <a:srgbClr val="CCFFFF"/>
            </a:solidFill>
          </a:ln>
        </p:spPr>
        <p:txBody>
          <a:bodyPr wrap="none" rtlCol="0">
            <a:spAutoFit/>
          </a:bodyPr>
          <a:lstStyle/>
          <a:p>
            <a:r>
              <a:rPr lang="en-US" sz="4400" b="1" cap="small" dirty="0">
                <a:solidFill>
                  <a:schemeClr val="bg1"/>
                </a:solidFill>
                <a:latin typeface="Berlin Sans FB Demi" panose="020E0802020502020306" pitchFamily="34" charset="0"/>
              </a:rPr>
              <a:t>DECECEPTIVE DISCIPLESHIP</a:t>
            </a:r>
          </a:p>
        </p:txBody>
      </p:sp>
      <p:sp>
        <p:nvSpPr>
          <p:cNvPr id="11" name="TextBox 10">
            <a:extLst>
              <a:ext uri="{FF2B5EF4-FFF2-40B4-BE49-F238E27FC236}">
                <a16:creationId xmlns:a16="http://schemas.microsoft.com/office/drawing/2014/main" id="{2B463FDB-47BC-CCFC-8417-60809CE4A180}"/>
              </a:ext>
            </a:extLst>
          </p:cNvPr>
          <p:cNvSpPr txBox="1"/>
          <p:nvPr/>
        </p:nvSpPr>
        <p:spPr>
          <a:xfrm>
            <a:off x="3895653" y="1652761"/>
            <a:ext cx="4062074" cy="369332"/>
          </a:xfrm>
          <a:prstGeom prst="rect">
            <a:avLst/>
          </a:prstGeom>
          <a:noFill/>
        </p:spPr>
        <p:txBody>
          <a:bodyPr wrap="none" rtlCol="0">
            <a:spAutoFit/>
          </a:bodyPr>
          <a:lstStyle/>
          <a:p>
            <a:r>
              <a:rPr lang="en-US" dirty="0">
                <a:solidFill>
                  <a:schemeClr val="bg1"/>
                </a:solidFill>
              </a:rPr>
              <a:t>(From: </a:t>
            </a:r>
            <a:r>
              <a:rPr lang="en-US" u="sng" dirty="0">
                <a:solidFill>
                  <a:schemeClr val="bg1"/>
                </a:solidFill>
              </a:rPr>
              <a:t>Real Evangelism </a:t>
            </a:r>
            <a:r>
              <a:rPr lang="en-US" dirty="0">
                <a:solidFill>
                  <a:schemeClr val="bg1"/>
                </a:solidFill>
              </a:rPr>
              <a:t>by Bailey E. Smith</a:t>
            </a:r>
          </a:p>
        </p:txBody>
      </p:sp>
    </p:spTree>
    <p:extLst>
      <p:ext uri="{BB962C8B-B14F-4D97-AF65-F5344CB8AC3E}">
        <p14:creationId xmlns:p14="http://schemas.microsoft.com/office/powerpoint/2010/main" val="7574759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ook with a light on it&#10;&#10;Description automatically generated with medium confidence">
            <a:extLst>
              <a:ext uri="{FF2B5EF4-FFF2-40B4-BE49-F238E27FC236}">
                <a16:creationId xmlns:a16="http://schemas.microsoft.com/office/drawing/2014/main" id="{C95CC296-ABA9-BE50-1AF4-D7604712576E}"/>
              </a:ext>
            </a:extLst>
          </p:cNvPr>
          <p:cNvPicPr>
            <a:picLocks noChangeAspect="1"/>
          </p:cNvPicPr>
          <p:nvPr/>
        </p:nvPicPr>
        <p:blipFill>
          <a:blip r:embed="rId2"/>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B59A9DFF-703D-E24E-6838-472ACD840514}"/>
              </a:ext>
            </a:extLst>
          </p:cNvPr>
          <p:cNvSpPr txBox="1"/>
          <p:nvPr/>
        </p:nvSpPr>
        <p:spPr>
          <a:xfrm>
            <a:off x="288925" y="1476715"/>
            <a:ext cx="11614150" cy="5293757"/>
          </a:xfrm>
          <a:prstGeom prst="rect">
            <a:avLst/>
          </a:prstGeom>
          <a:solidFill>
            <a:schemeClr val="bg1"/>
          </a:solidFill>
          <a:ln>
            <a:solidFill>
              <a:schemeClr val="bg1"/>
            </a:solidFill>
          </a:ln>
        </p:spPr>
        <p:txBody>
          <a:bodyPr wrap="square" rtlCol="0">
            <a:spAutoFit/>
          </a:bodyPr>
          <a:lstStyle/>
          <a:p>
            <a:pPr algn="ctr"/>
            <a:r>
              <a:rPr lang="en-US" sz="3200" b="1" u="sng" dirty="0">
                <a:solidFill>
                  <a:srgbClr val="FF0000"/>
                </a:solidFill>
              </a:rPr>
              <a:t>This Emphasis on Discipleship is Established on a Wrong Thesis</a:t>
            </a:r>
          </a:p>
          <a:p>
            <a:pPr algn="ctr"/>
            <a:endParaRPr lang="en-US" b="1" u="sng" dirty="0">
              <a:solidFill>
                <a:schemeClr val="bg2">
                  <a:lumMod val="10000"/>
                </a:schemeClr>
              </a:solidFill>
            </a:endParaRPr>
          </a:p>
          <a:p>
            <a:pPr marL="342900" indent="-342900">
              <a:buFont typeface="Arial" panose="020B0604020202020204" pitchFamily="34" charset="0"/>
              <a:buChar char="•"/>
            </a:pPr>
            <a:r>
              <a:rPr lang="en-US" sz="2400" b="1" dirty="0">
                <a:solidFill>
                  <a:schemeClr val="bg2">
                    <a:lumMod val="10000"/>
                  </a:schemeClr>
                </a:solidFill>
              </a:rPr>
              <a:t>Jesus taught the seventy in Luke 10:1 to share His message.  </a:t>
            </a:r>
          </a:p>
          <a:p>
            <a:pPr marL="342900" indent="-342900">
              <a:buFont typeface="Arial" panose="020B0604020202020204" pitchFamily="34" charset="0"/>
              <a:buChar char="•"/>
            </a:pPr>
            <a:r>
              <a:rPr lang="en-US" sz="2400" b="1" dirty="0">
                <a:solidFill>
                  <a:schemeClr val="bg2">
                    <a:lumMod val="10000"/>
                  </a:schemeClr>
                </a:solidFill>
              </a:rPr>
              <a:t>Jesus taught the multitudes, Matt 4:23 reports that Jesus “went about all Galilee. </a:t>
            </a:r>
          </a:p>
          <a:p>
            <a:pPr marL="342900" indent="-342900">
              <a:buFont typeface="Arial" panose="020B0604020202020204" pitchFamily="34" charset="0"/>
              <a:buChar char="•"/>
            </a:pPr>
            <a:r>
              <a:rPr lang="en-US" sz="2400" b="1" dirty="0">
                <a:solidFill>
                  <a:schemeClr val="bg2">
                    <a:lumMod val="10000"/>
                  </a:schemeClr>
                </a:solidFill>
              </a:rPr>
              <a:t>Jesus taught the many, Matt. 4:25, “And there followed him great multitudes of people from Galilee, and from Decapolis, and from Jerusalem, and from Judea, and from Jordon.</a:t>
            </a:r>
          </a:p>
          <a:p>
            <a:pPr marL="342900" indent="-342900">
              <a:buFont typeface="Arial" panose="020B0604020202020204" pitchFamily="34" charset="0"/>
              <a:buChar char="•"/>
            </a:pPr>
            <a:r>
              <a:rPr lang="en-US" sz="2400" b="1" dirty="0">
                <a:solidFill>
                  <a:schemeClr val="bg2">
                    <a:lumMod val="10000"/>
                  </a:schemeClr>
                </a:solidFill>
              </a:rPr>
              <a:t>Luke 14:25-33 records his telling the multitude that to be one of his disciples one must hate his father, mother, brother, and sister, and his own life also, but the apostle were not their at the crucifixion. </a:t>
            </a:r>
          </a:p>
          <a:p>
            <a:pPr marL="342900" indent="-342900">
              <a:buFont typeface="Arial" panose="020B0604020202020204" pitchFamily="34" charset="0"/>
              <a:buChar char="•"/>
            </a:pPr>
            <a:r>
              <a:rPr lang="en-US" sz="2400" b="1" dirty="0">
                <a:solidFill>
                  <a:schemeClr val="bg2">
                    <a:lumMod val="10000"/>
                  </a:schemeClr>
                </a:solidFill>
              </a:rPr>
              <a:t>Acts 1:15 tells us, 120 disciples were gathered at the Upper Room and 3000 were saved at Pentecost. </a:t>
            </a:r>
          </a:p>
          <a:p>
            <a:pPr marL="342900" indent="-342900">
              <a:buFont typeface="Arial" panose="020B0604020202020204" pitchFamily="34" charset="0"/>
              <a:buChar char="•"/>
            </a:pPr>
            <a:r>
              <a:rPr lang="en-US" sz="2400" b="1" dirty="0">
                <a:solidFill>
                  <a:srgbClr val="FF0000"/>
                </a:solidFill>
              </a:rPr>
              <a:t>The twelve were not the only hope of Jesus for world redemption, it was the multitudes of believers. </a:t>
            </a:r>
          </a:p>
        </p:txBody>
      </p:sp>
      <p:sp>
        <p:nvSpPr>
          <p:cNvPr id="4" name="TextBox 3">
            <a:extLst>
              <a:ext uri="{FF2B5EF4-FFF2-40B4-BE49-F238E27FC236}">
                <a16:creationId xmlns:a16="http://schemas.microsoft.com/office/drawing/2014/main" id="{7E9C7DD5-18AB-789B-488A-F74489862035}"/>
              </a:ext>
            </a:extLst>
          </p:cNvPr>
          <p:cNvSpPr txBox="1"/>
          <p:nvPr/>
        </p:nvSpPr>
        <p:spPr>
          <a:xfrm>
            <a:off x="141533" y="587654"/>
            <a:ext cx="7863050" cy="646331"/>
          </a:xfrm>
          <a:prstGeom prst="rect">
            <a:avLst/>
          </a:prstGeom>
          <a:noFill/>
          <a:ln w="76200">
            <a:solidFill>
              <a:srgbClr val="CCFFFF"/>
            </a:solidFill>
          </a:ln>
        </p:spPr>
        <p:txBody>
          <a:bodyPr wrap="none" rtlCol="0">
            <a:spAutoFit/>
          </a:bodyPr>
          <a:lstStyle/>
          <a:p>
            <a:r>
              <a:rPr lang="en-US" sz="3600" b="1" cap="small" dirty="0">
                <a:solidFill>
                  <a:schemeClr val="bg1"/>
                </a:solidFill>
                <a:latin typeface="Berlin Sans FB Demi" panose="020E0802020502020306" pitchFamily="34" charset="0"/>
              </a:rPr>
              <a:t>DECECEPTIVE DISCIPLESHIP…cont’d</a:t>
            </a:r>
          </a:p>
        </p:txBody>
      </p:sp>
      <p:sp>
        <p:nvSpPr>
          <p:cNvPr id="11" name="TextBox 10">
            <a:extLst>
              <a:ext uri="{FF2B5EF4-FFF2-40B4-BE49-F238E27FC236}">
                <a16:creationId xmlns:a16="http://schemas.microsoft.com/office/drawing/2014/main" id="{2B463FDB-47BC-CCFC-8417-60809CE4A180}"/>
              </a:ext>
            </a:extLst>
          </p:cNvPr>
          <p:cNvSpPr txBox="1"/>
          <p:nvPr/>
        </p:nvSpPr>
        <p:spPr>
          <a:xfrm>
            <a:off x="8073953" y="769076"/>
            <a:ext cx="4062074" cy="369332"/>
          </a:xfrm>
          <a:prstGeom prst="rect">
            <a:avLst/>
          </a:prstGeom>
          <a:noFill/>
        </p:spPr>
        <p:txBody>
          <a:bodyPr wrap="none" rtlCol="0">
            <a:spAutoFit/>
          </a:bodyPr>
          <a:lstStyle/>
          <a:p>
            <a:r>
              <a:rPr lang="en-US" dirty="0">
                <a:solidFill>
                  <a:schemeClr val="bg1"/>
                </a:solidFill>
              </a:rPr>
              <a:t>(From: </a:t>
            </a:r>
            <a:r>
              <a:rPr lang="en-US" u="sng" dirty="0">
                <a:solidFill>
                  <a:schemeClr val="bg1"/>
                </a:solidFill>
              </a:rPr>
              <a:t>Real Evangelism </a:t>
            </a:r>
            <a:r>
              <a:rPr lang="en-US" dirty="0">
                <a:solidFill>
                  <a:schemeClr val="bg1"/>
                </a:solidFill>
              </a:rPr>
              <a:t>by Bailey E. Smith</a:t>
            </a:r>
          </a:p>
        </p:txBody>
      </p:sp>
    </p:spTree>
    <p:extLst>
      <p:ext uri="{BB962C8B-B14F-4D97-AF65-F5344CB8AC3E}">
        <p14:creationId xmlns:p14="http://schemas.microsoft.com/office/powerpoint/2010/main" val="23496081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ook with a light on it&#10;&#10;Description automatically generated with medium confidence">
            <a:extLst>
              <a:ext uri="{FF2B5EF4-FFF2-40B4-BE49-F238E27FC236}">
                <a16:creationId xmlns:a16="http://schemas.microsoft.com/office/drawing/2014/main" id="{C95CC296-ABA9-BE50-1AF4-D7604712576E}"/>
              </a:ext>
            </a:extLst>
          </p:cNvPr>
          <p:cNvPicPr>
            <a:picLocks noChangeAspect="1"/>
          </p:cNvPicPr>
          <p:nvPr/>
        </p:nvPicPr>
        <p:blipFill>
          <a:blip r:embed="rId2"/>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B59A9DFF-703D-E24E-6838-472ACD840514}"/>
              </a:ext>
            </a:extLst>
          </p:cNvPr>
          <p:cNvSpPr txBox="1"/>
          <p:nvPr/>
        </p:nvSpPr>
        <p:spPr>
          <a:xfrm>
            <a:off x="288925" y="1476715"/>
            <a:ext cx="11614150" cy="5293757"/>
          </a:xfrm>
          <a:prstGeom prst="rect">
            <a:avLst/>
          </a:prstGeom>
          <a:solidFill>
            <a:schemeClr val="bg1"/>
          </a:solidFill>
          <a:ln>
            <a:solidFill>
              <a:schemeClr val="bg1"/>
            </a:solidFill>
          </a:ln>
        </p:spPr>
        <p:txBody>
          <a:bodyPr wrap="square" rtlCol="0">
            <a:spAutoFit/>
          </a:bodyPr>
          <a:lstStyle/>
          <a:p>
            <a:pPr algn="ctr"/>
            <a:r>
              <a:rPr lang="en-US" sz="3200" b="1" u="sng" dirty="0">
                <a:solidFill>
                  <a:srgbClr val="FF0000"/>
                </a:solidFill>
              </a:rPr>
              <a:t>This Emphasis on ”Cookie-Cutter” Disciples Ignores the Individual</a:t>
            </a:r>
          </a:p>
          <a:p>
            <a:pPr algn="ctr"/>
            <a:endParaRPr lang="en-US" b="1" u="sng" dirty="0">
              <a:solidFill>
                <a:schemeClr val="bg2">
                  <a:lumMod val="10000"/>
                </a:schemeClr>
              </a:solidFill>
            </a:endParaRPr>
          </a:p>
          <a:p>
            <a:pPr marL="0" indent="0">
              <a:buNone/>
            </a:pPr>
            <a:r>
              <a:rPr lang="en-US" sz="2400" b="1" dirty="0"/>
              <a:t>The church must not rob people of their individuality, </a:t>
            </a:r>
            <a:r>
              <a:rPr lang="en-US" sz="2400" dirty="0"/>
              <a:t>for some of their rough edges remain. But Jesus used these personality traits to benefit the kingdom’s message. People should not be bullied into Believing</a:t>
            </a:r>
            <a:endParaRPr lang="en-US" sz="2400" b="1" dirty="0"/>
          </a:p>
          <a:p>
            <a:pPr marL="0" indent="0">
              <a:buNone/>
            </a:pPr>
            <a:r>
              <a:rPr lang="en-US" sz="2400" b="1" dirty="0"/>
              <a:t>2 Corinthians 5:11 Since, then, we know what it is to fear the Lord, we try to persuade others. What we are is plain to God, and I hope it is also plain to your conscience.</a:t>
            </a:r>
          </a:p>
          <a:p>
            <a:pPr marL="0" indent="0">
              <a:buNone/>
            </a:pPr>
            <a:r>
              <a:rPr lang="en-US" sz="2400" dirty="0"/>
              <a:t>The word fear is used in </a:t>
            </a:r>
            <a:r>
              <a:rPr lang="en-US" sz="2400" u="sng" dirty="0"/>
              <a:t>reference to reverence or the highest respect for God. </a:t>
            </a:r>
          </a:p>
          <a:p>
            <a:pPr marL="457200" indent="-457200">
              <a:buAutoNum type="arabicPeriod"/>
            </a:pPr>
            <a:r>
              <a:rPr lang="en-US" sz="2400" b="1" dirty="0"/>
              <a:t>Become a hearer of the word as faith </a:t>
            </a:r>
            <a:r>
              <a:rPr lang="en-US" sz="2400" dirty="0"/>
              <a:t>comes by hearing the word of God</a:t>
            </a:r>
          </a:p>
          <a:p>
            <a:pPr marL="457200" indent="-457200">
              <a:buAutoNum type="arabicPeriod"/>
            </a:pPr>
            <a:r>
              <a:rPr lang="en-US" sz="2400" b="1" dirty="0"/>
              <a:t>Believe the word</a:t>
            </a:r>
            <a:r>
              <a:rPr lang="en-US" sz="2400" dirty="0"/>
              <a:t>. The word has to take root in your heart. </a:t>
            </a:r>
          </a:p>
          <a:p>
            <a:pPr marL="457200" indent="-457200">
              <a:buAutoNum type="arabicPeriod"/>
            </a:pPr>
            <a:r>
              <a:rPr lang="en-US" sz="2400" b="1" dirty="0"/>
              <a:t>Behave as evangelist </a:t>
            </a:r>
            <a:r>
              <a:rPr lang="en-US" sz="2400" dirty="0"/>
              <a:t>by sharing the good news of God. </a:t>
            </a:r>
          </a:p>
          <a:p>
            <a:pPr marL="0" indent="0">
              <a:buNone/>
            </a:pPr>
            <a:r>
              <a:rPr lang="en-US" sz="2400" dirty="0"/>
              <a:t>There are plenty of people waiting for someone to come and share the good news of the Lord Jesus Christ with them. That’s why we have church school, bible study, church training, accountability groups, and various ministries. </a:t>
            </a:r>
          </a:p>
        </p:txBody>
      </p:sp>
      <p:sp>
        <p:nvSpPr>
          <p:cNvPr id="4" name="TextBox 3">
            <a:extLst>
              <a:ext uri="{FF2B5EF4-FFF2-40B4-BE49-F238E27FC236}">
                <a16:creationId xmlns:a16="http://schemas.microsoft.com/office/drawing/2014/main" id="{7E9C7DD5-18AB-789B-488A-F74489862035}"/>
              </a:ext>
            </a:extLst>
          </p:cNvPr>
          <p:cNvSpPr txBox="1"/>
          <p:nvPr/>
        </p:nvSpPr>
        <p:spPr>
          <a:xfrm>
            <a:off x="141533" y="587654"/>
            <a:ext cx="7863050" cy="646331"/>
          </a:xfrm>
          <a:prstGeom prst="rect">
            <a:avLst/>
          </a:prstGeom>
          <a:noFill/>
          <a:ln w="76200">
            <a:solidFill>
              <a:srgbClr val="CCFFFF"/>
            </a:solidFill>
          </a:ln>
        </p:spPr>
        <p:txBody>
          <a:bodyPr wrap="none" rtlCol="0">
            <a:spAutoFit/>
          </a:bodyPr>
          <a:lstStyle/>
          <a:p>
            <a:r>
              <a:rPr lang="en-US" sz="3600" b="1" cap="small" dirty="0">
                <a:solidFill>
                  <a:schemeClr val="bg1"/>
                </a:solidFill>
                <a:latin typeface="Berlin Sans FB Demi" panose="020E0802020502020306" pitchFamily="34" charset="0"/>
              </a:rPr>
              <a:t>DECECEPTIVE DISCIPLESHIP…cont’d</a:t>
            </a:r>
          </a:p>
        </p:txBody>
      </p:sp>
      <p:sp>
        <p:nvSpPr>
          <p:cNvPr id="11" name="TextBox 10">
            <a:extLst>
              <a:ext uri="{FF2B5EF4-FFF2-40B4-BE49-F238E27FC236}">
                <a16:creationId xmlns:a16="http://schemas.microsoft.com/office/drawing/2014/main" id="{2B463FDB-47BC-CCFC-8417-60809CE4A180}"/>
              </a:ext>
            </a:extLst>
          </p:cNvPr>
          <p:cNvSpPr txBox="1"/>
          <p:nvPr/>
        </p:nvSpPr>
        <p:spPr>
          <a:xfrm>
            <a:off x="8073953" y="769076"/>
            <a:ext cx="4062074" cy="369332"/>
          </a:xfrm>
          <a:prstGeom prst="rect">
            <a:avLst/>
          </a:prstGeom>
          <a:noFill/>
        </p:spPr>
        <p:txBody>
          <a:bodyPr wrap="none" rtlCol="0">
            <a:spAutoFit/>
          </a:bodyPr>
          <a:lstStyle/>
          <a:p>
            <a:r>
              <a:rPr lang="en-US" dirty="0">
                <a:solidFill>
                  <a:schemeClr val="bg1"/>
                </a:solidFill>
              </a:rPr>
              <a:t>(From: </a:t>
            </a:r>
            <a:r>
              <a:rPr lang="en-US" u="sng" dirty="0">
                <a:solidFill>
                  <a:schemeClr val="bg1"/>
                </a:solidFill>
              </a:rPr>
              <a:t>Real Evangelism </a:t>
            </a:r>
            <a:r>
              <a:rPr lang="en-US" dirty="0">
                <a:solidFill>
                  <a:schemeClr val="bg1"/>
                </a:solidFill>
              </a:rPr>
              <a:t>by Bailey E. Smith</a:t>
            </a:r>
          </a:p>
        </p:txBody>
      </p:sp>
    </p:spTree>
    <p:extLst>
      <p:ext uri="{BB962C8B-B14F-4D97-AF65-F5344CB8AC3E}">
        <p14:creationId xmlns:p14="http://schemas.microsoft.com/office/powerpoint/2010/main" val="17830501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ook with a light on it&#10;&#10;Description automatically generated with medium confidence">
            <a:extLst>
              <a:ext uri="{FF2B5EF4-FFF2-40B4-BE49-F238E27FC236}">
                <a16:creationId xmlns:a16="http://schemas.microsoft.com/office/drawing/2014/main" id="{C95CC296-ABA9-BE50-1AF4-D7604712576E}"/>
              </a:ext>
            </a:extLst>
          </p:cNvPr>
          <p:cNvPicPr>
            <a:picLocks noChangeAspect="1"/>
          </p:cNvPicPr>
          <p:nvPr/>
        </p:nvPicPr>
        <p:blipFill>
          <a:blip r:embed="rId2"/>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B59A9DFF-703D-E24E-6838-472ACD840514}"/>
              </a:ext>
            </a:extLst>
          </p:cNvPr>
          <p:cNvSpPr txBox="1"/>
          <p:nvPr/>
        </p:nvSpPr>
        <p:spPr>
          <a:xfrm>
            <a:off x="288925" y="1476715"/>
            <a:ext cx="11614150" cy="5293757"/>
          </a:xfrm>
          <a:prstGeom prst="rect">
            <a:avLst/>
          </a:prstGeom>
          <a:solidFill>
            <a:schemeClr val="bg1"/>
          </a:solidFill>
          <a:ln>
            <a:solidFill>
              <a:schemeClr val="bg1"/>
            </a:solidFill>
          </a:ln>
        </p:spPr>
        <p:txBody>
          <a:bodyPr wrap="square" rtlCol="0">
            <a:spAutoFit/>
          </a:bodyPr>
          <a:lstStyle/>
          <a:p>
            <a:pPr algn="ctr"/>
            <a:r>
              <a:rPr lang="en-US" sz="3200" b="1" u="sng" dirty="0">
                <a:solidFill>
                  <a:srgbClr val="FF0000"/>
                </a:solidFill>
              </a:rPr>
              <a:t>This Emphasis on Being in the “In-Crowd” nurtures Navel Gazing!</a:t>
            </a:r>
          </a:p>
          <a:p>
            <a:pPr algn="ctr"/>
            <a:endParaRPr lang="en-US" b="1" u="sng" dirty="0">
              <a:solidFill>
                <a:srgbClr val="FF0000"/>
              </a:solidFill>
            </a:endParaRPr>
          </a:p>
          <a:p>
            <a:pPr marL="0" indent="0">
              <a:buNone/>
            </a:pPr>
            <a:r>
              <a:rPr lang="en-US" sz="2400" dirty="0"/>
              <a:t>If you are more interested in the experiences of being in class and fellowship than winning souls, then this is deceptive discipleship.</a:t>
            </a:r>
          </a:p>
          <a:p>
            <a:pPr marL="342900" indent="-342900">
              <a:buFont typeface="Arial" panose="020B0604020202020204" pitchFamily="34" charset="0"/>
              <a:buChar char="•"/>
            </a:pPr>
            <a:r>
              <a:rPr lang="en-US" sz="2400" dirty="0"/>
              <a:t>We become navel gazers….</a:t>
            </a:r>
            <a:r>
              <a:rPr lang="en-US" sz="2400" b="1" dirty="0"/>
              <a:t>the danger is in enjoying the experience more than the God who calls us to see him</a:t>
            </a:r>
            <a:r>
              <a:rPr lang="en-US" sz="2400" dirty="0"/>
              <a:t>. We fail to apply the lessons learned..</a:t>
            </a:r>
          </a:p>
          <a:p>
            <a:pPr marL="342900" indent="-342900">
              <a:buFont typeface="Arial" panose="020B0604020202020204" pitchFamily="34" charset="0"/>
              <a:buChar char="•"/>
            </a:pPr>
            <a:r>
              <a:rPr lang="en-US" sz="2400" dirty="0"/>
              <a:t>We become lost in our own idea of being great in the Kingdom</a:t>
            </a:r>
          </a:p>
          <a:p>
            <a:pPr marL="342900" indent="-342900">
              <a:buFont typeface="Arial" panose="020B0604020202020204" pitchFamily="34" charset="0"/>
              <a:buChar char="•"/>
            </a:pPr>
            <a:r>
              <a:rPr lang="en-US" sz="2400" dirty="0"/>
              <a:t>Matthew 28:19 Therefore go and make disciples of all nations, baptizing them in the name of the Father and of the Son and of the Holy Spirit, 20 and teaching them to obey everything I have commanded you. And surely, I am with you always, to the very end of the age.”</a:t>
            </a:r>
          </a:p>
          <a:p>
            <a:pPr marL="342900" indent="-342900">
              <a:buFont typeface="Arial" panose="020B0604020202020204" pitchFamily="34" charset="0"/>
              <a:buChar char="•"/>
            </a:pPr>
            <a:r>
              <a:rPr lang="en-US" sz="2400" dirty="0"/>
              <a:t>True Discipleship means that the disciple has the same goals and objectives as his master.</a:t>
            </a:r>
          </a:p>
          <a:p>
            <a:pPr marL="342900" indent="-342900">
              <a:buFont typeface="Arial" panose="020B0604020202020204" pitchFamily="34" charset="0"/>
              <a:buChar char="•"/>
            </a:pPr>
            <a:r>
              <a:rPr lang="en-US" sz="2400" dirty="0"/>
              <a:t>Discipleship is active  involvement…</a:t>
            </a:r>
            <a:r>
              <a:rPr lang="en-US" sz="2400" b="1" dirty="0"/>
              <a:t>Jesus intended for us to be insulated from the world but not isolated.</a:t>
            </a:r>
          </a:p>
        </p:txBody>
      </p:sp>
      <p:sp>
        <p:nvSpPr>
          <p:cNvPr id="4" name="TextBox 3">
            <a:extLst>
              <a:ext uri="{FF2B5EF4-FFF2-40B4-BE49-F238E27FC236}">
                <a16:creationId xmlns:a16="http://schemas.microsoft.com/office/drawing/2014/main" id="{7E9C7DD5-18AB-789B-488A-F74489862035}"/>
              </a:ext>
            </a:extLst>
          </p:cNvPr>
          <p:cNvSpPr txBox="1"/>
          <p:nvPr/>
        </p:nvSpPr>
        <p:spPr>
          <a:xfrm>
            <a:off x="141533" y="587654"/>
            <a:ext cx="7863050" cy="646331"/>
          </a:xfrm>
          <a:prstGeom prst="rect">
            <a:avLst/>
          </a:prstGeom>
          <a:noFill/>
          <a:ln w="76200">
            <a:solidFill>
              <a:srgbClr val="CCFFFF"/>
            </a:solidFill>
          </a:ln>
        </p:spPr>
        <p:txBody>
          <a:bodyPr wrap="none" rtlCol="0">
            <a:spAutoFit/>
          </a:bodyPr>
          <a:lstStyle/>
          <a:p>
            <a:r>
              <a:rPr lang="en-US" sz="3600" b="1" cap="small" dirty="0">
                <a:solidFill>
                  <a:schemeClr val="bg1"/>
                </a:solidFill>
                <a:latin typeface="Berlin Sans FB Demi" panose="020E0802020502020306" pitchFamily="34" charset="0"/>
              </a:rPr>
              <a:t>DECECEPTIVE DISCIPLESHIP…cont’d</a:t>
            </a:r>
          </a:p>
        </p:txBody>
      </p:sp>
      <p:sp>
        <p:nvSpPr>
          <p:cNvPr id="11" name="TextBox 10">
            <a:extLst>
              <a:ext uri="{FF2B5EF4-FFF2-40B4-BE49-F238E27FC236}">
                <a16:creationId xmlns:a16="http://schemas.microsoft.com/office/drawing/2014/main" id="{2B463FDB-47BC-CCFC-8417-60809CE4A180}"/>
              </a:ext>
            </a:extLst>
          </p:cNvPr>
          <p:cNvSpPr txBox="1"/>
          <p:nvPr/>
        </p:nvSpPr>
        <p:spPr>
          <a:xfrm>
            <a:off x="8073953" y="769076"/>
            <a:ext cx="4062074" cy="369332"/>
          </a:xfrm>
          <a:prstGeom prst="rect">
            <a:avLst/>
          </a:prstGeom>
          <a:noFill/>
        </p:spPr>
        <p:txBody>
          <a:bodyPr wrap="none" rtlCol="0">
            <a:spAutoFit/>
          </a:bodyPr>
          <a:lstStyle/>
          <a:p>
            <a:r>
              <a:rPr lang="en-US" dirty="0">
                <a:solidFill>
                  <a:schemeClr val="bg1"/>
                </a:solidFill>
              </a:rPr>
              <a:t>(From: </a:t>
            </a:r>
            <a:r>
              <a:rPr lang="en-US" u="sng" dirty="0">
                <a:solidFill>
                  <a:schemeClr val="bg1"/>
                </a:solidFill>
              </a:rPr>
              <a:t>Real Evangelism </a:t>
            </a:r>
            <a:r>
              <a:rPr lang="en-US" dirty="0">
                <a:solidFill>
                  <a:schemeClr val="bg1"/>
                </a:solidFill>
              </a:rPr>
              <a:t>by Bailey E. Smith</a:t>
            </a:r>
          </a:p>
        </p:txBody>
      </p:sp>
    </p:spTree>
    <p:extLst>
      <p:ext uri="{BB962C8B-B14F-4D97-AF65-F5344CB8AC3E}">
        <p14:creationId xmlns:p14="http://schemas.microsoft.com/office/powerpoint/2010/main" val="2476728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ook with a light on it&#10;&#10;Description automatically generated with medium confidence">
            <a:extLst>
              <a:ext uri="{FF2B5EF4-FFF2-40B4-BE49-F238E27FC236}">
                <a16:creationId xmlns:a16="http://schemas.microsoft.com/office/drawing/2014/main" id="{C95CC296-ABA9-BE50-1AF4-D7604712576E}"/>
              </a:ext>
            </a:extLst>
          </p:cNvPr>
          <p:cNvPicPr>
            <a:picLocks noChangeAspect="1"/>
          </p:cNvPicPr>
          <p:nvPr/>
        </p:nvPicPr>
        <p:blipFill>
          <a:blip r:embed="rId2"/>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B59A9DFF-703D-E24E-6838-472ACD840514}"/>
              </a:ext>
            </a:extLst>
          </p:cNvPr>
          <p:cNvSpPr txBox="1"/>
          <p:nvPr/>
        </p:nvSpPr>
        <p:spPr>
          <a:xfrm>
            <a:off x="352425" y="1724365"/>
            <a:ext cx="11614150" cy="3662541"/>
          </a:xfrm>
          <a:prstGeom prst="rect">
            <a:avLst/>
          </a:prstGeom>
          <a:solidFill>
            <a:schemeClr val="bg1"/>
          </a:solidFill>
          <a:ln>
            <a:solidFill>
              <a:schemeClr val="bg1"/>
            </a:solidFill>
          </a:ln>
        </p:spPr>
        <p:txBody>
          <a:bodyPr wrap="square" rtlCol="0">
            <a:spAutoFit/>
          </a:bodyPr>
          <a:lstStyle/>
          <a:p>
            <a:pPr algn="ctr"/>
            <a:r>
              <a:rPr lang="en-US" sz="2800" b="1" u="sng" dirty="0">
                <a:solidFill>
                  <a:srgbClr val="FF0000"/>
                </a:solidFill>
              </a:rPr>
              <a:t>This Emphasis that is Focused only on other Disciples</a:t>
            </a:r>
          </a:p>
          <a:p>
            <a:pPr algn="ctr"/>
            <a:r>
              <a:rPr lang="en-US" sz="2800" b="1" u="sng" dirty="0">
                <a:solidFill>
                  <a:srgbClr val="FF0000"/>
                </a:solidFill>
              </a:rPr>
              <a:t>Prevents Passionate Proclamation</a:t>
            </a:r>
          </a:p>
          <a:p>
            <a:pPr algn="ctr"/>
            <a:endParaRPr lang="en-US" sz="3200" b="1" u="sng" dirty="0">
              <a:solidFill>
                <a:srgbClr val="FF0000"/>
              </a:solidFill>
            </a:endParaRPr>
          </a:p>
          <a:p>
            <a:pPr marL="342900" indent="-342900">
              <a:buFont typeface="Arial" panose="020B0604020202020204" pitchFamily="34" charset="0"/>
              <a:buChar char="•"/>
            </a:pPr>
            <a:r>
              <a:rPr lang="en-US" sz="2400" dirty="0"/>
              <a:t>“Monastic disassociation” leads to the danger of deceptive discipleship.</a:t>
            </a:r>
          </a:p>
          <a:p>
            <a:pPr marL="342900" indent="-342900">
              <a:buFont typeface="Arial" panose="020B0604020202020204" pitchFamily="34" charset="0"/>
              <a:buChar char="•"/>
            </a:pPr>
            <a:r>
              <a:rPr lang="en-US" sz="2400" dirty="0"/>
              <a:t> Persons who get the discipling is in a “special group/club” that is worthy of living as Christ’s followers</a:t>
            </a:r>
          </a:p>
          <a:p>
            <a:pPr marL="342900" indent="-342900">
              <a:buFont typeface="Arial" panose="020B0604020202020204" pitchFamily="34" charset="0"/>
              <a:buChar char="•"/>
            </a:pPr>
            <a:r>
              <a:rPr lang="en-US" sz="2400" dirty="0"/>
              <a:t>It prevents the passionate proclamation of the gospel from occurring “Multiplication” is often used by people who believe that discipling others should mean that they become like them, not like Jesus!</a:t>
            </a:r>
          </a:p>
        </p:txBody>
      </p:sp>
      <p:sp>
        <p:nvSpPr>
          <p:cNvPr id="4" name="TextBox 3">
            <a:extLst>
              <a:ext uri="{FF2B5EF4-FFF2-40B4-BE49-F238E27FC236}">
                <a16:creationId xmlns:a16="http://schemas.microsoft.com/office/drawing/2014/main" id="{7E9C7DD5-18AB-789B-488A-F74489862035}"/>
              </a:ext>
            </a:extLst>
          </p:cNvPr>
          <p:cNvSpPr txBox="1"/>
          <p:nvPr/>
        </p:nvSpPr>
        <p:spPr>
          <a:xfrm>
            <a:off x="141533" y="587654"/>
            <a:ext cx="7863050" cy="646331"/>
          </a:xfrm>
          <a:prstGeom prst="rect">
            <a:avLst/>
          </a:prstGeom>
          <a:noFill/>
          <a:ln w="76200">
            <a:solidFill>
              <a:srgbClr val="CCFFFF"/>
            </a:solidFill>
          </a:ln>
        </p:spPr>
        <p:txBody>
          <a:bodyPr wrap="none" rtlCol="0">
            <a:spAutoFit/>
          </a:bodyPr>
          <a:lstStyle/>
          <a:p>
            <a:r>
              <a:rPr lang="en-US" sz="3600" b="1" cap="small" dirty="0">
                <a:solidFill>
                  <a:schemeClr val="bg1"/>
                </a:solidFill>
                <a:latin typeface="Berlin Sans FB Demi" panose="020E0802020502020306" pitchFamily="34" charset="0"/>
              </a:rPr>
              <a:t>DECECEPTIVE DISCIPLESHIP…cont’d</a:t>
            </a:r>
          </a:p>
        </p:txBody>
      </p:sp>
      <p:sp>
        <p:nvSpPr>
          <p:cNvPr id="11" name="TextBox 10">
            <a:extLst>
              <a:ext uri="{FF2B5EF4-FFF2-40B4-BE49-F238E27FC236}">
                <a16:creationId xmlns:a16="http://schemas.microsoft.com/office/drawing/2014/main" id="{2B463FDB-47BC-CCFC-8417-60809CE4A180}"/>
              </a:ext>
            </a:extLst>
          </p:cNvPr>
          <p:cNvSpPr txBox="1"/>
          <p:nvPr/>
        </p:nvSpPr>
        <p:spPr>
          <a:xfrm>
            <a:off x="8073953" y="769076"/>
            <a:ext cx="4062074" cy="369332"/>
          </a:xfrm>
          <a:prstGeom prst="rect">
            <a:avLst/>
          </a:prstGeom>
          <a:noFill/>
        </p:spPr>
        <p:txBody>
          <a:bodyPr wrap="none" rtlCol="0">
            <a:spAutoFit/>
          </a:bodyPr>
          <a:lstStyle/>
          <a:p>
            <a:r>
              <a:rPr lang="en-US" dirty="0">
                <a:solidFill>
                  <a:schemeClr val="bg1"/>
                </a:solidFill>
              </a:rPr>
              <a:t>(From: </a:t>
            </a:r>
            <a:r>
              <a:rPr lang="en-US" u="sng" dirty="0">
                <a:solidFill>
                  <a:schemeClr val="bg1"/>
                </a:solidFill>
              </a:rPr>
              <a:t>Real Evangelism </a:t>
            </a:r>
            <a:r>
              <a:rPr lang="en-US" dirty="0">
                <a:solidFill>
                  <a:schemeClr val="bg1"/>
                </a:solidFill>
              </a:rPr>
              <a:t>by Bailey E. Smith</a:t>
            </a:r>
          </a:p>
        </p:txBody>
      </p:sp>
    </p:spTree>
    <p:extLst>
      <p:ext uri="{BB962C8B-B14F-4D97-AF65-F5344CB8AC3E}">
        <p14:creationId xmlns:p14="http://schemas.microsoft.com/office/powerpoint/2010/main" val="33625283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ook with a light on it&#10;&#10;Description automatically generated with medium confidence">
            <a:extLst>
              <a:ext uri="{FF2B5EF4-FFF2-40B4-BE49-F238E27FC236}">
                <a16:creationId xmlns:a16="http://schemas.microsoft.com/office/drawing/2014/main" id="{C95CC296-ABA9-BE50-1AF4-D7604712576E}"/>
              </a:ext>
            </a:extLst>
          </p:cNvPr>
          <p:cNvPicPr>
            <a:picLocks noChangeAspect="1"/>
          </p:cNvPicPr>
          <p:nvPr/>
        </p:nvPicPr>
        <p:blipFill>
          <a:blip r:embed="rId2"/>
          <a:stretch>
            <a:fillRect/>
          </a:stretch>
        </p:blipFill>
        <p:spPr>
          <a:xfrm>
            <a:off x="0" y="63500"/>
            <a:ext cx="12192000" cy="6858000"/>
          </a:xfrm>
          <a:prstGeom prst="rect">
            <a:avLst/>
          </a:prstGeom>
        </p:spPr>
      </p:pic>
      <p:sp>
        <p:nvSpPr>
          <p:cNvPr id="2" name="TextBox 1">
            <a:extLst>
              <a:ext uri="{FF2B5EF4-FFF2-40B4-BE49-F238E27FC236}">
                <a16:creationId xmlns:a16="http://schemas.microsoft.com/office/drawing/2014/main" id="{B59A9DFF-703D-E24E-6838-472ACD840514}"/>
              </a:ext>
            </a:extLst>
          </p:cNvPr>
          <p:cNvSpPr txBox="1"/>
          <p:nvPr/>
        </p:nvSpPr>
        <p:spPr>
          <a:xfrm>
            <a:off x="209550" y="2022093"/>
            <a:ext cx="11614150" cy="4832092"/>
          </a:xfrm>
          <a:prstGeom prst="rect">
            <a:avLst/>
          </a:prstGeom>
          <a:solidFill>
            <a:schemeClr val="bg1"/>
          </a:solidFill>
          <a:ln>
            <a:solidFill>
              <a:schemeClr val="bg1"/>
            </a:solidFill>
          </a:ln>
        </p:spPr>
        <p:txBody>
          <a:bodyPr wrap="square" rtlCol="0">
            <a:spAutoFit/>
          </a:bodyPr>
          <a:lstStyle/>
          <a:p>
            <a:pPr marL="457200" indent="-457200">
              <a:buFont typeface="Arial" panose="020B0604020202020204" pitchFamily="34" charset="0"/>
              <a:buChar char="•"/>
            </a:pPr>
            <a:r>
              <a:rPr lang="en-US" sz="2800" b="1" u="sng" dirty="0">
                <a:solidFill>
                  <a:srgbClr val="FF0000"/>
                </a:solidFill>
              </a:rPr>
              <a:t>God has given everyone personal authority to share the gospel</a:t>
            </a:r>
            <a:r>
              <a:rPr lang="en-US" sz="2800" b="1" dirty="0"/>
              <a:t>. Personal authority is inherent within every human being, whether that person is considered the one “in charge” or the one following orders. </a:t>
            </a:r>
          </a:p>
          <a:p>
            <a:pPr marL="457200" indent="-457200">
              <a:buFont typeface="Arial" panose="020B0604020202020204" pitchFamily="34" charset="0"/>
              <a:buChar char="•"/>
            </a:pPr>
            <a:r>
              <a:rPr lang="en-US" sz="2800" b="1" dirty="0"/>
              <a:t>We have the authority to a Share Personal Testimony: One of the most powerful ways to introduce non-believers to Christ is by sharing one's own personal testimony of faith. </a:t>
            </a:r>
          </a:p>
          <a:p>
            <a:pPr marL="457200" indent="-457200">
              <a:buFont typeface="Arial" panose="020B0604020202020204" pitchFamily="34" charset="0"/>
              <a:buChar char="•"/>
            </a:pPr>
            <a:r>
              <a:rPr lang="en-US" sz="2800" b="1" dirty="0"/>
              <a:t>We have the authority to Invite friends and family to Church events: Inviting non-believers to church services, Bible studies, fellowship groups, or Christian events </a:t>
            </a:r>
          </a:p>
          <a:p>
            <a:pPr algn="ctr"/>
            <a:r>
              <a:rPr lang="en-US" sz="2800" b="1" dirty="0">
                <a:solidFill>
                  <a:srgbClr val="FF0000"/>
                </a:solidFill>
              </a:rPr>
              <a:t>Matt. 28:18 Then Jesus came to them and said, “All authority in heaven and on earth has been given to me</a:t>
            </a:r>
            <a:endParaRPr lang="en-US" sz="1600" b="1" u="sng" dirty="0">
              <a:solidFill>
                <a:srgbClr val="FF0000"/>
              </a:solidFill>
            </a:endParaRPr>
          </a:p>
        </p:txBody>
      </p:sp>
      <p:sp>
        <p:nvSpPr>
          <p:cNvPr id="4" name="TextBox 3">
            <a:extLst>
              <a:ext uri="{FF2B5EF4-FFF2-40B4-BE49-F238E27FC236}">
                <a16:creationId xmlns:a16="http://schemas.microsoft.com/office/drawing/2014/main" id="{7E9C7DD5-18AB-789B-488A-F74489862035}"/>
              </a:ext>
            </a:extLst>
          </p:cNvPr>
          <p:cNvSpPr txBox="1"/>
          <p:nvPr/>
        </p:nvSpPr>
        <p:spPr>
          <a:xfrm>
            <a:off x="2953761" y="692098"/>
            <a:ext cx="6365845" cy="769441"/>
          </a:xfrm>
          <a:prstGeom prst="rect">
            <a:avLst/>
          </a:prstGeom>
          <a:noFill/>
          <a:ln w="76200">
            <a:solidFill>
              <a:srgbClr val="CCFFFF"/>
            </a:solidFill>
          </a:ln>
        </p:spPr>
        <p:txBody>
          <a:bodyPr wrap="none" rtlCol="0">
            <a:spAutoFit/>
          </a:bodyPr>
          <a:lstStyle/>
          <a:p>
            <a:r>
              <a:rPr lang="en-US" sz="4400" b="1" cap="small" dirty="0">
                <a:solidFill>
                  <a:schemeClr val="bg1"/>
                </a:solidFill>
                <a:latin typeface="Berlin Sans FB Demi" panose="020E0802020502020306" pitchFamily="34" charset="0"/>
              </a:rPr>
              <a:t>The GIFT of AUTHORITY</a:t>
            </a:r>
          </a:p>
        </p:txBody>
      </p:sp>
      <p:sp>
        <p:nvSpPr>
          <p:cNvPr id="11" name="TextBox 10">
            <a:extLst>
              <a:ext uri="{FF2B5EF4-FFF2-40B4-BE49-F238E27FC236}">
                <a16:creationId xmlns:a16="http://schemas.microsoft.com/office/drawing/2014/main" id="{2B463FDB-47BC-CCFC-8417-60809CE4A180}"/>
              </a:ext>
            </a:extLst>
          </p:cNvPr>
          <p:cNvSpPr txBox="1"/>
          <p:nvPr/>
        </p:nvSpPr>
        <p:spPr>
          <a:xfrm>
            <a:off x="3895653" y="1652761"/>
            <a:ext cx="4062074" cy="369332"/>
          </a:xfrm>
          <a:prstGeom prst="rect">
            <a:avLst/>
          </a:prstGeom>
          <a:noFill/>
        </p:spPr>
        <p:txBody>
          <a:bodyPr wrap="none" rtlCol="0">
            <a:spAutoFit/>
          </a:bodyPr>
          <a:lstStyle/>
          <a:p>
            <a:r>
              <a:rPr lang="en-US" dirty="0">
                <a:solidFill>
                  <a:schemeClr val="bg1"/>
                </a:solidFill>
              </a:rPr>
              <a:t>(From: </a:t>
            </a:r>
            <a:r>
              <a:rPr lang="en-US" u="sng" dirty="0">
                <a:solidFill>
                  <a:schemeClr val="bg1"/>
                </a:solidFill>
              </a:rPr>
              <a:t>Real Evangelism </a:t>
            </a:r>
            <a:r>
              <a:rPr lang="en-US" dirty="0">
                <a:solidFill>
                  <a:schemeClr val="bg1"/>
                </a:solidFill>
              </a:rPr>
              <a:t>by Bailey E. Smith</a:t>
            </a:r>
          </a:p>
        </p:txBody>
      </p:sp>
    </p:spTree>
    <p:extLst>
      <p:ext uri="{BB962C8B-B14F-4D97-AF65-F5344CB8AC3E}">
        <p14:creationId xmlns:p14="http://schemas.microsoft.com/office/powerpoint/2010/main" val="6157805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ook with a light on it&#10;&#10;Description automatically generated with medium confidence">
            <a:extLst>
              <a:ext uri="{FF2B5EF4-FFF2-40B4-BE49-F238E27FC236}">
                <a16:creationId xmlns:a16="http://schemas.microsoft.com/office/drawing/2014/main" id="{C95CC296-ABA9-BE50-1AF4-D7604712576E}"/>
              </a:ext>
            </a:extLst>
          </p:cNvPr>
          <p:cNvPicPr>
            <a:picLocks noChangeAspect="1"/>
          </p:cNvPicPr>
          <p:nvPr/>
        </p:nvPicPr>
        <p:blipFill>
          <a:blip r:embed="rId2"/>
          <a:stretch>
            <a:fillRect/>
          </a:stretch>
        </p:blipFill>
        <p:spPr>
          <a:xfrm>
            <a:off x="0" y="63500"/>
            <a:ext cx="12192000" cy="685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extBox 1">
            <a:extLst>
              <a:ext uri="{FF2B5EF4-FFF2-40B4-BE49-F238E27FC236}">
                <a16:creationId xmlns:a16="http://schemas.microsoft.com/office/drawing/2014/main" id="{B59A9DFF-703D-E24E-6838-472ACD840514}"/>
              </a:ext>
            </a:extLst>
          </p:cNvPr>
          <p:cNvSpPr txBox="1"/>
          <p:nvPr/>
        </p:nvSpPr>
        <p:spPr>
          <a:xfrm>
            <a:off x="3676226" y="2037238"/>
            <a:ext cx="5296748" cy="4524315"/>
          </a:xfrm>
          <a:prstGeom prst="rect">
            <a:avLst/>
          </a:prstGeom>
          <a:solidFill>
            <a:schemeClr val="bg1"/>
          </a:solidFill>
          <a:ln w="38100">
            <a:solidFill>
              <a:srgbClr val="FFFF00"/>
            </a:solidFill>
          </a:ln>
        </p:spPr>
        <p:txBody>
          <a:bodyPr wrap="square" rtlCol="0">
            <a:spAutoFit/>
          </a:bodyPr>
          <a:lstStyle/>
          <a:p>
            <a:pPr marL="0" indent="0">
              <a:buNone/>
            </a:pPr>
            <a:r>
              <a:rPr lang="en-US" sz="3600" b="1" u="sng" dirty="0"/>
              <a:t>PERSONAL AUTHORITY  IS</a:t>
            </a:r>
          </a:p>
          <a:p>
            <a:pPr marL="0" indent="0" algn="ctr">
              <a:buNone/>
            </a:pPr>
            <a:r>
              <a:rPr lang="en-US" sz="2800" b="1" dirty="0"/>
              <a:t>“The intrinsic gifts a person or thing possesses</a:t>
            </a:r>
          </a:p>
          <a:p>
            <a:pPr marL="0" indent="0" algn="ctr">
              <a:buNone/>
            </a:pPr>
            <a:r>
              <a:rPr lang="en-US" sz="2800" b="1" dirty="0"/>
              <a:t> in order to fulfill the purpose for which that Person was placed on this earth,”</a:t>
            </a:r>
          </a:p>
          <a:p>
            <a:pPr marL="0" indent="0" algn="ctr">
              <a:buNone/>
            </a:pPr>
            <a:r>
              <a:rPr lang="en-US" sz="2800" b="1" dirty="0"/>
              <a:t>Because it is intrinsic, every individual has the ability to fulfill one’s authority in the area or domain of one’s gifting”</a:t>
            </a:r>
          </a:p>
        </p:txBody>
      </p:sp>
      <p:sp>
        <p:nvSpPr>
          <p:cNvPr id="4" name="TextBox 3">
            <a:extLst>
              <a:ext uri="{FF2B5EF4-FFF2-40B4-BE49-F238E27FC236}">
                <a16:creationId xmlns:a16="http://schemas.microsoft.com/office/drawing/2014/main" id="{7E9C7DD5-18AB-789B-488A-F74489862035}"/>
              </a:ext>
            </a:extLst>
          </p:cNvPr>
          <p:cNvSpPr txBox="1"/>
          <p:nvPr/>
        </p:nvSpPr>
        <p:spPr>
          <a:xfrm>
            <a:off x="1116918" y="582840"/>
            <a:ext cx="10309232" cy="769441"/>
          </a:xfrm>
          <a:prstGeom prst="rect">
            <a:avLst/>
          </a:prstGeom>
          <a:noFill/>
          <a:ln w="76200">
            <a:solidFill>
              <a:srgbClr val="FFFF00"/>
            </a:solidFill>
          </a:ln>
        </p:spPr>
        <p:txBody>
          <a:bodyPr wrap="none" rtlCol="0">
            <a:spAutoFit/>
          </a:bodyPr>
          <a:lstStyle/>
          <a:p>
            <a:r>
              <a:rPr lang="en-US" sz="4400" b="1" cap="small" dirty="0">
                <a:solidFill>
                  <a:schemeClr val="bg1"/>
                </a:solidFill>
                <a:latin typeface="Berlin Sans FB Demi" panose="020E0802020502020306" pitchFamily="34" charset="0"/>
              </a:rPr>
              <a:t>PERSONAL AUTHORITY &amp; EVANGELISM</a:t>
            </a:r>
          </a:p>
        </p:txBody>
      </p:sp>
      <p:sp>
        <p:nvSpPr>
          <p:cNvPr id="11" name="TextBox 10">
            <a:extLst>
              <a:ext uri="{FF2B5EF4-FFF2-40B4-BE49-F238E27FC236}">
                <a16:creationId xmlns:a16="http://schemas.microsoft.com/office/drawing/2014/main" id="{2B463FDB-47BC-CCFC-8417-60809CE4A180}"/>
              </a:ext>
            </a:extLst>
          </p:cNvPr>
          <p:cNvSpPr txBox="1"/>
          <p:nvPr/>
        </p:nvSpPr>
        <p:spPr>
          <a:xfrm>
            <a:off x="3447960" y="1451131"/>
            <a:ext cx="6106865" cy="369332"/>
          </a:xfrm>
          <a:prstGeom prst="rect">
            <a:avLst/>
          </a:prstGeom>
          <a:noFill/>
        </p:spPr>
        <p:txBody>
          <a:bodyPr wrap="none" rtlCol="0">
            <a:spAutoFit/>
          </a:bodyPr>
          <a:lstStyle/>
          <a:p>
            <a:r>
              <a:rPr lang="en-US" dirty="0">
                <a:solidFill>
                  <a:srgbClr val="FFFF00"/>
                </a:solidFill>
              </a:rPr>
              <a:t>(From: </a:t>
            </a:r>
            <a:r>
              <a:rPr lang="en-US" u="sng" dirty="0">
                <a:solidFill>
                  <a:srgbClr val="FFFF00"/>
                </a:solidFill>
              </a:rPr>
              <a:t>Principles and Power of Authority </a:t>
            </a:r>
            <a:r>
              <a:rPr lang="en-US" dirty="0">
                <a:solidFill>
                  <a:srgbClr val="FFFF00"/>
                </a:solidFill>
              </a:rPr>
              <a:t>by Dr. Myles Munroe)</a:t>
            </a:r>
          </a:p>
        </p:txBody>
      </p:sp>
      <p:pic>
        <p:nvPicPr>
          <p:cNvPr id="6148" name="Picture 4" descr="SUPERNATURAL AUTHORITY ...">
            <a:extLst>
              <a:ext uri="{FF2B5EF4-FFF2-40B4-BE49-F238E27FC236}">
                <a16:creationId xmlns:a16="http://schemas.microsoft.com/office/drawing/2014/main" id="{23081090-4A7D-6898-779D-56F550E491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013" y="2466638"/>
            <a:ext cx="2980267" cy="2610363"/>
          </a:xfrm>
          <a:prstGeom prst="rect">
            <a:avLst/>
          </a:prstGeom>
          <a:noFill/>
          <a:ln>
            <a:solidFill>
              <a:srgbClr val="FFFF00"/>
            </a:solidFill>
          </a:ln>
          <a:extLst>
            <a:ext uri="{909E8E84-426E-40DD-AFC4-6F175D3DCCD1}">
              <a14:hiddenFill xmlns:a14="http://schemas.microsoft.com/office/drawing/2010/main">
                <a:solidFill>
                  <a:srgbClr val="FFFFFF"/>
                </a:solidFill>
              </a14:hiddenFill>
            </a:ext>
          </a:extLst>
        </p:spPr>
      </p:pic>
      <p:pic>
        <p:nvPicPr>
          <p:cNvPr id="7172" name="Picture 4" descr="Luke 10:19 :: God's Love Ministries ...">
            <a:extLst>
              <a:ext uri="{FF2B5EF4-FFF2-40B4-BE49-F238E27FC236}">
                <a16:creationId xmlns:a16="http://schemas.microsoft.com/office/drawing/2014/main" id="{D8F3F780-B690-FA03-DB46-13E362D54C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65920" y="2420937"/>
            <a:ext cx="2594187" cy="3146743"/>
          </a:xfrm>
          <a:prstGeom prst="rect">
            <a:avLst/>
          </a:prstGeom>
          <a:noFill/>
          <a:ln>
            <a:solidFill>
              <a:srgbClr val="FFFF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07994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ook with a light on it&#10;&#10;Description automatically generated with medium confidence">
            <a:extLst>
              <a:ext uri="{FF2B5EF4-FFF2-40B4-BE49-F238E27FC236}">
                <a16:creationId xmlns:a16="http://schemas.microsoft.com/office/drawing/2014/main" id="{C95CC296-ABA9-BE50-1AF4-D7604712576E}"/>
              </a:ext>
            </a:extLst>
          </p:cNvPr>
          <p:cNvPicPr>
            <a:picLocks noChangeAspect="1"/>
          </p:cNvPicPr>
          <p:nvPr/>
        </p:nvPicPr>
        <p:blipFill>
          <a:blip r:embed="rId2"/>
          <a:stretch>
            <a:fillRect/>
          </a:stretch>
        </p:blipFill>
        <p:spPr>
          <a:xfrm>
            <a:off x="0" y="63500"/>
            <a:ext cx="12192000" cy="6858000"/>
          </a:xfrm>
          <a:prstGeom prst="rect">
            <a:avLst/>
          </a:prstGeom>
        </p:spPr>
      </p:pic>
      <p:sp>
        <p:nvSpPr>
          <p:cNvPr id="2" name="TextBox 1">
            <a:extLst>
              <a:ext uri="{FF2B5EF4-FFF2-40B4-BE49-F238E27FC236}">
                <a16:creationId xmlns:a16="http://schemas.microsoft.com/office/drawing/2014/main" id="{B59A9DFF-703D-E24E-6838-472ACD840514}"/>
              </a:ext>
            </a:extLst>
          </p:cNvPr>
          <p:cNvSpPr txBox="1"/>
          <p:nvPr/>
        </p:nvSpPr>
        <p:spPr>
          <a:xfrm>
            <a:off x="494452" y="2190468"/>
            <a:ext cx="6563361" cy="3539430"/>
          </a:xfrm>
          <a:prstGeom prst="rect">
            <a:avLst/>
          </a:prstGeom>
          <a:solidFill>
            <a:schemeClr val="bg1"/>
          </a:solidFill>
          <a:ln w="76200">
            <a:solidFill>
              <a:srgbClr val="FFFF00"/>
            </a:solidFill>
          </a:ln>
        </p:spPr>
        <p:txBody>
          <a:bodyPr wrap="square" rtlCol="0">
            <a:spAutoFit/>
          </a:bodyPr>
          <a:lstStyle/>
          <a:p>
            <a:pPr marL="0" indent="0">
              <a:buNone/>
            </a:pPr>
            <a:r>
              <a:rPr lang="en-US" sz="2800" b="1" u="sng" dirty="0"/>
              <a:t>Personal Authority </a:t>
            </a:r>
            <a:r>
              <a:rPr lang="en-US" sz="2800" b="1" u="sng" dirty="0">
                <a:solidFill>
                  <a:srgbClr val="FF0000"/>
                </a:solidFill>
              </a:rPr>
              <a:t>WHAT IT IS NOT</a:t>
            </a:r>
            <a:r>
              <a:rPr lang="en-US" sz="2800" b="1" u="sng" dirty="0"/>
              <a:t>:</a:t>
            </a:r>
          </a:p>
          <a:p>
            <a:pPr marL="514350" indent="-514350">
              <a:buFont typeface="+mj-lt"/>
              <a:buAutoNum type="arabicPeriod"/>
            </a:pPr>
            <a:r>
              <a:rPr lang="en-US" sz="2800" dirty="0"/>
              <a:t>Power or control over another</a:t>
            </a:r>
          </a:p>
          <a:p>
            <a:pPr marL="514350" indent="-514350">
              <a:buFont typeface="+mj-lt"/>
              <a:buAutoNum type="arabicPeriod"/>
            </a:pPr>
            <a:r>
              <a:rPr lang="en-US" sz="2800" dirty="0"/>
              <a:t>Something connected to a title or position</a:t>
            </a:r>
          </a:p>
          <a:p>
            <a:pPr marL="514350" indent="-514350">
              <a:buFont typeface="+mj-lt"/>
              <a:buAutoNum type="arabicPeriod"/>
            </a:pPr>
            <a:r>
              <a:rPr lang="en-US" sz="2800" dirty="0"/>
              <a:t>Something inherited or given to you by another individual</a:t>
            </a:r>
          </a:p>
          <a:p>
            <a:pPr marL="514350" indent="-514350">
              <a:buFont typeface="+mj-lt"/>
              <a:buAutoNum type="arabicPeriod"/>
            </a:pPr>
            <a:r>
              <a:rPr lang="en-US" sz="2800" dirty="0"/>
              <a:t>Something that is based on your race, gender, class, culture or ability</a:t>
            </a:r>
            <a:r>
              <a:rPr lang="en-US" sz="2800" b="1" u="sng" dirty="0"/>
              <a:t>.</a:t>
            </a:r>
          </a:p>
        </p:txBody>
      </p:sp>
      <p:sp>
        <p:nvSpPr>
          <p:cNvPr id="4" name="TextBox 3">
            <a:extLst>
              <a:ext uri="{FF2B5EF4-FFF2-40B4-BE49-F238E27FC236}">
                <a16:creationId xmlns:a16="http://schemas.microsoft.com/office/drawing/2014/main" id="{7E9C7DD5-18AB-789B-488A-F74489862035}"/>
              </a:ext>
            </a:extLst>
          </p:cNvPr>
          <p:cNvSpPr txBox="1"/>
          <p:nvPr/>
        </p:nvSpPr>
        <p:spPr>
          <a:xfrm>
            <a:off x="1746838" y="557261"/>
            <a:ext cx="9333004" cy="769441"/>
          </a:xfrm>
          <a:prstGeom prst="rect">
            <a:avLst/>
          </a:prstGeom>
          <a:noFill/>
          <a:ln w="76200">
            <a:solidFill>
              <a:srgbClr val="FFFF00"/>
            </a:solidFill>
          </a:ln>
        </p:spPr>
        <p:txBody>
          <a:bodyPr wrap="none" rtlCol="0">
            <a:spAutoFit/>
          </a:bodyPr>
          <a:lstStyle/>
          <a:p>
            <a:r>
              <a:rPr lang="en-US" sz="4400" b="1" cap="small" dirty="0">
                <a:solidFill>
                  <a:schemeClr val="bg1"/>
                </a:solidFill>
                <a:latin typeface="Berlin Sans FB Demi" panose="020E0802020502020306" pitchFamily="34" charset="0"/>
              </a:rPr>
              <a:t>DIVINE AUTHORITY &amp; EVANGELISM</a:t>
            </a:r>
          </a:p>
        </p:txBody>
      </p:sp>
      <p:sp>
        <p:nvSpPr>
          <p:cNvPr id="11" name="TextBox 10">
            <a:extLst>
              <a:ext uri="{FF2B5EF4-FFF2-40B4-BE49-F238E27FC236}">
                <a16:creationId xmlns:a16="http://schemas.microsoft.com/office/drawing/2014/main" id="{2B463FDB-47BC-CCFC-8417-60809CE4A180}"/>
              </a:ext>
            </a:extLst>
          </p:cNvPr>
          <p:cNvSpPr txBox="1"/>
          <p:nvPr/>
        </p:nvSpPr>
        <p:spPr>
          <a:xfrm>
            <a:off x="3447960" y="1451131"/>
            <a:ext cx="6106865" cy="369332"/>
          </a:xfrm>
          <a:prstGeom prst="rect">
            <a:avLst/>
          </a:prstGeom>
          <a:noFill/>
        </p:spPr>
        <p:txBody>
          <a:bodyPr wrap="none" rtlCol="0">
            <a:spAutoFit/>
          </a:bodyPr>
          <a:lstStyle/>
          <a:p>
            <a:r>
              <a:rPr lang="en-US" dirty="0">
                <a:solidFill>
                  <a:srgbClr val="FFFF00"/>
                </a:solidFill>
              </a:rPr>
              <a:t>(From: </a:t>
            </a:r>
            <a:r>
              <a:rPr lang="en-US" u="sng" dirty="0">
                <a:solidFill>
                  <a:srgbClr val="FFFF00"/>
                </a:solidFill>
              </a:rPr>
              <a:t>Principles and Power of Authority </a:t>
            </a:r>
            <a:r>
              <a:rPr lang="en-US" dirty="0">
                <a:solidFill>
                  <a:srgbClr val="FFFF00"/>
                </a:solidFill>
              </a:rPr>
              <a:t>by Dr. Myles Munroe)</a:t>
            </a:r>
          </a:p>
        </p:txBody>
      </p:sp>
      <p:pic>
        <p:nvPicPr>
          <p:cNvPr id="6152" name="Picture 8" descr="Unknown Quote: “Real power and ...">
            <a:extLst>
              <a:ext uri="{FF2B5EF4-FFF2-40B4-BE49-F238E27FC236}">
                <a16:creationId xmlns:a16="http://schemas.microsoft.com/office/drawing/2014/main" id="{610FFEB8-5409-3A7F-4EFC-8EBFFCFB13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70986" y="2252451"/>
            <a:ext cx="4517813" cy="3415464"/>
          </a:xfrm>
          <a:prstGeom prst="rect">
            <a:avLst/>
          </a:prstGeom>
          <a:solidFill>
            <a:srgbClr val="FFFFFF">
              <a:shade val="85000"/>
            </a:srgbClr>
          </a:solidFill>
          <a:ln w="88900" cap="sq">
            <a:solidFill>
              <a:srgbClr val="FFFF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02057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holding hands&#10;&#10;Description automatically generated">
            <a:extLst>
              <a:ext uri="{FF2B5EF4-FFF2-40B4-BE49-F238E27FC236}">
                <a16:creationId xmlns:a16="http://schemas.microsoft.com/office/drawing/2014/main" id="{8BE4075E-43EC-FAD2-32B3-497B10D910C1}"/>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4236232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ook with a light on it&#10;&#10;Description automatically generated with medium confidence">
            <a:extLst>
              <a:ext uri="{FF2B5EF4-FFF2-40B4-BE49-F238E27FC236}">
                <a16:creationId xmlns:a16="http://schemas.microsoft.com/office/drawing/2014/main" id="{C95CC296-ABA9-BE50-1AF4-D7604712576E}"/>
              </a:ext>
            </a:extLst>
          </p:cNvPr>
          <p:cNvPicPr>
            <a:picLocks noChangeAspect="1"/>
          </p:cNvPicPr>
          <p:nvPr/>
        </p:nvPicPr>
        <p:blipFill>
          <a:blip r:embed="rId2"/>
          <a:stretch>
            <a:fillRect/>
          </a:stretch>
        </p:blipFill>
        <p:spPr>
          <a:xfrm>
            <a:off x="0" y="63500"/>
            <a:ext cx="12192000" cy="6858000"/>
          </a:xfrm>
          <a:prstGeom prst="rect">
            <a:avLst/>
          </a:prstGeom>
        </p:spPr>
      </p:pic>
      <p:sp>
        <p:nvSpPr>
          <p:cNvPr id="2" name="TextBox 1">
            <a:extLst>
              <a:ext uri="{FF2B5EF4-FFF2-40B4-BE49-F238E27FC236}">
                <a16:creationId xmlns:a16="http://schemas.microsoft.com/office/drawing/2014/main" id="{B59A9DFF-703D-E24E-6838-472ACD840514}"/>
              </a:ext>
            </a:extLst>
          </p:cNvPr>
          <p:cNvSpPr txBox="1"/>
          <p:nvPr/>
        </p:nvSpPr>
        <p:spPr>
          <a:xfrm>
            <a:off x="273050" y="1582518"/>
            <a:ext cx="11645900" cy="4832092"/>
          </a:xfrm>
          <a:prstGeom prst="rect">
            <a:avLst/>
          </a:prstGeom>
          <a:solidFill>
            <a:schemeClr val="bg1"/>
          </a:solidFill>
          <a:ln w="76200">
            <a:solidFill>
              <a:srgbClr val="FFFF00"/>
            </a:solidFill>
          </a:ln>
        </p:spPr>
        <p:txBody>
          <a:bodyPr wrap="square" rtlCol="0">
            <a:spAutoFit/>
          </a:bodyPr>
          <a:lstStyle/>
          <a:p>
            <a:pPr marL="0" indent="0">
              <a:spcAft>
                <a:spcPts val="600"/>
              </a:spcAft>
              <a:buNone/>
            </a:pPr>
            <a:r>
              <a:rPr lang="en-US" sz="2400" b="1" dirty="0"/>
              <a:t>The Principle of the Author: </a:t>
            </a:r>
            <a:r>
              <a:rPr lang="en-US" sz="2400" dirty="0"/>
              <a:t>the release of your  personal authority </a:t>
            </a:r>
            <a:r>
              <a:rPr lang="en-US" sz="2400" u="sng" dirty="0"/>
              <a:t>is linked to the origin of your spiritual gifts and power</a:t>
            </a:r>
            <a:r>
              <a:rPr lang="en-US" sz="2400" dirty="0"/>
              <a:t>, by which you can fully carry out your life’s purpose through your personal domain. </a:t>
            </a:r>
          </a:p>
          <a:p>
            <a:pPr marL="0" indent="0">
              <a:spcAft>
                <a:spcPts val="600"/>
              </a:spcAft>
              <a:buNone/>
            </a:pPr>
            <a:r>
              <a:rPr lang="en-US" sz="2400" b="1" dirty="0"/>
              <a:t>The Principle of Authorization: </a:t>
            </a:r>
            <a:r>
              <a:rPr lang="en-US" sz="2400" dirty="0"/>
              <a:t>you not only have personal authority within you, but you also have </a:t>
            </a:r>
            <a:r>
              <a:rPr lang="en-US" sz="2400" u="sng" dirty="0"/>
              <a:t>the permission and the right to carry it out in the world</a:t>
            </a:r>
            <a:r>
              <a:rPr lang="en-US" sz="2400" dirty="0"/>
              <a:t>. </a:t>
            </a:r>
          </a:p>
          <a:p>
            <a:pPr marL="0" indent="0">
              <a:spcAft>
                <a:spcPts val="600"/>
              </a:spcAft>
              <a:buNone/>
            </a:pPr>
            <a:r>
              <a:rPr lang="en-US" sz="2400" b="1" dirty="0"/>
              <a:t>The Principle of Authenticity: </a:t>
            </a:r>
            <a:r>
              <a:rPr lang="en-US" sz="2400" u="sng" dirty="0"/>
              <a:t>no person is truly authentic until he/she is manifesting his/her inherent authority. </a:t>
            </a:r>
          </a:p>
          <a:p>
            <a:pPr marL="0" indent="0">
              <a:spcAft>
                <a:spcPts val="600"/>
              </a:spcAft>
              <a:buNone/>
            </a:pPr>
            <a:r>
              <a:rPr lang="en-US" sz="2400" b="1" dirty="0"/>
              <a:t>The Principle of Authority: </a:t>
            </a:r>
            <a:r>
              <a:rPr lang="en-US" sz="2400" dirty="0"/>
              <a:t>First everyone is and everything is designed to fulfill its purpose.  Second, </a:t>
            </a:r>
            <a:r>
              <a:rPr lang="en-US" sz="2400" u="sng" dirty="0"/>
              <a:t>everything depends on and must yield to something else in order to function, grow, prosper, and succeed. </a:t>
            </a:r>
          </a:p>
          <a:p>
            <a:pPr marL="0" indent="0">
              <a:spcAft>
                <a:spcPts val="600"/>
              </a:spcAft>
              <a:buNone/>
            </a:pPr>
            <a:r>
              <a:rPr lang="en-US" sz="2400" dirty="0"/>
              <a:t>Your personal authority will emerge, and you will be able to live an effective life as you work in collaboration with others to fulfill each other’s purposes. </a:t>
            </a:r>
          </a:p>
        </p:txBody>
      </p:sp>
      <p:sp>
        <p:nvSpPr>
          <p:cNvPr id="4" name="TextBox 3">
            <a:extLst>
              <a:ext uri="{FF2B5EF4-FFF2-40B4-BE49-F238E27FC236}">
                <a16:creationId xmlns:a16="http://schemas.microsoft.com/office/drawing/2014/main" id="{7E9C7DD5-18AB-789B-488A-F74489862035}"/>
              </a:ext>
            </a:extLst>
          </p:cNvPr>
          <p:cNvSpPr txBox="1"/>
          <p:nvPr/>
        </p:nvSpPr>
        <p:spPr>
          <a:xfrm>
            <a:off x="1442322" y="496687"/>
            <a:ext cx="9307356" cy="769441"/>
          </a:xfrm>
          <a:prstGeom prst="rect">
            <a:avLst/>
          </a:prstGeom>
          <a:noFill/>
          <a:ln w="76200">
            <a:solidFill>
              <a:srgbClr val="FFFF00"/>
            </a:solidFill>
          </a:ln>
        </p:spPr>
        <p:txBody>
          <a:bodyPr wrap="none" rtlCol="0">
            <a:spAutoFit/>
          </a:bodyPr>
          <a:lstStyle/>
          <a:p>
            <a:r>
              <a:rPr lang="en-US" sz="4400" b="1" cap="small" dirty="0">
                <a:solidFill>
                  <a:schemeClr val="bg1"/>
                </a:solidFill>
                <a:latin typeface="Berlin Sans FB Demi" panose="020E0802020502020306" pitchFamily="34" charset="0"/>
              </a:rPr>
              <a:t>Four Aspects of Personal Authority</a:t>
            </a:r>
          </a:p>
        </p:txBody>
      </p:sp>
      <p:sp>
        <p:nvSpPr>
          <p:cNvPr id="11" name="TextBox 10">
            <a:extLst>
              <a:ext uri="{FF2B5EF4-FFF2-40B4-BE49-F238E27FC236}">
                <a16:creationId xmlns:a16="http://schemas.microsoft.com/office/drawing/2014/main" id="{2B463FDB-47BC-CCFC-8417-60809CE4A180}"/>
              </a:ext>
            </a:extLst>
          </p:cNvPr>
          <p:cNvSpPr txBox="1"/>
          <p:nvPr/>
        </p:nvSpPr>
        <p:spPr>
          <a:xfrm>
            <a:off x="3473360" y="6568199"/>
            <a:ext cx="6106865" cy="369332"/>
          </a:xfrm>
          <a:prstGeom prst="rect">
            <a:avLst/>
          </a:prstGeom>
          <a:noFill/>
        </p:spPr>
        <p:txBody>
          <a:bodyPr wrap="none" rtlCol="0">
            <a:spAutoFit/>
          </a:bodyPr>
          <a:lstStyle/>
          <a:p>
            <a:r>
              <a:rPr lang="en-US" dirty="0">
                <a:solidFill>
                  <a:srgbClr val="FFFF00"/>
                </a:solidFill>
              </a:rPr>
              <a:t>(From: </a:t>
            </a:r>
            <a:r>
              <a:rPr lang="en-US" u="sng" dirty="0">
                <a:solidFill>
                  <a:srgbClr val="FFFF00"/>
                </a:solidFill>
              </a:rPr>
              <a:t>Principles and Power of Authority </a:t>
            </a:r>
            <a:r>
              <a:rPr lang="en-US" dirty="0">
                <a:solidFill>
                  <a:srgbClr val="FFFF00"/>
                </a:solidFill>
              </a:rPr>
              <a:t>by Dr. Myles Munroe)</a:t>
            </a:r>
          </a:p>
        </p:txBody>
      </p:sp>
    </p:spTree>
    <p:extLst>
      <p:ext uri="{BB962C8B-B14F-4D97-AF65-F5344CB8AC3E}">
        <p14:creationId xmlns:p14="http://schemas.microsoft.com/office/powerpoint/2010/main" val="23972807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ook with text on it&#10;&#10;Description automatically generated">
            <a:extLst>
              <a:ext uri="{FF2B5EF4-FFF2-40B4-BE49-F238E27FC236}">
                <a16:creationId xmlns:a16="http://schemas.microsoft.com/office/drawing/2014/main" id="{4E6DE31E-0854-C6B4-3A5E-EECF9C3F1C0A}"/>
              </a:ext>
            </a:extLst>
          </p:cNvPr>
          <p:cNvPicPr>
            <a:picLocks noChangeAspect="1"/>
          </p:cNvPicPr>
          <p:nvPr/>
        </p:nvPicPr>
        <p:blipFill>
          <a:blip r:embed="rId2"/>
          <a:stretch>
            <a:fillRect/>
          </a:stretch>
        </p:blipFill>
        <p:spPr>
          <a:xfrm>
            <a:off x="0" y="0"/>
            <a:ext cx="12192000" cy="6858000"/>
          </a:xfrm>
          <a:prstGeom prst="rect">
            <a:avLst/>
          </a:prstGeom>
        </p:spPr>
      </p:pic>
      <p:pic>
        <p:nvPicPr>
          <p:cNvPr id="3076" name="Picture 4" descr="Wooden blocks with words 'Thank You For ...">
            <a:extLst>
              <a:ext uri="{FF2B5EF4-FFF2-40B4-BE49-F238E27FC236}">
                <a16:creationId xmlns:a16="http://schemas.microsoft.com/office/drawing/2014/main" id="{CD3AD98E-5D99-A295-5FFF-1160D5506C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6950" y="1752600"/>
            <a:ext cx="4203699" cy="3666067"/>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Questions Comments Images – Browse 28 ...">
            <a:extLst>
              <a:ext uri="{FF2B5EF4-FFF2-40B4-BE49-F238E27FC236}">
                <a16:creationId xmlns:a16="http://schemas.microsoft.com/office/drawing/2014/main" id="{1ABD7ACA-F35B-2A8B-7235-8847E1C54B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50100" y="1752600"/>
            <a:ext cx="4394200" cy="3816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43008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text&#10;&#10;Description automatically generated">
            <a:extLst>
              <a:ext uri="{FF2B5EF4-FFF2-40B4-BE49-F238E27FC236}">
                <a16:creationId xmlns:a16="http://schemas.microsoft.com/office/drawing/2014/main" id="{D00CB0FA-BF99-1C9B-14A4-EDF97EB141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11059"/>
            <a:ext cx="12395198" cy="6972300"/>
          </a:xfrm>
          <a:prstGeom prst="rect">
            <a:avLst/>
          </a:prstGeom>
        </p:spPr>
      </p:pic>
      <p:pic>
        <p:nvPicPr>
          <p:cNvPr id="2" name="Picture 2" descr="https://media.istockphoto.com/photos/open-church-doors-with-cross-picture-id185090423?k=6&amp;m=185090423&amp;s=612x612&amp;w=0&amp;h=tSxPvln7ZuQQw5qvEzc5hQ5j4OycUtF1ouFh7Yzrc0o=">
            <a:extLst>
              <a:ext uri="{FF2B5EF4-FFF2-40B4-BE49-F238E27FC236}">
                <a16:creationId xmlns:a16="http://schemas.microsoft.com/office/drawing/2014/main" id="{A1BD4FFA-8EB1-EED9-4A1A-2F6AB305C2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2609" y="631443"/>
            <a:ext cx="8046781" cy="528729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6DCF2C4-1229-393A-0190-19F0DE839447}"/>
              </a:ext>
            </a:extLst>
          </p:cNvPr>
          <p:cNvSpPr txBox="1"/>
          <p:nvPr/>
        </p:nvSpPr>
        <p:spPr>
          <a:xfrm>
            <a:off x="5159815" y="5970658"/>
            <a:ext cx="5850256" cy="400110"/>
          </a:xfrm>
          <a:prstGeom prst="rect">
            <a:avLst/>
          </a:prstGeom>
          <a:noFill/>
        </p:spPr>
        <p:txBody>
          <a:bodyPr wrap="none" rtlCol="0">
            <a:spAutoFit/>
          </a:bodyPr>
          <a:lstStyle/>
          <a:p>
            <a:r>
              <a:rPr lang="en-US" sz="2000" b="1" dirty="0">
                <a:solidFill>
                  <a:schemeClr val="bg1"/>
                </a:solidFill>
              </a:rPr>
              <a:t>Doors of the church are open: “REID TEMPLE CARES”</a:t>
            </a:r>
          </a:p>
        </p:txBody>
      </p:sp>
    </p:spTree>
    <p:extLst>
      <p:ext uri="{BB962C8B-B14F-4D97-AF65-F5344CB8AC3E}">
        <p14:creationId xmlns:p14="http://schemas.microsoft.com/office/powerpoint/2010/main" val="37587951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EF6C88A-E85E-49D6-EA8D-29116BA9A0E2}"/>
              </a:ext>
            </a:extLst>
          </p:cNvPr>
          <p:cNvSpPr>
            <a:spLocks noGrp="1"/>
          </p:cNvSpPr>
          <p:nvPr>
            <p:ph type="title"/>
          </p:nvPr>
        </p:nvSpPr>
        <p:spPr/>
        <p:txBody>
          <a:bodyPr/>
          <a:lstStyle/>
          <a:p>
            <a:endParaRPr lang="en-US" dirty="0"/>
          </a:p>
        </p:txBody>
      </p:sp>
      <p:pic>
        <p:nvPicPr>
          <p:cNvPr id="8196" name="Picture 4" descr="Let's Pray - Bible Teaching Church in ...">
            <a:extLst>
              <a:ext uri="{FF2B5EF4-FFF2-40B4-BE49-F238E27FC236}">
                <a16:creationId xmlns:a16="http://schemas.microsoft.com/office/drawing/2014/main" id="{DE3555C6-D4B6-7E9C-D9DE-6981A2D7B6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1285" y="274637"/>
            <a:ext cx="11640765" cy="61780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84634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8" name="Picture 6" descr="https://pciprdprodfmssa.blob.core.windows.net/fms/1c42292f-c552-44c2-afd7-d83021ea5632/giving_header.png">
            <a:extLst>
              <a:ext uri="{FF2B5EF4-FFF2-40B4-BE49-F238E27FC236}">
                <a16:creationId xmlns:a16="http://schemas.microsoft.com/office/drawing/2014/main" id="{7E6A6EFE-6EEA-4FF6-8388-C7A52FD763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3500" y="752475"/>
            <a:ext cx="9525000" cy="5353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75558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398AF87-0AC1-47E5-9528-D9AB8AF1E7DE}"/>
              </a:ext>
            </a:extLst>
          </p:cNvPr>
          <p:cNvPicPr>
            <a:picLocks noGrp="1" noChangeAspect="1"/>
          </p:cNvPicPr>
          <p:nvPr>
            <p:ph sz="quarter" idx="13"/>
          </p:nvPr>
        </p:nvPicPr>
        <p:blipFill>
          <a:blip r:embed="rId2">
            <a:extLst>
              <a:ext uri="{837473B0-CC2E-450A-ABE3-18F120FF3D39}">
                <a1611:picAttrSrcUrl xmlns:a1611="http://schemas.microsoft.com/office/drawing/2016/11/main" r:id="rId3"/>
              </a:ext>
            </a:extLst>
          </a:blip>
          <a:stretch>
            <a:fillRect/>
          </a:stretch>
        </p:blipFill>
        <p:spPr>
          <a:xfrm>
            <a:off x="1410315" y="277634"/>
            <a:ext cx="9144000" cy="2447925"/>
          </a:xfrm>
        </p:spPr>
      </p:pic>
      <p:pic>
        <p:nvPicPr>
          <p:cNvPr id="2" name="Picture 1" descr="A group of people holding hands&#10;&#10;Description automatically generated">
            <a:extLst>
              <a:ext uri="{FF2B5EF4-FFF2-40B4-BE49-F238E27FC236}">
                <a16:creationId xmlns:a16="http://schemas.microsoft.com/office/drawing/2014/main" id="{8BE4075E-43EC-FAD2-32B3-497B10D910C1}"/>
              </a:ext>
            </a:extLst>
          </p:cNvPr>
          <p:cNvPicPr>
            <a:picLocks noChangeAspect="1"/>
          </p:cNvPicPr>
          <p:nvPr/>
        </p:nvPicPr>
        <p:blipFill>
          <a:blip r:embed="rId4"/>
          <a:stretch>
            <a:fillRect/>
          </a:stretch>
        </p:blipFill>
        <p:spPr>
          <a:xfrm>
            <a:off x="1756390" y="2824342"/>
            <a:ext cx="8451850" cy="4070350"/>
          </a:xfrm>
          <a:prstGeom prst="rect">
            <a:avLst/>
          </a:prstGeom>
        </p:spPr>
      </p:pic>
    </p:spTree>
    <p:extLst>
      <p:ext uri="{BB962C8B-B14F-4D97-AF65-F5344CB8AC3E}">
        <p14:creationId xmlns:p14="http://schemas.microsoft.com/office/powerpoint/2010/main" val="18005928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09713D8-44DE-DB71-7674-A3815444F440}"/>
              </a:ext>
            </a:extLst>
          </p:cNvPr>
          <p:cNvPicPr>
            <a:picLocks noChangeAspect="1"/>
          </p:cNvPicPr>
          <p:nvPr/>
        </p:nvPicPr>
        <p:blipFill rotWithShape="1">
          <a:blip r:embed="rId2"/>
          <a:srcRect l="872" r="-872"/>
          <a:stretch/>
        </p:blipFill>
        <p:spPr>
          <a:xfrm>
            <a:off x="1" y="1"/>
            <a:ext cx="12298337" cy="6858000"/>
          </a:xfrm>
          <a:prstGeom prst="rect">
            <a:avLst/>
          </a:prstGeom>
        </p:spPr>
      </p:pic>
    </p:spTree>
    <p:extLst>
      <p:ext uri="{BB962C8B-B14F-4D97-AF65-F5344CB8AC3E}">
        <p14:creationId xmlns:p14="http://schemas.microsoft.com/office/powerpoint/2010/main" val="17924901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holding hands">
            <a:extLst>
              <a:ext uri="{FF2B5EF4-FFF2-40B4-BE49-F238E27FC236}">
                <a16:creationId xmlns:a16="http://schemas.microsoft.com/office/drawing/2014/main" id="{3CFE0762-CF36-C259-59B4-1522BDF774A7}"/>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5EB1832-7168-445A-8AAC-07DFB21FA72F}"/>
              </a:ext>
            </a:extLst>
          </p:cNvPr>
          <p:cNvSpPr>
            <a:spLocks noGrp="1"/>
          </p:cNvSpPr>
          <p:nvPr>
            <p:ph type="ctrTitle"/>
          </p:nvPr>
        </p:nvSpPr>
        <p:spPr>
          <a:xfrm>
            <a:off x="878808" y="1754293"/>
            <a:ext cx="10610490" cy="2936240"/>
          </a:xfrm>
          <a:ln w="57150">
            <a:solidFill>
              <a:srgbClr val="FFFF00"/>
            </a:solidFill>
          </a:ln>
        </p:spPr>
        <p:txBody>
          <a:bodyPr>
            <a:normAutofit fontScale="90000"/>
          </a:bodyPr>
          <a:lstStyle/>
          <a:p>
            <a:br>
              <a:rPr lang="en-US" sz="4400" dirty="0"/>
            </a:br>
            <a:r>
              <a:rPr lang="en-US" sz="10700" dirty="0">
                <a:solidFill>
                  <a:schemeClr val="bg1"/>
                </a:solidFill>
                <a:latin typeface="Fave Script Bold Pro" pitchFamily="2" charset="0"/>
              </a:rPr>
              <a:t>We Are The Church!</a:t>
            </a:r>
            <a:br>
              <a:rPr lang="en-US" sz="4400" dirty="0">
                <a:solidFill>
                  <a:schemeClr val="bg1"/>
                </a:solidFill>
              </a:rPr>
            </a:br>
            <a:r>
              <a:rPr lang="en-US" sz="3600" dirty="0">
                <a:solidFill>
                  <a:schemeClr val="bg1"/>
                </a:solidFill>
                <a:latin typeface="Arial Black" panose="020B0A04020102020204" pitchFamily="34" charset="0"/>
              </a:rPr>
              <a:t>Real Evangelism:</a:t>
            </a:r>
            <a:br>
              <a:rPr lang="en-US" sz="3600" dirty="0">
                <a:solidFill>
                  <a:schemeClr val="bg1"/>
                </a:solidFill>
                <a:latin typeface="Arial Black" panose="020B0A04020102020204" pitchFamily="34" charset="0"/>
              </a:rPr>
            </a:br>
            <a:r>
              <a:rPr lang="en-US" sz="3600" dirty="0">
                <a:solidFill>
                  <a:schemeClr val="bg1"/>
                </a:solidFill>
                <a:latin typeface="Arial Black" panose="020B0A04020102020204" pitchFamily="34" charset="0"/>
              </a:rPr>
              <a:t>The Dangers of Deceptive Discipleship</a:t>
            </a:r>
            <a:br>
              <a:rPr lang="en-US" dirty="0"/>
            </a:br>
            <a:endParaRPr lang="en-US" dirty="0"/>
          </a:p>
        </p:txBody>
      </p:sp>
      <p:sp>
        <p:nvSpPr>
          <p:cNvPr id="3" name="Subtitle 2">
            <a:extLst>
              <a:ext uri="{FF2B5EF4-FFF2-40B4-BE49-F238E27FC236}">
                <a16:creationId xmlns:a16="http://schemas.microsoft.com/office/drawing/2014/main" id="{065327DA-AC2D-4161-986F-B0FE6ED8A5DF}"/>
              </a:ext>
            </a:extLst>
          </p:cNvPr>
          <p:cNvSpPr>
            <a:spLocks noGrp="1"/>
          </p:cNvSpPr>
          <p:nvPr>
            <p:ph type="subTitle" idx="1"/>
          </p:nvPr>
        </p:nvSpPr>
        <p:spPr>
          <a:xfrm>
            <a:off x="1788160" y="4978840"/>
            <a:ext cx="8791786" cy="893454"/>
          </a:xfrm>
        </p:spPr>
        <p:txBody>
          <a:bodyPr/>
          <a:lstStyle/>
          <a:p>
            <a:r>
              <a:rPr lang="en-US" sz="2400" cap="small" dirty="0">
                <a:solidFill>
                  <a:schemeClr val="bg1"/>
                </a:solidFill>
              </a:rPr>
              <a:t>Rev. Dr. Mark E. Whitlock, Jr.   Pastor – Teacher</a:t>
            </a:r>
          </a:p>
          <a:p>
            <a:r>
              <a:rPr lang="en-US" sz="2400" cap="small" dirty="0">
                <a:solidFill>
                  <a:schemeClr val="bg1"/>
                </a:solidFill>
              </a:rPr>
              <a:t>Rev. Dr. Debyii </a:t>
            </a:r>
            <a:r>
              <a:rPr lang="en-US" sz="2400" cap="small" dirty="0" err="1">
                <a:solidFill>
                  <a:schemeClr val="bg1"/>
                </a:solidFill>
              </a:rPr>
              <a:t>sababu</a:t>
            </a:r>
            <a:r>
              <a:rPr lang="en-US" sz="2400" cap="small" dirty="0">
                <a:solidFill>
                  <a:schemeClr val="bg1"/>
                </a:solidFill>
              </a:rPr>
              <a:t> Thomas – Facilitator</a:t>
            </a:r>
          </a:p>
        </p:txBody>
      </p:sp>
    </p:spTree>
    <p:extLst>
      <p:ext uri="{BB962C8B-B14F-4D97-AF65-F5344CB8AC3E}">
        <p14:creationId xmlns:p14="http://schemas.microsoft.com/office/powerpoint/2010/main" val="964662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ook with a light on it&#10;&#10;Description automatically generated with medium confidence">
            <a:extLst>
              <a:ext uri="{FF2B5EF4-FFF2-40B4-BE49-F238E27FC236}">
                <a16:creationId xmlns:a16="http://schemas.microsoft.com/office/drawing/2014/main" id="{AE713C61-921D-DB12-9398-9B1C3E1CC0F9}"/>
              </a:ext>
            </a:extLst>
          </p:cNvPr>
          <p:cNvPicPr>
            <a:picLocks noChangeAspect="1"/>
          </p:cNvPicPr>
          <p:nvPr/>
        </p:nvPicPr>
        <p:blipFill>
          <a:blip r:embed="rId2"/>
          <a:stretch>
            <a:fillRect/>
          </a:stretch>
        </p:blipFill>
        <p:spPr>
          <a:xfrm>
            <a:off x="-54187" y="9025"/>
            <a:ext cx="12192000" cy="6858000"/>
          </a:xfrm>
          <a:prstGeom prst="rect">
            <a:avLst/>
          </a:prstGeom>
        </p:spPr>
      </p:pic>
      <p:pic>
        <p:nvPicPr>
          <p:cNvPr id="6" name="Picture 5">
            <a:extLst>
              <a:ext uri="{FF2B5EF4-FFF2-40B4-BE49-F238E27FC236}">
                <a16:creationId xmlns:a16="http://schemas.microsoft.com/office/drawing/2014/main" id="{47FDB6D6-6107-DC87-39C0-FAE09334B401}"/>
              </a:ext>
            </a:extLst>
          </p:cNvPr>
          <p:cNvPicPr>
            <a:picLocks noChangeAspect="1"/>
          </p:cNvPicPr>
          <p:nvPr/>
        </p:nvPicPr>
        <p:blipFill>
          <a:blip r:embed="rId3"/>
          <a:stretch>
            <a:fillRect/>
          </a:stretch>
        </p:blipFill>
        <p:spPr>
          <a:xfrm>
            <a:off x="9068244" y="1097279"/>
            <a:ext cx="2778317" cy="4145281"/>
          </a:xfrm>
          <a:prstGeom prst="rect">
            <a:avLst/>
          </a:prstGeom>
        </p:spPr>
      </p:pic>
      <p:pic>
        <p:nvPicPr>
          <p:cNvPr id="7" name="Picture 6">
            <a:extLst>
              <a:ext uri="{FF2B5EF4-FFF2-40B4-BE49-F238E27FC236}">
                <a16:creationId xmlns:a16="http://schemas.microsoft.com/office/drawing/2014/main" id="{30E4A279-7167-9ABB-AC8B-F8B9DFBE9E6B}"/>
              </a:ext>
            </a:extLst>
          </p:cNvPr>
          <p:cNvPicPr>
            <a:picLocks noChangeAspect="1"/>
          </p:cNvPicPr>
          <p:nvPr/>
        </p:nvPicPr>
        <p:blipFill>
          <a:blip r:embed="rId4"/>
          <a:stretch>
            <a:fillRect/>
          </a:stretch>
        </p:blipFill>
        <p:spPr>
          <a:xfrm>
            <a:off x="4636345" y="1788159"/>
            <a:ext cx="3217333" cy="4477173"/>
          </a:xfrm>
          <a:prstGeom prst="rect">
            <a:avLst/>
          </a:prstGeom>
        </p:spPr>
      </p:pic>
      <p:pic>
        <p:nvPicPr>
          <p:cNvPr id="1026" name="Picture 2" descr="9780849937781">
            <a:extLst>
              <a:ext uri="{FF2B5EF4-FFF2-40B4-BE49-F238E27FC236}">
                <a16:creationId xmlns:a16="http://schemas.microsoft.com/office/drawing/2014/main" id="{A98D5CB1-D40C-4300-CB9C-5E959D8174B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5439" y="733772"/>
            <a:ext cx="3217333" cy="457990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300D6E6C-904D-EC45-1036-B0EB85778664}"/>
              </a:ext>
            </a:extLst>
          </p:cNvPr>
          <p:cNvSpPr txBox="1"/>
          <p:nvPr/>
        </p:nvSpPr>
        <p:spPr>
          <a:xfrm>
            <a:off x="4260850" y="666039"/>
            <a:ext cx="3892550" cy="584775"/>
          </a:xfrm>
          <a:prstGeom prst="rect">
            <a:avLst/>
          </a:prstGeom>
          <a:noFill/>
          <a:ln>
            <a:solidFill>
              <a:schemeClr val="accent6">
                <a:lumMod val="20000"/>
                <a:lumOff val="80000"/>
              </a:schemeClr>
            </a:solidFill>
          </a:ln>
        </p:spPr>
        <p:txBody>
          <a:bodyPr wrap="square" rtlCol="0">
            <a:spAutoFit/>
          </a:bodyPr>
          <a:lstStyle/>
          <a:p>
            <a:pPr algn="ctr"/>
            <a:r>
              <a:rPr lang="en-US" sz="3200" b="1" cap="small" dirty="0">
                <a:solidFill>
                  <a:schemeClr val="accent6">
                    <a:lumMod val="20000"/>
                    <a:lumOff val="80000"/>
                  </a:schemeClr>
                </a:solidFill>
              </a:rPr>
              <a:t>Primary References</a:t>
            </a:r>
            <a:endParaRPr lang="en-US" dirty="0">
              <a:solidFill>
                <a:schemeClr val="accent6">
                  <a:lumMod val="20000"/>
                  <a:lumOff val="80000"/>
                </a:schemeClr>
              </a:solidFill>
            </a:endParaRPr>
          </a:p>
        </p:txBody>
      </p:sp>
    </p:spTree>
    <p:extLst>
      <p:ext uri="{BB962C8B-B14F-4D97-AF65-F5344CB8AC3E}">
        <p14:creationId xmlns:p14="http://schemas.microsoft.com/office/powerpoint/2010/main" val="133839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holding hands&#10;&#10;Description automatically generated">
            <a:extLst>
              <a:ext uri="{FF2B5EF4-FFF2-40B4-BE49-F238E27FC236}">
                <a16:creationId xmlns:a16="http://schemas.microsoft.com/office/drawing/2014/main" id="{B7E050D1-8F85-718B-3803-3E098CDFEF86}"/>
              </a:ext>
            </a:extLst>
          </p:cNvPr>
          <p:cNvPicPr>
            <a:picLocks noChangeAspect="1"/>
          </p:cNvPicPr>
          <p:nvPr/>
        </p:nvPicPr>
        <p:blipFill>
          <a:blip r:embed="rId2"/>
          <a:stretch>
            <a:fillRect/>
          </a:stretch>
        </p:blipFill>
        <p:spPr>
          <a:xfrm>
            <a:off x="0" y="8057"/>
            <a:ext cx="12192000" cy="6858000"/>
          </a:xfrm>
          <a:prstGeom prst="rect">
            <a:avLst/>
          </a:prstGeom>
        </p:spPr>
      </p:pic>
      <p:sp>
        <p:nvSpPr>
          <p:cNvPr id="2" name="TextBox 1">
            <a:extLst>
              <a:ext uri="{FF2B5EF4-FFF2-40B4-BE49-F238E27FC236}">
                <a16:creationId xmlns:a16="http://schemas.microsoft.com/office/drawing/2014/main" id="{060952A0-A6C6-003F-BE0C-7D17EB917309}"/>
              </a:ext>
            </a:extLst>
          </p:cNvPr>
          <p:cNvSpPr txBox="1"/>
          <p:nvPr/>
        </p:nvSpPr>
        <p:spPr>
          <a:xfrm>
            <a:off x="2182374" y="1807042"/>
            <a:ext cx="7608750" cy="3416320"/>
          </a:xfrm>
          <a:prstGeom prst="rect">
            <a:avLst/>
          </a:prstGeom>
          <a:solidFill>
            <a:schemeClr val="bg1"/>
          </a:solidFill>
          <a:ln w="57150">
            <a:solidFill>
              <a:schemeClr val="accent6">
                <a:lumMod val="20000"/>
                <a:lumOff val="80000"/>
              </a:schemeClr>
            </a:solidFill>
          </a:ln>
        </p:spPr>
        <p:txBody>
          <a:bodyPr wrap="none" rtlCol="0">
            <a:spAutoFit/>
          </a:bodyPr>
          <a:lstStyle/>
          <a:p>
            <a:pPr algn="ctr"/>
            <a:r>
              <a:rPr lang="en-US" sz="6000" cap="small" dirty="0">
                <a:solidFill>
                  <a:schemeClr val="accent3">
                    <a:lumMod val="50000"/>
                  </a:schemeClr>
                </a:solidFill>
                <a:latin typeface="Berlin Sans FB Demi" panose="020E0802020502020306" pitchFamily="34" charset="0"/>
              </a:rPr>
              <a:t>Overview of Class</a:t>
            </a:r>
          </a:p>
          <a:p>
            <a:pPr algn="ctr"/>
            <a:endParaRPr lang="en-US" sz="2400" b="1" cap="small" dirty="0">
              <a:solidFill>
                <a:schemeClr val="accent3">
                  <a:lumMod val="50000"/>
                </a:schemeClr>
              </a:solidFill>
              <a:latin typeface="Elephant Pro" panose="020F0502020204030204" pitchFamily="2" charset="0"/>
            </a:endParaRPr>
          </a:p>
          <a:p>
            <a:pPr marL="285750" indent="-285750" algn="ctr">
              <a:buFont typeface="Arial" panose="020B0604020202020204" pitchFamily="34" charset="0"/>
              <a:buChar char="•"/>
            </a:pPr>
            <a:r>
              <a:rPr lang="en-US" sz="2800" dirty="0">
                <a:solidFill>
                  <a:schemeClr val="accent3">
                    <a:lumMod val="50000"/>
                  </a:schemeClr>
                </a:solidFill>
                <a:latin typeface="Arial Black" panose="020B0A04020102020204" pitchFamily="34" charset="0"/>
              </a:rPr>
              <a:t>Foundational Scriptures</a:t>
            </a:r>
          </a:p>
          <a:p>
            <a:pPr marL="285750" indent="-285750" algn="ctr">
              <a:buFont typeface="Arial" panose="020B0604020202020204" pitchFamily="34" charset="0"/>
              <a:buChar char="•"/>
            </a:pPr>
            <a:r>
              <a:rPr lang="en-US" sz="2800" dirty="0">
                <a:solidFill>
                  <a:schemeClr val="accent3">
                    <a:lumMod val="50000"/>
                  </a:schemeClr>
                </a:solidFill>
                <a:latin typeface="Arial Black" panose="020B0A04020102020204" pitchFamily="34" charset="0"/>
              </a:rPr>
              <a:t>The Decline in Evangelism</a:t>
            </a:r>
          </a:p>
          <a:p>
            <a:pPr marL="285750" indent="-285750" algn="ctr">
              <a:buFont typeface="Arial" panose="020B0604020202020204" pitchFamily="34" charset="0"/>
              <a:buChar char="•"/>
            </a:pPr>
            <a:r>
              <a:rPr lang="en-US" sz="2800" dirty="0">
                <a:solidFill>
                  <a:schemeClr val="accent3">
                    <a:lumMod val="50000"/>
                  </a:schemeClr>
                </a:solidFill>
                <a:latin typeface="Arial Black" panose="020B0A04020102020204" pitchFamily="34" charset="0"/>
              </a:rPr>
              <a:t>Dangers of Deceptive Discipleship</a:t>
            </a:r>
          </a:p>
          <a:p>
            <a:pPr marL="285750" indent="-285750" algn="ctr">
              <a:buFont typeface="Arial" panose="020B0604020202020204" pitchFamily="34" charset="0"/>
              <a:buChar char="•"/>
            </a:pPr>
            <a:r>
              <a:rPr lang="en-US" sz="2800" dirty="0">
                <a:solidFill>
                  <a:schemeClr val="accent3">
                    <a:lumMod val="50000"/>
                  </a:schemeClr>
                </a:solidFill>
                <a:latin typeface="Arial Black" panose="020B0A04020102020204" pitchFamily="34" charset="0"/>
              </a:rPr>
              <a:t>The Authority to Witness</a:t>
            </a:r>
          </a:p>
          <a:p>
            <a:endParaRPr lang="en-US" sz="2000" b="1" cap="small" dirty="0">
              <a:solidFill>
                <a:schemeClr val="bg1"/>
              </a:solidFill>
              <a:latin typeface="Elephant Pro" panose="020F0502020204030204" pitchFamily="2" charset="0"/>
            </a:endParaRPr>
          </a:p>
        </p:txBody>
      </p:sp>
    </p:spTree>
    <p:extLst>
      <p:ext uri="{BB962C8B-B14F-4D97-AF65-F5344CB8AC3E}">
        <p14:creationId xmlns:p14="http://schemas.microsoft.com/office/powerpoint/2010/main" val="42815398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holding hands&#10;&#10;Description automatically generated">
            <a:extLst>
              <a:ext uri="{FF2B5EF4-FFF2-40B4-BE49-F238E27FC236}">
                <a16:creationId xmlns:a16="http://schemas.microsoft.com/office/drawing/2014/main" id="{75F92877-FBB4-C809-192F-4EEF9092656E}"/>
              </a:ext>
            </a:extLst>
          </p:cNvPr>
          <p:cNvPicPr>
            <a:picLocks noChangeAspect="1"/>
          </p:cNvPicPr>
          <p:nvPr/>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74F7B3AF-DA35-3277-99B1-07559135B162}"/>
              </a:ext>
            </a:extLst>
          </p:cNvPr>
          <p:cNvSpPr txBox="1"/>
          <p:nvPr/>
        </p:nvSpPr>
        <p:spPr>
          <a:xfrm>
            <a:off x="2474474" y="562442"/>
            <a:ext cx="8436925" cy="923330"/>
          </a:xfrm>
          <a:prstGeom prst="rect">
            <a:avLst/>
          </a:prstGeom>
          <a:solidFill>
            <a:schemeClr val="tx1"/>
          </a:solidFill>
          <a:ln w="76200">
            <a:solidFill>
              <a:srgbClr val="FFFF00"/>
            </a:solidFill>
          </a:ln>
        </p:spPr>
        <p:txBody>
          <a:bodyPr wrap="none" rtlCol="0">
            <a:spAutoFit/>
          </a:bodyPr>
          <a:lstStyle/>
          <a:p>
            <a:r>
              <a:rPr lang="en-US" sz="5400" b="1" cap="small" dirty="0">
                <a:solidFill>
                  <a:schemeClr val="bg1"/>
                </a:solidFill>
                <a:latin typeface="Berlin Sans FB Demi" panose="020E0802020502020306" pitchFamily="34" charset="0"/>
              </a:rPr>
              <a:t>Foundational Scripture #1</a:t>
            </a:r>
          </a:p>
        </p:txBody>
      </p:sp>
      <p:sp>
        <p:nvSpPr>
          <p:cNvPr id="8" name="TextBox 7">
            <a:extLst>
              <a:ext uri="{FF2B5EF4-FFF2-40B4-BE49-F238E27FC236}">
                <a16:creationId xmlns:a16="http://schemas.microsoft.com/office/drawing/2014/main" id="{0FCF417C-29C1-3465-0CA8-FECC6170928E}"/>
              </a:ext>
            </a:extLst>
          </p:cNvPr>
          <p:cNvSpPr txBox="1"/>
          <p:nvPr/>
        </p:nvSpPr>
        <p:spPr>
          <a:xfrm>
            <a:off x="355601" y="1794966"/>
            <a:ext cx="5816599" cy="4154984"/>
          </a:xfrm>
          <a:prstGeom prst="rect">
            <a:avLst/>
          </a:prstGeom>
          <a:solidFill>
            <a:schemeClr val="bg1"/>
          </a:solidFill>
          <a:ln w="76200">
            <a:solidFill>
              <a:srgbClr val="FFFF00"/>
            </a:solidFill>
          </a:ln>
        </p:spPr>
        <p:txBody>
          <a:bodyPr wrap="square">
            <a:spAutoFit/>
          </a:bodyPr>
          <a:lstStyle/>
          <a:p>
            <a:pPr algn="ctr"/>
            <a:r>
              <a:rPr lang="en-US" sz="2800" b="1" i="0" u="sng" baseline="30000" dirty="0">
                <a:solidFill>
                  <a:schemeClr val="bg2">
                    <a:lumMod val="25000"/>
                  </a:schemeClr>
                </a:solidFill>
                <a:effectLst/>
                <a:highlight>
                  <a:srgbClr val="FFFFFF"/>
                </a:highlight>
                <a:latin typeface="system-ui"/>
              </a:rPr>
              <a:t> </a:t>
            </a:r>
          </a:p>
          <a:p>
            <a:pPr algn="ctr"/>
            <a:r>
              <a:rPr lang="en-US" sz="4000" b="1" i="0" u="sng" baseline="30000" dirty="0">
                <a:solidFill>
                  <a:schemeClr val="accent3">
                    <a:lumMod val="50000"/>
                  </a:schemeClr>
                </a:solidFill>
                <a:effectLst/>
                <a:highlight>
                  <a:srgbClr val="FFFFFF"/>
                </a:highlight>
                <a:latin typeface="system-ui"/>
              </a:rPr>
              <a:t>MATTHEW 28:19-20</a:t>
            </a:r>
          </a:p>
          <a:p>
            <a:pPr algn="just"/>
            <a:endParaRPr lang="en-US" sz="400" b="1" baseline="30000" dirty="0">
              <a:solidFill>
                <a:schemeClr val="accent3">
                  <a:lumMod val="50000"/>
                </a:schemeClr>
              </a:solidFill>
              <a:highlight>
                <a:srgbClr val="FFFFFF"/>
              </a:highlight>
              <a:latin typeface="system-ui"/>
            </a:endParaRPr>
          </a:p>
          <a:p>
            <a:r>
              <a:rPr lang="en-US" sz="2400" b="1" i="0" baseline="30000" dirty="0">
                <a:solidFill>
                  <a:schemeClr val="accent3">
                    <a:lumMod val="50000"/>
                  </a:schemeClr>
                </a:solidFill>
                <a:effectLst/>
                <a:highlight>
                  <a:srgbClr val="FFFFFF"/>
                </a:highlight>
                <a:latin typeface="+mn-lt"/>
              </a:rPr>
              <a:t>19 </a:t>
            </a:r>
            <a:r>
              <a:rPr lang="en-US" sz="2400" b="1" i="0" dirty="0">
                <a:solidFill>
                  <a:schemeClr val="accent3">
                    <a:lumMod val="50000"/>
                  </a:schemeClr>
                </a:solidFill>
                <a:effectLst/>
                <a:highlight>
                  <a:srgbClr val="FFFFFF"/>
                </a:highlight>
                <a:latin typeface="+mn-lt"/>
              </a:rPr>
              <a:t>Therefore go and make disciples of all nations, </a:t>
            </a:r>
          </a:p>
          <a:p>
            <a:r>
              <a:rPr lang="en-US" sz="2400" b="1" i="0" dirty="0">
                <a:solidFill>
                  <a:schemeClr val="accent3">
                    <a:lumMod val="50000"/>
                  </a:schemeClr>
                </a:solidFill>
                <a:effectLst/>
                <a:highlight>
                  <a:srgbClr val="FFFFFF"/>
                </a:highlight>
                <a:latin typeface="+mn-lt"/>
              </a:rPr>
              <a:t>baptizing them in the name of the Father and of the Son and of the Holy Spirit, </a:t>
            </a:r>
          </a:p>
          <a:p>
            <a:r>
              <a:rPr lang="en-US" sz="2400" b="1" i="0" baseline="30000" dirty="0">
                <a:solidFill>
                  <a:schemeClr val="accent3">
                    <a:lumMod val="50000"/>
                  </a:schemeClr>
                </a:solidFill>
                <a:effectLst/>
                <a:highlight>
                  <a:srgbClr val="FFFFFF"/>
                </a:highlight>
                <a:latin typeface="+mn-lt"/>
              </a:rPr>
              <a:t>20 </a:t>
            </a:r>
            <a:r>
              <a:rPr lang="en-US" sz="2400" b="1" i="0" dirty="0">
                <a:solidFill>
                  <a:schemeClr val="accent3">
                    <a:lumMod val="50000"/>
                  </a:schemeClr>
                </a:solidFill>
                <a:effectLst/>
                <a:highlight>
                  <a:srgbClr val="FFFFFF"/>
                </a:highlight>
                <a:latin typeface="+mn-lt"/>
              </a:rPr>
              <a:t>and teaching them to obey everything I have commanded you. </a:t>
            </a:r>
          </a:p>
          <a:p>
            <a:r>
              <a:rPr lang="en-US" sz="2400" b="1" i="0" dirty="0">
                <a:solidFill>
                  <a:schemeClr val="accent3">
                    <a:lumMod val="50000"/>
                  </a:schemeClr>
                </a:solidFill>
                <a:effectLst/>
                <a:highlight>
                  <a:srgbClr val="FFFFFF"/>
                </a:highlight>
                <a:latin typeface="+mn-lt"/>
              </a:rPr>
              <a:t>And surely, I am with you always, to the very end of the age.” NIV</a:t>
            </a:r>
          </a:p>
          <a:p>
            <a:endParaRPr lang="en-US" sz="2400" dirty="0">
              <a:solidFill>
                <a:schemeClr val="accent3">
                  <a:lumMod val="50000"/>
                </a:schemeClr>
              </a:solidFill>
              <a:latin typeface="+mn-lt"/>
            </a:endParaRPr>
          </a:p>
        </p:txBody>
      </p:sp>
      <p:pic>
        <p:nvPicPr>
          <p:cNvPr id="4098" name="Picture 2" descr="Evangelism &amp; Missions – Oak Hill Church ...">
            <a:extLst>
              <a:ext uri="{FF2B5EF4-FFF2-40B4-BE49-F238E27FC236}">
                <a16:creationId xmlns:a16="http://schemas.microsoft.com/office/drawing/2014/main" id="{FC1A3676-FC60-FE47-5AEA-977AA37FDB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5614" y="1981200"/>
            <a:ext cx="4948236" cy="3676650"/>
          </a:xfrm>
          <a:prstGeom prst="rect">
            <a:avLst/>
          </a:prstGeom>
          <a:solidFill>
            <a:srgbClr val="FFFFFF">
              <a:shade val="85000"/>
            </a:srgbClr>
          </a:solidFill>
          <a:ln w="88900" cap="sq">
            <a:solidFill>
              <a:srgbClr val="FFFF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787038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holding hands&#10;&#10;Description automatically generated">
            <a:extLst>
              <a:ext uri="{FF2B5EF4-FFF2-40B4-BE49-F238E27FC236}">
                <a16:creationId xmlns:a16="http://schemas.microsoft.com/office/drawing/2014/main" id="{75F92877-FBB4-C809-192F-4EEF9092656E}"/>
              </a:ext>
            </a:extLst>
          </p:cNvPr>
          <p:cNvPicPr>
            <a:picLocks noChangeAspect="1"/>
          </p:cNvPicPr>
          <p:nvPr/>
        </p:nvPicPr>
        <p:blipFill>
          <a:blip r:embed="rId2"/>
          <a:stretch>
            <a:fillRect/>
          </a:stretch>
        </p:blipFill>
        <p:spPr>
          <a:xfrm>
            <a:off x="0" y="0"/>
            <a:ext cx="12192000" cy="6858000"/>
          </a:xfrm>
          <a:prstGeom prst="rect">
            <a:avLst/>
          </a:prstGeom>
          <a:ln w="76200">
            <a:solidFill>
              <a:schemeClr val="tx1"/>
            </a:solidFill>
          </a:ln>
        </p:spPr>
      </p:pic>
      <p:sp>
        <p:nvSpPr>
          <p:cNvPr id="6" name="TextBox 5">
            <a:extLst>
              <a:ext uri="{FF2B5EF4-FFF2-40B4-BE49-F238E27FC236}">
                <a16:creationId xmlns:a16="http://schemas.microsoft.com/office/drawing/2014/main" id="{74F7B3AF-DA35-3277-99B1-07559135B162}"/>
              </a:ext>
            </a:extLst>
          </p:cNvPr>
          <p:cNvSpPr txBox="1"/>
          <p:nvPr/>
        </p:nvSpPr>
        <p:spPr>
          <a:xfrm>
            <a:off x="2125224" y="438643"/>
            <a:ext cx="8800807" cy="923330"/>
          </a:xfrm>
          <a:prstGeom prst="rect">
            <a:avLst/>
          </a:prstGeom>
          <a:solidFill>
            <a:schemeClr val="tx1"/>
          </a:solidFill>
          <a:ln w="76200">
            <a:solidFill>
              <a:schemeClr val="accent5">
                <a:lumMod val="60000"/>
                <a:lumOff val="40000"/>
              </a:schemeClr>
            </a:solidFill>
          </a:ln>
        </p:spPr>
        <p:txBody>
          <a:bodyPr wrap="none" rtlCol="0">
            <a:spAutoFit/>
          </a:bodyPr>
          <a:lstStyle/>
          <a:p>
            <a:r>
              <a:rPr lang="en-US" sz="5400" b="1" cap="small" dirty="0">
                <a:solidFill>
                  <a:schemeClr val="bg1"/>
                </a:solidFill>
                <a:latin typeface="Berlin Sans FB Demi" panose="020E0802020502020306" pitchFamily="34" charset="0"/>
              </a:rPr>
              <a:t>Foundational Scriptures #2</a:t>
            </a:r>
          </a:p>
        </p:txBody>
      </p:sp>
      <p:sp>
        <p:nvSpPr>
          <p:cNvPr id="12" name="TextBox 11">
            <a:extLst>
              <a:ext uri="{FF2B5EF4-FFF2-40B4-BE49-F238E27FC236}">
                <a16:creationId xmlns:a16="http://schemas.microsoft.com/office/drawing/2014/main" id="{53616056-D5CE-2BF8-DC34-289412B284A8}"/>
              </a:ext>
            </a:extLst>
          </p:cNvPr>
          <p:cNvSpPr txBox="1"/>
          <p:nvPr/>
        </p:nvSpPr>
        <p:spPr>
          <a:xfrm>
            <a:off x="6096000" y="2041813"/>
            <a:ext cx="5378449" cy="3447098"/>
          </a:xfrm>
          <a:prstGeom prst="rect">
            <a:avLst/>
          </a:prstGeom>
          <a:solidFill>
            <a:schemeClr val="bg1"/>
          </a:solidFill>
          <a:ln w="76200">
            <a:solidFill>
              <a:schemeClr val="accent5">
                <a:lumMod val="60000"/>
                <a:lumOff val="40000"/>
              </a:schemeClr>
            </a:solidFill>
          </a:ln>
        </p:spPr>
        <p:txBody>
          <a:bodyPr wrap="square">
            <a:spAutoFit/>
          </a:bodyPr>
          <a:lstStyle/>
          <a:p>
            <a:pPr algn="ctr"/>
            <a:r>
              <a:rPr lang="en-US" sz="2800" b="1" u="sng" dirty="0">
                <a:solidFill>
                  <a:schemeClr val="accent3">
                    <a:lumMod val="50000"/>
                  </a:schemeClr>
                </a:solidFill>
              </a:rPr>
              <a:t>ACTS 1:8</a:t>
            </a:r>
          </a:p>
          <a:p>
            <a:pPr algn="just"/>
            <a:br>
              <a:rPr lang="en-US" dirty="0">
                <a:solidFill>
                  <a:schemeClr val="accent3">
                    <a:lumMod val="50000"/>
                  </a:schemeClr>
                </a:solidFill>
              </a:rPr>
            </a:br>
            <a:r>
              <a:rPr lang="en-US" sz="2800" i="0" dirty="0">
                <a:solidFill>
                  <a:schemeClr val="accent3">
                    <a:lumMod val="50000"/>
                  </a:schemeClr>
                </a:solidFill>
                <a:effectLst/>
                <a:highlight>
                  <a:srgbClr val="FFFFFF"/>
                </a:highlight>
                <a:latin typeface="+mn-lt"/>
              </a:rPr>
              <a:t>But you will receive power when the Holy Spirit comes on you; </a:t>
            </a:r>
          </a:p>
          <a:p>
            <a:pPr algn="just"/>
            <a:r>
              <a:rPr lang="en-US" sz="2800" i="0" dirty="0">
                <a:solidFill>
                  <a:schemeClr val="accent3">
                    <a:lumMod val="50000"/>
                  </a:schemeClr>
                </a:solidFill>
                <a:effectLst/>
                <a:highlight>
                  <a:srgbClr val="FFFFFF"/>
                </a:highlight>
                <a:latin typeface="+mn-lt"/>
              </a:rPr>
              <a:t>and you will be my witnesses in Jerusalem, and in all Judea and Samaria, and to the ends of the earth</a:t>
            </a:r>
            <a:r>
              <a:rPr lang="en-US" sz="2000" i="0" dirty="0">
                <a:solidFill>
                  <a:schemeClr val="accent3">
                    <a:lumMod val="50000"/>
                  </a:schemeClr>
                </a:solidFill>
                <a:effectLst/>
                <a:highlight>
                  <a:srgbClr val="FFFFFF"/>
                </a:highlight>
                <a:latin typeface="system-ui"/>
              </a:rPr>
              <a:t>.</a:t>
            </a:r>
            <a:endParaRPr lang="en-US" sz="2000" dirty="0">
              <a:solidFill>
                <a:schemeClr val="accent3">
                  <a:lumMod val="50000"/>
                </a:schemeClr>
              </a:solidFill>
            </a:endParaRPr>
          </a:p>
        </p:txBody>
      </p:sp>
      <p:pic>
        <p:nvPicPr>
          <p:cNvPr id="1026" name="Picture 2" descr="Acts 1:1-11: You Will Be My Witnesses ...">
            <a:extLst>
              <a:ext uri="{FF2B5EF4-FFF2-40B4-BE49-F238E27FC236}">
                <a16:creationId xmlns:a16="http://schemas.microsoft.com/office/drawing/2014/main" id="{8E737F73-10CD-94F1-C487-898DF5D16F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598" y="1940264"/>
            <a:ext cx="4057651" cy="3946186"/>
          </a:xfrm>
          <a:prstGeom prst="rect">
            <a:avLst/>
          </a:prstGeom>
          <a:solidFill>
            <a:srgbClr val="FFFFFF">
              <a:shade val="85000"/>
            </a:srgbClr>
          </a:solidFill>
          <a:ln w="88900" cap="sq">
            <a:solidFill>
              <a:schemeClr val="accent5">
                <a:lumMod val="60000"/>
                <a:lumOff val="4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920566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holding hands&#10;&#10;Description automatically generated">
            <a:extLst>
              <a:ext uri="{FF2B5EF4-FFF2-40B4-BE49-F238E27FC236}">
                <a16:creationId xmlns:a16="http://schemas.microsoft.com/office/drawing/2014/main" id="{75F92877-FBB4-C809-192F-4EEF9092656E}"/>
              </a:ext>
            </a:extLst>
          </p:cNvPr>
          <p:cNvPicPr>
            <a:picLocks noChangeAspect="1"/>
          </p:cNvPicPr>
          <p:nvPr/>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74F7B3AF-DA35-3277-99B1-07559135B162}"/>
              </a:ext>
            </a:extLst>
          </p:cNvPr>
          <p:cNvSpPr txBox="1"/>
          <p:nvPr/>
        </p:nvSpPr>
        <p:spPr>
          <a:xfrm>
            <a:off x="1695595" y="422742"/>
            <a:ext cx="8800807" cy="923330"/>
          </a:xfrm>
          <a:prstGeom prst="rect">
            <a:avLst/>
          </a:prstGeom>
          <a:solidFill>
            <a:schemeClr val="tx1"/>
          </a:solidFill>
          <a:ln w="76200">
            <a:solidFill>
              <a:schemeClr val="accent6">
                <a:lumMod val="75000"/>
              </a:schemeClr>
            </a:solidFill>
          </a:ln>
        </p:spPr>
        <p:txBody>
          <a:bodyPr wrap="none" rtlCol="0">
            <a:spAutoFit/>
          </a:bodyPr>
          <a:lstStyle/>
          <a:p>
            <a:r>
              <a:rPr lang="en-US" sz="5400" b="1" cap="small" dirty="0">
                <a:solidFill>
                  <a:schemeClr val="bg1"/>
                </a:solidFill>
                <a:latin typeface="Berlin Sans FB Demi" panose="020E0802020502020306" pitchFamily="34" charset="0"/>
              </a:rPr>
              <a:t>Foundational Scripture #3</a:t>
            </a:r>
          </a:p>
        </p:txBody>
      </p:sp>
      <p:sp>
        <p:nvSpPr>
          <p:cNvPr id="12" name="TextBox 11">
            <a:extLst>
              <a:ext uri="{FF2B5EF4-FFF2-40B4-BE49-F238E27FC236}">
                <a16:creationId xmlns:a16="http://schemas.microsoft.com/office/drawing/2014/main" id="{53616056-D5CE-2BF8-DC34-289412B284A8}"/>
              </a:ext>
            </a:extLst>
          </p:cNvPr>
          <p:cNvSpPr txBox="1"/>
          <p:nvPr/>
        </p:nvSpPr>
        <p:spPr>
          <a:xfrm>
            <a:off x="717550" y="1978364"/>
            <a:ext cx="5378449" cy="3816429"/>
          </a:xfrm>
          <a:prstGeom prst="rect">
            <a:avLst/>
          </a:prstGeom>
          <a:solidFill>
            <a:schemeClr val="bg1"/>
          </a:solidFill>
          <a:ln w="76200">
            <a:solidFill>
              <a:schemeClr val="accent6">
                <a:lumMod val="75000"/>
              </a:schemeClr>
            </a:solidFill>
          </a:ln>
        </p:spPr>
        <p:txBody>
          <a:bodyPr wrap="square">
            <a:spAutoFit/>
          </a:bodyPr>
          <a:lstStyle/>
          <a:p>
            <a:pPr algn="ctr"/>
            <a:r>
              <a:rPr lang="en-US" sz="2800" b="1" u="sng" dirty="0">
                <a:solidFill>
                  <a:schemeClr val="accent3">
                    <a:lumMod val="50000"/>
                  </a:schemeClr>
                </a:solidFill>
              </a:rPr>
              <a:t>ACTS 2:46b-47</a:t>
            </a:r>
          </a:p>
          <a:p>
            <a:pPr algn="just"/>
            <a:br>
              <a:rPr lang="en-US" dirty="0">
                <a:solidFill>
                  <a:schemeClr val="accent3">
                    <a:lumMod val="50000"/>
                  </a:schemeClr>
                </a:solidFill>
              </a:rPr>
            </a:br>
            <a:r>
              <a:rPr lang="en-US" sz="2800" b="0" i="0" dirty="0">
                <a:solidFill>
                  <a:srgbClr val="000000"/>
                </a:solidFill>
                <a:effectLst/>
                <a:highlight>
                  <a:srgbClr val="FFFFFF"/>
                </a:highlight>
                <a:latin typeface="system-ui"/>
              </a:rPr>
              <a:t>They broke bread in their homes and ate together with glad and sincere hearts, </a:t>
            </a:r>
            <a:r>
              <a:rPr lang="en-US" sz="2800" b="1" i="0" baseline="30000" dirty="0">
                <a:solidFill>
                  <a:srgbClr val="000000"/>
                </a:solidFill>
                <a:effectLst/>
                <a:highlight>
                  <a:srgbClr val="FFFFFF"/>
                </a:highlight>
                <a:latin typeface="system-ui"/>
              </a:rPr>
              <a:t>47 </a:t>
            </a:r>
            <a:r>
              <a:rPr lang="en-US" sz="2800" b="0" i="0" dirty="0">
                <a:solidFill>
                  <a:srgbClr val="000000"/>
                </a:solidFill>
                <a:effectLst/>
                <a:highlight>
                  <a:srgbClr val="FFFFFF"/>
                </a:highlight>
                <a:latin typeface="system-ui"/>
              </a:rPr>
              <a:t>praising God and enjoying the favor of all the people. And the Lord added to their number daily those who were being saved.</a:t>
            </a:r>
            <a:endParaRPr lang="en-US" sz="2000" dirty="0">
              <a:solidFill>
                <a:schemeClr val="accent3">
                  <a:lumMod val="50000"/>
                </a:schemeClr>
              </a:solidFill>
            </a:endParaRPr>
          </a:p>
        </p:txBody>
      </p:sp>
      <p:pic>
        <p:nvPicPr>
          <p:cNvPr id="5122" name="Picture 2" descr="The Lord is adding to the church daily ...">
            <a:extLst>
              <a:ext uri="{FF2B5EF4-FFF2-40B4-BE49-F238E27FC236}">
                <a16:creationId xmlns:a16="http://schemas.microsoft.com/office/drawing/2014/main" id="{A1ED5C63-F691-B822-341D-BC38CBB51C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48450" y="1885950"/>
            <a:ext cx="4933950" cy="3492500"/>
          </a:xfrm>
          <a:prstGeom prst="rect">
            <a:avLst/>
          </a:prstGeom>
          <a:solidFill>
            <a:srgbClr val="FFFFFF">
              <a:shade val="85000"/>
            </a:srgbClr>
          </a:solidFill>
          <a:ln w="88900" cap="sq">
            <a:solidFill>
              <a:schemeClr val="accent6">
                <a:lumMod val="7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009973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ook with a light on it&#10;&#10;Description automatically generated with medium confidence">
            <a:extLst>
              <a:ext uri="{FF2B5EF4-FFF2-40B4-BE49-F238E27FC236}">
                <a16:creationId xmlns:a16="http://schemas.microsoft.com/office/drawing/2014/main" id="{C95CC296-ABA9-BE50-1AF4-D7604712576E}"/>
              </a:ext>
            </a:extLst>
          </p:cNvPr>
          <p:cNvPicPr>
            <a:picLocks noChangeAspect="1"/>
          </p:cNvPicPr>
          <p:nvPr/>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74F7B3AF-DA35-3277-99B1-07559135B162}"/>
              </a:ext>
            </a:extLst>
          </p:cNvPr>
          <p:cNvSpPr txBox="1"/>
          <p:nvPr/>
        </p:nvSpPr>
        <p:spPr>
          <a:xfrm>
            <a:off x="2470648" y="581424"/>
            <a:ext cx="7250703" cy="830997"/>
          </a:xfrm>
          <a:prstGeom prst="rect">
            <a:avLst/>
          </a:prstGeom>
          <a:noFill/>
          <a:ln w="76200">
            <a:solidFill>
              <a:schemeClr val="bg1"/>
            </a:solidFill>
          </a:ln>
        </p:spPr>
        <p:txBody>
          <a:bodyPr wrap="none" rtlCol="0">
            <a:spAutoFit/>
          </a:bodyPr>
          <a:lstStyle/>
          <a:p>
            <a:r>
              <a:rPr lang="en-US" sz="4800" b="1" cap="small" dirty="0">
                <a:solidFill>
                  <a:schemeClr val="bg1"/>
                </a:solidFill>
                <a:latin typeface="Berlin Sans FB Demi" panose="020E0802020502020306" pitchFamily="34" charset="0"/>
              </a:rPr>
              <a:t>The Decline in Evangelism</a:t>
            </a:r>
          </a:p>
        </p:txBody>
      </p:sp>
      <p:sp>
        <p:nvSpPr>
          <p:cNvPr id="9" name="TextBox 8">
            <a:extLst>
              <a:ext uri="{FF2B5EF4-FFF2-40B4-BE49-F238E27FC236}">
                <a16:creationId xmlns:a16="http://schemas.microsoft.com/office/drawing/2014/main" id="{FABAED37-7BFE-626F-6D52-AEC7508F4D20}"/>
              </a:ext>
            </a:extLst>
          </p:cNvPr>
          <p:cNvSpPr txBox="1"/>
          <p:nvPr/>
        </p:nvSpPr>
        <p:spPr>
          <a:xfrm>
            <a:off x="338690" y="1599122"/>
            <a:ext cx="6256958" cy="5106270"/>
          </a:xfrm>
          <a:prstGeom prst="rect">
            <a:avLst/>
          </a:prstGeom>
          <a:solidFill>
            <a:schemeClr val="bg1"/>
          </a:solidFill>
          <a:ln w="76200">
            <a:solidFill>
              <a:schemeClr val="accent6">
                <a:lumMod val="20000"/>
                <a:lumOff val="80000"/>
              </a:schemeClr>
            </a:solidFill>
          </a:ln>
        </p:spPr>
        <p:txBody>
          <a:bodyPr wrap="square">
            <a:spAutoFit/>
          </a:bodyPr>
          <a:lstStyle/>
          <a:p>
            <a:pPr>
              <a:lnSpc>
                <a:spcPct val="115000"/>
              </a:lnSpc>
              <a:spcBef>
                <a:spcPts val="0"/>
              </a:spcBef>
              <a:spcAft>
                <a:spcPts val="800"/>
              </a:spcAft>
            </a:pPr>
            <a:r>
              <a:rPr lang="en-US" sz="2000" b="1" dirty="0">
                <a:solidFill>
                  <a:schemeClr val="accent3">
                    <a:lumMod val="50000"/>
                  </a:schemeClr>
                </a:solidFill>
                <a:highlight>
                  <a:srgbClr val="FFFFFF"/>
                </a:highlight>
                <a:latin typeface="+mn-lt"/>
              </a:rPr>
              <a:t>Members:  </a:t>
            </a:r>
          </a:p>
          <a:p>
            <a:pPr>
              <a:lnSpc>
                <a:spcPct val="115000"/>
              </a:lnSpc>
              <a:spcBef>
                <a:spcPts val="0"/>
              </a:spcBef>
              <a:spcAft>
                <a:spcPts val="800"/>
              </a:spcAft>
            </a:pPr>
            <a:r>
              <a:rPr lang="en-US" sz="2000" kern="100" dirty="0">
                <a:effectLst/>
                <a:latin typeface="+mn-lt"/>
                <a:ea typeface="Aptos" panose="020B0004020202020204" pitchFamily="34" charset="0"/>
                <a:cs typeface="Times New Roman" panose="02020603050405020304" pitchFamily="18" charset="0"/>
              </a:rPr>
              <a:t>1</a:t>
            </a:r>
            <a:r>
              <a:rPr lang="en-US" kern="100" dirty="0">
                <a:effectLst/>
                <a:latin typeface="+mn-lt"/>
                <a:ea typeface="Aptos" panose="020B0004020202020204" pitchFamily="34" charset="0"/>
                <a:cs typeface="Times New Roman" panose="02020603050405020304" pitchFamily="18" charset="0"/>
              </a:rPr>
              <a:t>. Many church members don’t really believe people are lost.</a:t>
            </a:r>
          </a:p>
          <a:p>
            <a:pPr marL="0" marR="0">
              <a:lnSpc>
                <a:spcPct val="115000"/>
              </a:lnSpc>
              <a:spcBef>
                <a:spcPts val="0"/>
              </a:spcBef>
              <a:spcAft>
                <a:spcPts val="800"/>
              </a:spcAft>
            </a:pPr>
            <a:r>
              <a:rPr lang="en-US" kern="100" dirty="0">
                <a:effectLst/>
                <a:latin typeface="+mn-lt"/>
                <a:ea typeface="Aptos" panose="020B0004020202020204" pitchFamily="34" charset="0"/>
                <a:cs typeface="Times New Roman" panose="02020603050405020304" pitchFamily="18" charset="0"/>
              </a:rPr>
              <a:t> 2. Many pastors don’t do evangelism beyond the pulpit.</a:t>
            </a:r>
            <a:endParaRPr lang="en-US" kern="100" dirty="0">
              <a:latin typeface="+mn-lt"/>
              <a:ea typeface="Aptos" panose="020B0004020202020204" pitchFamily="34" charset="0"/>
              <a:cs typeface="Times New Roman" panose="02020603050405020304" pitchFamily="18" charset="0"/>
            </a:endParaRPr>
          </a:p>
          <a:p>
            <a:pPr marL="0" marR="0">
              <a:lnSpc>
                <a:spcPct val="115000"/>
              </a:lnSpc>
              <a:spcBef>
                <a:spcPts val="0"/>
              </a:spcBef>
              <a:spcAft>
                <a:spcPts val="800"/>
              </a:spcAft>
            </a:pPr>
            <a:r>
              <a:rPr lang="en-US" kern="100" dirty="0">
                <a:solidFill>
                  <a:srgbClr val="313131"/>
                </a:solidFill>
                <a:effectLst/>
                <a:latin typeface="+mn-lt"/>
                <a:ea typeface="Times New Roman" panose="02020603050405020304" pitchFamily="18" charset="0"/>
                <a:cs typeface="Times New Roman" panose="02020603050405020304" pitchFamily="18" charset="0"/>
              </a:rPr>
              <a:t>3. </a:t>
            </a:r>
            <a:r>
              <a:rPr lang="en-US" kern="0" dirty="0">
                <a:solidFill>
                  <a:srgbClr val="313131"/>
                </a:solidFill>
                <a:effectLst/>
                <a:latin typeface="+mn-lt"/>
                <a:ea typeface="Times New Roman" panose="02020603050405020304" pitchFamily="18" charset="0"/>
                <a:cs typeface="Times New Roman" panose="02020603050405020304" pitchFamily="18" charset="0"/>
              </a:rPr>
              <a:t>Many church members think that evangelism is the role of the pastor and paid staff.</a:t>
            </a:r>
            <a:endParaRPr lang="en-US" kern="100" dirty="0">
              <a:solidFill>
                <a:srgbClr val="313131"/>
              </a:solidFill>
              <a:latin typeface="+mn-lt"/>
              <a:ea typeface="Times New Roman" panose="02020603050405020304" pitchFamily="18" charset="0"/>
              <a:cs typeface="Times New Roman" panose="02020603050405020304" pitchFamily="18" charset="0"/>
            </a:endParaRPr>
          </a:p>
          <a:p>
            <a:pPr marR="0">
              <a:lnSpc>
                <a:spcPct val="115000"/>
              </a:lnSpc>
              <a:spcBef>
                <a:spcPts val="0"/>
              </a:spcBef>
              <a:spcAft>
                <a:spcPts val="800"/>
              </a:spcAft>
            </a:pPr>
            <a:r>
              <a:rPr lang="en-US" kern="100" dirty="0">
                <a:effectLst/>
                <a:latin typeface="+mn-lt"/>
                <a:ea typeface="Aptos" panose="020B0004020202020204" pitchFamily="34" charset="0"/>
                <a:cs typeface="Times New Roman" panose="02020603050405020304" pitchFamily="18" charset="0"/>
              </a:rPr>
              <a:t>4.  Many believers have lost their wonder over Jesus</a:t>
            </a:r>
          </a:p>
          <a:p>
            <a:pPr marL="0" marR="0">
              <a:lnSpc>
                <a:spcPct val="115000"/>
              </a:lnSpc>
              <a:spcBef>
                <a:spcPts val="0"/>
              </a:spcBef>
              <a:spcAft>
                <a:spcPts val="800"/>
              </a:spcAft>
            </a:pPr>
            <a:r>
              <a:rPr lang="en-US" kern="100" dirty="0">
                <a:effectLst/>
                <a:latin typeface="+mn-lt"/>
                <a:ea typeface="Aptos" panose="020B0004020202020204" pitchFamily="34" charset="0"/>
                <a:cs typeface="Times New Roman" panose="02020603050405020304" pitchFamily="18" charset="0"/>
              </a:rPr>
              <a:t>5. We’ve made the church a place to retreat from the world—not a place to be renewed to reach the world.</a:t>
            </a:r>
          </a:p>
          <a:p>
            <a:pPr marL="0" marR="0">
              <a:lnSpc>
                <a:spcPct val="115000"/>
              </a:lnSpc>
              <a:spcBef>
                <a:spcPts val="0"/>
              </a:spcBef>
              <a:spcAft>
                <a:spcPts val="800"/>
              </a:spcAft>
            </a:pPr>
            <a:r>
              <a:rPr lang="en-US" kern="100" dirty="0">
                <a:effectLst/>
                <a:latin typeface="+mn-lt"/>
                <a:ea typeface="Aptos" panose="020B0004020202020204" pitchFamily="34" charset="0"/>
                <a:cs typeface="Times New Roman" panose="02020603050405020304" pitchFamily="18" charset="0"/>
              </a:rPr>
              <a:t>.6. Many church members have no real relationships with non-believers</a:t>
            </a:r>
          </a:p>
          <a:p>
            <a:pPr marL="0" marR="0">
              <a:lnSpc>
                <a:spcPct val="115000"/>
              </a:lnSpc>
              <a:spcBef>
                <a:spcPts val="0"/>
              </a:spcBef>
              <a:spcAft>
                <a:spcPts val="800"/>
              </a:spcAft>
            </a:pPr>
            <a:r>
              <a:rPr lang="en-US" kern="100" dirty="0">
                <a:effectLst/>
                <a:latin typeface="+mn-lt"/>
                <a:ea typeface="Aptos" panose="020B0004020202020204" pitchFamily="34" charset="0"/>
                <a:cs typeface="Times New Roman" panose="02020603050405020304" pitchFamily="18" charset="0"/>
              </a:rPr>
              <a:t>7. In fact, many believers seem to be afraid of non-believers.</a:t>
            </a:r>
          </a:p>
          <a:p>
            <a:pPr marL="0" marR="0">
              <a:lnSpc>
                <a:spcPct val="115000"/>
              </a:lnSpc>
              <a:spcBef>
                <a:spcPts val="0"/>
              </a:spcBef>
              <a:spcAft>
                <a:spcPts val="800"/>
              </a:spcAft>
            </a:pPr>
            <a:r>
              <a:rPr lang="en-US" kern="100" dirty="0">
                <a:solidFill>
                  <a:srgbClr val="313131"/>
                </a:solidFill>
                <a:latin typeface="+mn-lt"/>
                <a:ea typeface="Times New Roman" panose="02020603050405020304" pitchFamily="18" charset="0"/>
                <a:cs typeface="Times New Roman" panose="02020603050405020304" pitchFamily="18" charset="0"/>
              </a:rPr>
              <a:t>8.  </a:t>
            </a:r>
            <a:r>
              <a:rPr lang="en-US" kern="0" dirty="0">
                <a:solidFill>
                  <a:srgbClr val="313131"/>
                </a:solidFill>
                <a:effectLst/>
                <a:latin typeface="+mn-lt"/>
                <a:ea typeface="Times New Roman" panose="02020603050405020304" pitchFamily="18" charset="0"/>
              </a:rPr>
              <a:t>Christians do not want to share the truth of the gospel for fear they will offend others. </a:t>
            </a:r>
            <a:endParaRPr lang="en-US" kern="100" dirty="0">
              <a:effectLst/>
              <a:latin typeface="+mn-lt"/>
              <a:ea typeface="Aptos" panose="020B0004020202020204" pitchFamily="34" charset="0"/>
              <a:cs typeface="Times New Roman" panose="02020603050405020304" pitchFamily="18" charset="0"/>
            </a:endParaRPr>
          </a:p>
        </p:txBody>
      </p:sp>
      <p:pic>
        <p:nvPicPr>
          <p:cNvPr id="2" name="Picture 1" descr="A close-up of a book&#10;&#10;Description automatically generated">
            <a:extLst>
              <a:ext uri="{FF2B5EF4-FFF2-40B4-BE49-F238E27FC236}">
                <a16:creationId xmlns:a16="http://schemas.microsoft.com/office/drawing/2014/main" id="{75FEC2C0-E6D8-6570-5F4E-D63FDBF799C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90717" y="1851864"/>
            <a:ext cx="4522893" cy="4118187"/>
          </a:xfrm>
          <a:prstGeom prst="rect">
            <a:avLst/>
          </a:prstGeom>
          <a:noFill/>
          <a:ln>
            <a:noFill/>
          </a:ln>
        </p:spPr>
      </p:pic>
      <p:sp>
        <p:nvSpPr>
          <p:cNvPr id="4" name="TextBox 3">
            <a:extLst>
              <a:ext uri="{FF2B5EF4-FFF2-40B4-BE49-F238E27FC236}">
                <a16:creationId xmlns:a16="http://schemas.microsoft.com/office/drawing/2014/main" id="{AB886928-23E7-3B5F-037E-DB9B68FEA69E}"/>
              </a:ext>
            </a:extLst>
          </p:cNvPr>
          <p:cNvSpPr txBox="1"/>
          <p:nvPr/>
        </p:nvSpPr>
        <p:spPr>
          <a:xfrm>
            <a:off x="7397750" y="6152415"/>
            <a:ext cx="4375150" cy="523220"/>
          </a:xfrm>
          <a:prstGeom prst="rect">
            <a:avLst/>
          </a:prstGeom>
          <a:noFill/>
        </p:spPr>
        <p:txBody>
          <a:bodyPr wrap="square" rtlCol="0">
            <a:spAutoFit/>
          </a:bodyPr>
          <a:lstStyle/>
          <a:p>
            <a:r>
              <a:rPr lang="en-US" sz="1400" dirty="0">
                <a:solidFill>
                  <a:schemeClr val="accent1">
                    <a:lumMod val="20000"/>
                    <a:lumOff val="80000"/>
                  </a:schemeClr>
                </a:solidFill>
              </a:rPr>
              <a:t>Sources: </a:t>
            </a:r>
            <a:r>
              <a:rPr lang="en-US" sz="1400" dirty="0">
                <a:solidFill>
                  <a:schemeClr val="accent1">
                    <a:lumMod val="20000"/>
                    <a:lumOff val="80000"/>
                  </a:schemeClr>
                </a:solidFill>
                <a:effectLst/>
                <a:latin typeface="Aptos" panose="020B0004020202020204" pitchFamily="34" charset="0"/>
                <a:ea typeface="Aptos" panose="020B0004020202020204" pitchFamily="34" charset="0"/>
                <a:cs typeface="Times New Roman" panose="02020603050405020304" pitchFamily="18" charset="0"/>
              </a:rPr>
              <a:t>https://chucklawless.com/2020/06/8-reasons-churches-dont-do-evangelism-well</a:t>
            </a:r>
            <a:r>
              <a:rPr lang="en-US" sz="14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a:t>
            </a:r>
            <a:endParaRPr lang="en-US" sz="1400" dirty="0">
              <a:solidFill>
                <a:schemeClr val="bg1"/>
              </a:solidFill>
            </a:endParaRPr>
          </a:p>
        </p:txBody>
      </p:sp>
    </p:spTree>
    <p:extLst>
      <p:ext uri="{BB962C8B-B14F-4D97-AF65-F5344CB8AC3E}">
        <p14:creationId xmlns:p14="http://schemas.microsoft.com/office/powerpoint/2010/main" val="1011665879"/>
      </p:ext>
    </p:extLst>
  </p:cSld>
  <p:clrMapOvr>
    <a:masterClrMapping/>
  </p:clrMapOvr>
</p:sld>
</file>

<file path=ppt/theme/theme1.xml><?xml version="1.0" encoding="utf-8"?>
<a:theme xmlns:a="http://schemas.openxmlformats.org/drawingml/2006/main" name="Pentecost Fir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entecost Fire" id="{52701D8F-27A1-42F1-9F74-DB6FB5772C27}" vid="{DF92192A-2160-44AB-8922-50F1BCACEA62}"/>
    </a:ext>
  </a:extLst>
</a:theme>
</file>

<file path=docProps/app.xml><?xml version="1.0" encoding="utf-8"?>
<Properties xmlns="http://schemas.openxmlformats.org/officeDocument/2006/extended-properties" xmlns:vt="http://schemas.openxmlformats.org/officeDocument/2006/docPropsVTypes">
  <Template>Pentecost Fire</Template>
  <TotalTime>25724</TotalTime>
  <Words>1706</Words>
  <Application>Microsoft Office PowerPoint</Application>
  <PresentationFormat>Widescreen</PresentationFormat>
  <Paragraphs>123</Paragraphs>
  <Slides>26</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26</vt:i4>
      </vt:variant>
    </vt:vector>
  </HeadingPairs>
  <TitlesOfParts>
    <vt:vector size="35" baseType="lpstr">
      <vt:lpstr>Aptos</vt:lpstr>
      <vt:lpstr>Arial</vt:lpstr>
      <vt:lpstr>Arial Black</vt:lpstr>
      <vt:lpstr>Berlin Sans FB Demi</vt:lpstr>
      <vt:lpstr>Calibri</vt:lpstr>
      <vt:lpstr>Elephant Pro</vt:lpstr>
      <vt:lpstr>Fave Script Bold Pro</vt:lpstr>
      <vt:lpstr>system-ui</vt:lpstr>
      <vt:lpstr>Pentecost Fire</vt:lpstr>
      <vt:lpstr>PowerPoint Presentation</vt:lpstr>
      <vt:lpstr>PowerPoint Presentation</vt:lpstr>
      <vt:lpstr> We Are The Church! Real Evangelism: The Dangers of Deceptive Discipleship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Whitlock</dc:creator>
  <cp:lastModifiedBy>Preston Jacob</cp:lastModifiedBy>
  <cp:revision>30</cp:revision>
  <cp:lastPrinted>2024-04-10T09:27:53Z</cp:lastPrinted>
  <dcterms:created xsi:type="dcterms:W3CDTF">2023-01-04T01:15:33Z</dcterms:created>
  <dcterms:modified xsi:type="dcterms:W3CDTF">2024-04-10T21:31:49Z</dcterms:modified>
</cp:coreProperties>
</file>