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76" r:id="rId3"/>
    <p:sldId id="271" r:id="rId4"/>
    <p:sldId id="275" r:id="rId5"/>
    <p:sldId id="274" r:id="rId6"/>
    <p:sldId id="272" r:id="rId7"/>
    <p:sldId id="270" r:id="rId8"/>
    <p:sldId id="269" r:id="rId9"/>
    <p:sldId id="277" r:id="rId10"/>
    <p:sldId id="268" r:id="rId11"/>
    <p:sldId id="266" r:id="rId12"/>
    <p:sldId id="282" r:id="rId13"/>
    <p:sldId id="281" r:id="rId14"/>
    <p:sldId id="264" r:id="rId15"/>
    <p:sldId id="284" r:id="rId16"/>
    <p:sldId id="263" r:id="rId17"/>
    <p:sldId id="262" r:id="rId18"/>
    <p:sldId id="260" r:id="rId19"/>
    <p:sldId id="280" r:id="rId20"/>
    <p:sldId id="279" r:id="rId21"/>
    <p:sldId id="278" r:id="rId22"/>
    <p:sldId id="26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4660"/>
  </p:normalViewPr>
  <p:slideViewPr>
    <p:cSldViewPr snapToGrid="0">
      <p:cViewPr varScale="1">
        <p:scale>
          <a:sx n="108" d="100"/>
          <a:sy n="108" d="100"/>
        </p:scale>
        <p:origin x="600"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75BDB-5A36-4DB2-B0B4-AD5C8E3E5600}" type="datetimeFigureOut">
              <a:rPr lang="en-US" smtClean="0"/>
              <a:t>4/17/2024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479926-01FC-42E9-94A2-52B4F2AA3084}" type="slidenum">
              <a:rPr lang="en-US" smtClean="0"/>
              <a:t>‹#›</a:t>
            </a:fld>
            <a:endParaRPr lang="en-US"/>
          </a:p>
        </p:txBody>
      </p:sp>
    </p:spTree>
    <p:extLst>
      <p:ext uri="{BB962C8B-B14F-4D97-AF65-F5344CB8AC3E}">
        <p14:creationId xmlns:p14="http://schemas.microsoft.com/office/powerpoint/2010/main" val="3701212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79926-01FC-42E9-94A2-52B4F2AA3084}" type="slidenum">
              <a:rPr lang="en-US" smtClean="0"/>
              <a:t>14</a:t>
            </a:fld>
            <a:endParaRPr lang="en-US"/>
          </a:p>
        </p:txBody>
      </p:sp>
    </p:spTree>
    <p:extLst>
      <p:ext uri="{BB962C8B-B14F-4D97-AF65-F5344CB8AC3E}">
        <p14:creationId xmlns:p14="http://schemas.microsoft.com/office/powerpoint/2010/main" val="307390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479926-01FC-42E9-94A2-52B4F2AA3084}" type="slidenum">
              <a:rPr lang="en-US" smtClean="0"/>
              <a:t>15</a:t>
            </a:fld>
            <a:endParaRPr lang="en-US"/>
          </a:p>
        </p:txBody>
      </p:sp>
    </p:spTree>
    <p:extLst>
      <p:ext uri="{BB962C8B-B14F-4D97-AF65-F5344CB8AC3E}">
        <p14:creationId xmlns:p14="http://schemas.microsoft.com/office/powerpoint/2010/main" val="2687245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0BEA-7311-7B79-6336-F6F546B8EF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FEEBD1A-72E7-A539-DA25-67E30A1541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39DD17-62FB-334E-2A0F-A1104C1EFD62}"/>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00D89608-36DA-15F6-410F-ECCD4AA4A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871447-52B0-6F2F-096D-AD2E1C4C324F}"/>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3474636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67E50-5243-2B6C-D2EF-463AA12E4D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9B9167-FADC-1CAD-D144-57DF50FCBFA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44B1C8-38D8-2254-EA4D-8ADF72E51A7B}"/>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324A63C9-B3DB-8924-FEB0-FD4AE76270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C64A4-6059-B419-203E-E81C1E7217F9}"/>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3686959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EAEF1-81EC-12A9-55ED-97FD225EF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793E854-DA24-D44C-521B-FB901FEC13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4865F-7EE3-B1E3-4BC9-120B2B53AD81}"/>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FB461332-196E-B8F1-3578-0288A21CF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C0D502-7442-457C-628D-EBACE8B8F027}"/>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2150221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4B97B-A385-9C5D-EE78-6CD578AB53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9F2F61-76E1-31C0-57B7-6DC064010A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90C97B-AEF5-1C62-03A6-355A26961273}"/>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CEC23D16-5280-4762-FEEC-B6A7EF4DB3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60DBA2-FD2C-BB6E-4DB9-0945CEB0EC22}"/>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3920914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BC8C3-503F-A88F-29A1-1D8909ECD7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A29BFE-35CF-3B76-6A99-E1AF1FBF2DF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0E6EB6A-0D10-91CB-512F-F742D4A644A7}"/>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A1B1633F-C145-5CE1-2899-A8797AA91F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17955-5F0C-3BEA-7051-906C51544A3F}"/>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689817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6899C-4711-6640-733C-B470E1F1E11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77A4A3-9597-25DD-1688-589014015E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AC8381-5FCB-BC97-DD04-3419294B88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9BD2A2-ED4A-EC3F-339E-59C3CAF2E924}"/>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6" name="Footer Placeholder 5">
            <a:extLst>
              <a:ext uri="{FF2B5EF4-FFF2-40B4-BE49-F238E27FC236}">
                <a16:creationId xmlns:a16="http://schemas.microsoft.com/office/drawing/2014/main" id="{87284AD7-AE0F-CF5D-EF5B-97BFD1316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B58D06-0CD6-2906-E10A-73286C0823B1}"/>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4111752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FF79-D893-9C87-028E-BDECE3DDF3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460153-A3FF-9472-8D43-AE96B26878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01EB3F-9905-E0D6-8CA0-EE0127745C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B9B93D-DA0F-B649-E1B5-0D3AF9CB10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BD265F-F320-34FB-60F6-A2053D3CFE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47AD8-408C-3438-C665-7DCEAA1DA197}"/>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8" name="Footer Placeholder 7">
            <a:extLst>
              <a:ext uri="{FF2B5EF4-FFF2-40B4-BE49-F238E27FC236}">
                <a16:creationId xmlns:a16="http://schemas.microsoft.com/office/drawing/2014/main" id="{08312AA6-520E-A60E-FF70-028907903AA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B7BCCE-BDB5-627A-9FE4-994E73026912}"/>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3719222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DED8B-A08A-3F25-AEAE-742C9F0823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E7A71-681E-6736-5A67-171ED47139EA}"/>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4" name="Footer Placeholder 3">
            <a:extLst>
              <a:ext uri="{FF2B5EF4-FFF2-40B4-BE49-F238E27FC236}">
                <a16:creationId xmlns:a16="http://schemas.microsoft.com/office/drawing/2014/main" id="{07C8906C-FF5A-342C-4FEB-6A2869FA6E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9F21E-EFC9-0269-1B2E-A088AF88DBD1}"/>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11057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D21C86-1D8C-C9A4-B50E-73760D6826A4}"/>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3" name="Footer Placeholder 2">
            <a:extLst>
              <a:ext uri="{FF2B5EF4-FFF2-40B4-BE49-F238E27FC236}">
                <a16:creationId xmlns:a16="http://schemas.microsoft.com/office/drawing/2014/main" id="{11D8E48B-EC87-68E8-A82E-61F8B2700E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2BB0F77-9DED-25CF-4D50-51CA6D82D90E}"/>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888330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ECCF-4738-7178-0291-356202D130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5B5972-EE19-C1AB-E2A7-7C4C9776DE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BCDC2C-BA54-E11D-13E9-637020524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4DC033-ED40-E8B3-1EB2-00BBA3954E17}"/>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6" name="Footer Placeholder 5">
            <a:extLst>
              <a:ext uri="{FF2B5EF4-FFF2-40B4-BE49-F238E27FC236}">
                <a16:creationId xmlns:a16="http://schemas.microsoft.com/office/drawing/2014/main" id="{456D48E2-41C8-E526-9FC2-11CAE1FCD0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3B7506-0868-14B8-D2EC-74FAF1C0B9F2}"/>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333314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C2780-BFFA-4C65-A69D-127B8FDDC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0D20B9-ABD4-E654-6690-2072D8CC02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6BA4C8-EDBF-A6DA-3D38-5078371CD5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A18CA9-7B71-9C33-C659-3CC3D040A989}"/>
              </a:ext>
            </a:extLst>
          </p:cNvPr>
          <p:cNvSpPr>
            <a:spLocks noGrp="1"/>
          </p:cNvSpPr>
          <p:nvPr>
            <p:ph type="dt" sz="half" idx="10"/>
          </p:nvPr>
        </p:nvSpPr>
        <p:spPr/>
        <p:txBody>
          <a:bodyPr/>
          <a:lstStyle/>
          <a:p>
            <a:fld id="{0C0808F0-5667-4927-898B-FE2F2027DDCD}" type="datetimeFigureOut">
              <a:rPr lang="en-US" smtClean="0"/>
              <a:t>4/17/2024</a:t>
            </a:fld>
            <a:endParaRPr lang="en-US"/>
          </a:p>
        </p:txBody>
      </p:sp>
      <p:sp>
        <p:nvSpPr>
          <p:cNvPr id="6" name="Footer Placeholder 5">
            <a:extLst>
              <a:ext uri="{FF2B5EF4-FFF2-40B4-BE49-F238E27FC236}">
                <a16:creationId xmlns:a16="http://schemas.microsoft.com/office/drawing/2014/main" id="{DBBCD698-DB20-F4F1-0AC5-55545004A6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98E1E6-FC13-21D2-C1D5-7AA8C43B5638}"/>
              </a:ext>
            </a:extLst>
          </p:cNvPr>
          <p:cNvSpPr>
            <a:spLocks noGrp="1"/>
          </p:cNvSpPr>
          <p:nvPr>
            <p:ph type="sldNum" sz="quarter" idx="12"/>
          </p:nvPr>
        </p:nvSpPr>
        <p:spPr/>
        <p:txBody>
          <a:bodyPr/>
          <a:lstStyle/>
          <a:p>
            <a:fld id="{60B2C794-6BE3-4CE8-955D-7CA7B7AB6E3C}" type="slidenum">
              <a:rPr lang="en-US" smtClean="0"/>
              <a:t>‹#›</a:t>
            </a:fld>
            <a:endParaRPr lang="en-US"/>
          </a:p>
        </p:txBody>
      </p:sp>
    </p:spTree>
    <p:extLst>
      <p:ext uri="{BB962C8B-B14F-4D97-AF65-F5344CB8AC3E}">
        <p14:creationId xmlns:p14="http://schemas.microsoft.com/office/powerpoint/2010/main" val="1117573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25D229-1D31-8BE5-96A9-7AABC4EF13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665FAF-23D7-4AA2-B898-CE0FC5FE99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65985A-CFC2-F07F-89CD-0FD63AE5A1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C0808F0-5667-4927-898B-FE2F2027DDCD}" type="datetimeFigureOut">
              <a:rPr lang="en-US" smtClean="0"/>
              <a:t>4/17/2024</a:t>
            </a:fld>
            <a:endParaRPr lang="en-US"/>
          </a:p>
        </p:txBody>
      </p:sp>
      <p:sp>
        <p:nvSpPr>
          <p:cNvPr id="5" name="Footer Placeholder 4">
            <a:extLst>
              <a:ext uri="{FF2B5EF4-FFF2-40B4-BE49-F238E27FC236}">
                <a16:creationId xmlns:a16="http://schemas.microsoft.com/office/drawing/2014/main" id="{F0D55303-4392-CBB2-97E7-A63527A6C1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5117CB2-4BEA-9756-9F66-B6580AF025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B2C794-6BE3-4CE8-955D-7CA7B7AB6E3C}" type="slidenum">
              <a:rPr lang="en-US" smtClean="0"/>
              <a:t>‹#›</a:t>
            </a:fld>
            <a:endParaRPr lang="en-US"/>
          </a:p>
        </p:txBody>
      </p:sp>
    </p:spTree>
    <p:extLst>
      <p:ext uri="{BB962C8B-B14F-4D97-AF65-F5344CB8AC3E}">
        <p14:creationId xmlns:p14="http://schemas.microsoft.com/office/powerpoint/2010/main" val="30051196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holding hands&#10;&#10;Description automatically generated">
            <a:extLst>
              <a:ext uri="{FF2B5EF4-FFF2-40B4-BE49-F238E27FC236}">
                <a16:creationId xmlns:a16="http://schemas.microsoft.com/office/drawing/2014/main" id="{1EF10E4C-A539-FBFA-DD17-D18401E60290}"/>
              </a:ext>
            </a:extLst>
          </p:cNvPr>
          <p:cNvPicPr>
            <a:picLocks noChangeAspect="1"/>
          </p:cNvPicPr>
          <p:nvPr/>
        </p:nvPicPr>
        <p:blipFill rotWithShape="1">
          <a:blip r:embed="rId2">
            <a:extLst>
              <a:ext uri="{28A0092B-C50C-407E-A947-70E740481C1C}">
                <a14:useLocalDpi xmlns:a14="http://schemas.microsoft.com/office/drawing/2010/main" val="0"/>
              </a:ext>
            </a:extLst>
          </a:blip>
          <a:srcRect t="2025" b="687"/>
          <a:stretch/>
        </p:blipFill>
        <p:spPr>
          <a:xfrm>
            <a:off x="307775" y="261437"/>
            <a:ext cx="11576450" cy="6335126"/>
          </a:xfrm>
          <a:prstGeom prst="rect">
            <a:avLst/>
          </a:prstGeom>
        </p:spPr>
      </p:pic>
    </p:spTree>
    <p:extLst>
      <p:ext uri="{BB962C8B-B14F-4D97-AF65-F5344CB8AC3E}">
        <p14:creationId xmlns:p14="http://schemas.microsoft.com/office/powerpoint/2010/main" val="504993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2D0C8A05-4ABE-0305-3959-EFA51EBC106D}"/>
              </a:ext>
            </a:extLst>
          </p:cNvPr>
          <p:cNvPicPr>
            <a:picLocks noGrp="1" noRot="1" noChangeAspect="1" noMove="1" noResize="1" noEditPoints="1" noAdjustHandles="1" noChangeArrowheads="1" noChangeShapeType="1" noCrop="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4" name="TextBox 3">
            <a:extLst>
              <a:ext uri="{FF2B5EF4-FFF2-40B4-BE49-F238E27FC236}">
                <a16:creationId xmlns:a16="http://schemas.microsoft.com/office/drawing/2014/main" id="{7738E624-CA33-73CD-B422-9E6D8340D4EC}"/>
              </a:ext>
            </a:extLst>
          </p:cNvPr>
          <p:cNvSpPr txBox="1"/>
          <p:nvPr/>
        </p:nvSpPr>
        <p:spPr>
          <a:xfrm>
            <a:off x="43045" y="1005305"/>
            <a:ext cx="6052955"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7400" b="1" dirty="0">
                <a:ln w="22225">
                  <a:solidFill>
                    <a:srgbClr val="FFFFFF"/>
                  </a:solidFill>
                </a:ln>
                <a:noFill/>
                <a:latin typeface="+mj-lt"/>
                <a:ea typeface="+mj-ea"/>
                <a:cs typeface="+mj-cs"/>
              </a:rPr>
              <a:t>THE PURPOSE OF THE EVANGELISM COMMISION</a:t>
            </a:r>
          </a:p>
        </p:txBody>
      </p:sp>
      <p:cxnSp>
        <p:nvCxnSpPr>
          <p:cNvPr id="19" name="Straight Connector 1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5122" name="Picture 2" descr="Human Hands Open Palm Up Worship Stock Photo - Download Image Now - Praying,  Hand, God - iStock">
            <a:extLst>
              <a:ext uri="{FF2B5EF4-FFF2-40B4-BE49-F238E27FC236}">
                <a16:creationId xmlns:a16="http://schemas.microsoft.com/office/drawing/2014/main" id="{BC113267-14FB-2FF9-A831-E3C919CF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2242853"/>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693053"/>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hands&#10;&#10;Description automatically generated">
            <a:extLst>
              <a:ext uri="{FF2B5EF4-FFF2-40B4-BE49-F238E27FC236}">
                <a16:creationId xmlns:a16="http://schemas.microsoft.com/office/drawing/2014/main" id="{162D15CC-7E10-29DD-B32F-04DF6AD57A6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B768CEA-0999-7E79-C11D-0882EAB561A9}"/>
              </a:ext>
            </a:extLst>
          </p:cNvPr>
          <p:cNvSpPr>
            <a:spLocks noGrp="1"/>
          </p:cNvSpPr>
          <p:nvPr>
            <p:ph type="title"/>
          </p:nvPr>
        </p:nvSpPr>
        <p:spPr>
          <a:xfrm>
            <a:off x="767080" y="35719"/>
            <a:ext cx="10515600" cy="1325563"/>
          </a:xfrm>
        </p:spPr>
        <p:txBody>
          <a:bodyPr/>
          <a:lstStyle/>
          <a:p>
            <a:pPr algn="ctr"/>
            <a:r>
              <a:rPr lang="en-US" u="sng" dirty="0">
                <a:solidFill>
                  <a:schemeClr val="bg1"/>
                </a:solidFill>
                <a:latin typeface="Algerian" panose="04020705040A02060702" pitchFamily="82" charset="0"/>
              </a:rPr>
              <a:t>THE PURPOSE OF THE </a:t>
            </a:r>
            <a:br>
              <a:rPr lang="en-US" u="sng" dirty="0">
                <a:solidFill>
                  <a:schemeClr val="bg1"/>
                </a:solidFill>
                <a:latin typeface="Algerian" panose="04020705040A02060702" pitchFamily="82" charset="0"/>
              </a:rPr>
            </a:br>
            <a:r>
              <a:rPr lang="en-US" u="sng" dirty="0">
                <a:solidFill>
                  <a:schemeClr val="bg1"/>
                </a:solidFill>
                <a:latin typeface="Algerian" panose="04020705040A02060702" pitchFamily="82" charset="0"/>
              </a:rPr>
              <a:t>EVANGELISM COMMISSION</a:t>
            </a:r>
          </a:p>
        </p:txBody>
      </p:sp>
      <p:sp>
        <p:nvSpPr>
          <p:cNvPr id="8" name="Rectangle 7">
            <a:extLst>
              <a:ext uri="{FF2B5EF4-FFF2-40B4-BE49-F238E27FC236}">
                <a16:creationId xmlns:a16="http://schemas.microsoft.com/office/drawing/2014/main" id="{B62E19D0-9A4D-ABC1-7CFD-CECF4C9CF386}"/>
              </a:ext>
            </a:extLst>
          </p:cNvPr>
          <p:cNvSpPr/>
          <p:nvPr/>
        </p:nvSpPr>
        <p:spPr>
          <a:xfrm>
            <a:off x="434340" y="1361282"/>
            <a:ext cx="11079480" cy="4658359"/>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b="1" dirty="0"/>
              <a:t>In the Greek, “make disciples” is the only imperative verb. Going, baptizing, and teaching them to obey everything I have commanded you. And surely, I am with you always, to the very end of the age.”</a:t>
            </a:r>
          </a:p>
          <a:p>
            <a:pPr marL="0" indent="0" algn="ctr">
              <a:buNone/>
            </a:pPr>
            <a:endParaRPr lang="en-US" b="1" dirty="0"/>
          </a:p>
          <a:p>
            <a:pPr marL="285750" indent="-285750">
              <a:buFont typeface="Arial" panose="020B0604020202020204" pitchFamily="34" charset="0"/>
              <a:buChar char="•"/>
            </a:pPr>
            <a:r>
              <a:rPr lang="en-US" b="1" dirty="0"/>
              <a:t>Are participles—subordinate to “make disciples.” </a:t>
            </a:r>
          </a:p>
          <a:p>
            <a:endParaRPr lang="en-US" b="1" dirty="0"/>
          </a:p>
          <a:p>
            <a:pPr marL="0" indent="0" algn="ctr">
              <a:buNone/>
            </a:pPr>
            <a:r>
              <a:rPr lang="en-US" b="1" dirty="0"/>
              <a:t>The </a:t>
            </a:r>
            <a:r>
              <a:rPr lang="en-US" b="1" u="sng" dirty="0"/>
              <a:t>MISSION</a:t>
            </a:r>
            <a:r>
              <a:rPr lang="en-US" b="1" dirty="0"/>
              <a:t> is to “make disciples.” To accomplish that mission, the disciples must go, baptize, and teach, so there is an imperative quality to each of those—but the only imperative verb (and the primary mission) is “make disciples.”</a:t>
            </a:r>
          </a:p>
          <a:p>
            <a:pPr marL="0" indent="0" algn="ctr">
              <a:buNone/>
            </a:pPr>
            <a:endParaRPr lang="en-US" b="1" dirty="0"/>
          </a:p>
          <a:p>
            <a:pPr marL="0" indent="0">
              <a:buNone/>
            </a:pPr>
            <a:r>
              <a:rPr lang="en-US" b="1" dirty="0"/>
              <a:t>A disciple is a </a:t>
            </a:r>
            <a:r>
              <a:rPr lang="en-US" b="1" u="sng" dirty="0"/>
              <a:t>learner</a:t>
            </a:r>
            <a:r>
              <a:rPr lang="en-US" b="1" dirty="0"/>
              <a:t>—</a:t>
            </a:r>
            <a:r>
              <a:rPr lang="en-US" b="1" u="sng" dirty="0"/>
              <a:t>a student</a:t>
            </a:r>
            <a:r>
              <a:rPr lang="en-US" b="1" dirty="0"/>
              <a:t>—</a:t>
            </a:r>
            <a:r>
              <a:rPr lang="en-US" b="1" u="sng" dirty="0"/>
              <a:t>a follower </a:t>
            </a:r>
            <a:r>
              <a:rPr lang="en-US" b="1" dirty="0"/>
              <a:t>: </a:t>
            </a:r>
            <a:r>
              <a:rPr lang="en-US" dirty="0"/>
              <a:t>A person committed to learning what a teacher must teach. The disciple is expected not only to learn what the pastor teaches, but also to practice what the pastor preaches. In other words, the idea is not simply learning, but also living. Hence “teaching them to observe all things that I commanded you” (v. 20) is a natural component of Jesus’ Great Commission.</a:t>
            </a:r>
          </a:p>
          <a:p>
            <a:pPr marL="0" indent="0">
              <a:buNone/>
            </a:pPr>
            <a:endParaRPr lang="en-US" dirty="0"/>
          </a:p>
          <a:p>
            <a:pPr marL="0" indent="0" algn="ctr">
              <a:buNone/>
            </a:pPr>
            <a:r>
              <a:rPr lang="en-US" b="1" dirty="0"/>
              <a:t>Baptizing them in the name of the Father and of the Son and of the Holy Spirit. </a:t>
            </a:r>
            <a:r>
              <a:rPr lang="en-US" dirty="0"/>
              <a:t>Being baptized in the name of indicates a new relationship, a rebirth, an adoption. Being baptized indicates that the new relationship involves all three faces of the Trinity.</a:t>
            </a:r>
          </a:p>
        </p:txBody>
      </p:sp>
    </p:spTree>
    <p:extLst>
      <p:ext uri="{BB962C8B-B14F-4D97-AF65-F5344CB8AC3E}">
        <p14:creationId xmlns:p14="http://schemas.microsoft.com/office/powerpoint/2010/main" val="2521374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hands&#10;&#10;Description automatically generated">
            <a:extLst>
              <a:ext uri="{FF2B5EF4-FFF2-40B4-BE49-F238E27FC236}">
                <a16:creationId xmlns:a16="http://schemas.microsoft.com/office/drawing/2014/main" id="{162D15CC-7E10-29DD-B32F-04DF6AD57A6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B768CEA-0999-7E79-C11D-0882EAB561A9}"/>
              </a:ext>
            </a:extLst>
          </p:cNvPr>
          <p:cNvSpPr>
            <a:spLocks noGrp="1"/>
          </p:cNvSpPr>
          <p:nvPr>
            <p:ph type="title"/>
          </p:nvPr>
        </p:nvSpPr>
        <p:spPr>
          <a:xfrm>
            <a:off x="767080" y="35719"/>
            <a:ext cx="10515600" cy="1325563"/>
          </a:xfrm>
        </p:spPr>
        <p:txBody>
          <a:bodyPr/>
          <a:lstStyle/>
          <a:p>
            <a:pPr algn="ctr"/>
            <a:r>
              <a:rPr lang="en-US" u="sng" dirty="0">
                <a:solidFill>
                  <a:schemeClr val="bg1"/>
                </a:solidFill>
                <a:latin typeface="Algerian" panose="04020705040A02060702" pitchFamily="82" charset="0"/>
              </a:rPr>
              <a:t>THE PURPOSE OF THE </a:t>
            </a:r>
            <a:br>
              <a:rPr lang="en-US" u="sng" dirty="0">
                <a:solidFill>
                  <a:schemeClr val="bg1"/>
                </a:solidFill>
                <a:latin typeface="Algerian" panose="04020705040A02060702" pitchFamily="82" charset="0"/>
              </a:rPr>
            </a:br>
            <a:r>
              <a:rPr lang="en-US" u="sng" dirty="0">
                <a:solidFill>
                  <a:schemeClr val="bg1"/>
                </a:solidFill>
                <a:latin typeface="Algerian" panose="04020705040A02060702" pitchFamily="82" charset="0"/>
              </a:rPr>
              <a:t>EVANGELISM COMMISSION</a:t>
            </a:r>
          </a:p>
        </p:txBody>
      </p:sp>
      <p:sp>
        <p:nvSpPr>
          <p:cNvPr id="8" name="Rectangle 7">
            <a:extLst>
              <a:ext uri="{FF2B5EF4-FFF2-40B4-BE49-F238E27FC236}">
                <a16:creationId xmlns:a16="http://schemas.microsoft.com/office/drawing/2014/main" id="{B62E19D0-9A4D-ABC1-7CFD-CECF4C9CF386}"/>
              </a:ext>
            </a:extLst>
          </p:cNvPr>
          <p:cNvSpPr/>
          <p:nvPr/>
        </p:nvSpPr>
        <p:spPr>
          <a:xfrm>
            <a:off x="434340" y="1361282"/>
            <a:ext cx="11079480" cy="4658359"/>
          </a:xfrm>
          <a:prstGeom prst="rect">
            <a:avLst/>
          </a:prstGeom>
          <a:solidFill>
            <a:schemeClr val="tx1">
              <a:lumMod val="65000"/>
              <a:lumOff val="3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dirty="0"/>
              <a:t>Teaching them to obey everything I have commanded you. </a:t>
            </a:r>
            <a:r>
              <a:rPr lang="en-US" sz="2000" dirty="0"/>
              <a:t>Our responsibility does not end with leading people to make an initial decision to follow Christ. We must not miss the importance of the word </a:t>
            </a:r>
            <a:r>
              <a:rPr lang="en-US" sz="2000" u="sng" dirty="0"/>
              <a:t>obey His commandments.</a:t>
            </a:r>
          </a:p>
          <a:p>
            <a:pPr marL="0" indent="0" algn="ctr">
              <a:buNone/>
            </a:pPr>
            <a:endParaRPr lang="en-US" sz="2000" dirty="0"/>
          </a:p>
          <a:p>
            <a:pPr marL="0" indent="0" algn="ctr">
              <a:buNone/>
            </a:pPr>
            <a:r>
              <a:rPr lang="en-US" sz="2000" b="1" dirty="0"/>
              <a:t>Jesus gave approximately fifty commandments on how to live. </a:t>
            </a:r>
            <a:r>
              <a:rPr lang="en-US" sz="2000" dirty="0"/>
              <a:t>We must also persuade the </a:t>
            </a:r>
            <a:r>
              <a:rPr lang="en-US" sz="2000" b="1" dirty="0"/>
              <a:t>ethne </a:t>
            </a:r>
            <a:r>
              <a:rPr lang="en-US" sz="2000" dirty="0"/>
              <a:t>(nations or Gentiles) to obey Jesus. Here the line blurs between teaching (where the emphasis is transmitting information) and preaching (where the emphasis is to persuasion). We must find the balance between preaching and teaching!!!</a:t>
            </a:r>
          </a:p>
          <a:p>
            <a:pPr marL="0" indent="0" algn="ctr">
              <a:buNone/>
            </a:pPr>
            <a:endParaRPr lang="en-US" sz="2000" dirty="0"/>
          </a:p>
          <a:p>
            <a:pPr marL="0" indent="0" algn="ctr">
              <a:buNone/>
            </a:pPr>
            <a:r>
              <a:rPr lang="en-US" sz="2000" b="1" dirty="0"/>
              <a:t>Surely, I am with you always, to the very end of the age</a:t>
            </a:r>
            <a:r>
              <a:rPr lang="en-US" sz="2000" dirty="0"/>
              <a:t>.” Jesus’ promise to be with us always. From beginning to end, therefore, the promise is that we will live under the umbrella of the presence of God/Jesus.</a:t>
            </a:r>
          </a:p>
          <a:p>
            <a:pPr marL="0" indent="0" algn="ctr">
              <a:buNone/>
            </a:pPr>
            <a:r>
              <a:rPr lang="en-US" sz="2000" dirty="0"/>
              <a:t>He is promising to be with us now—and in the future—and into that time where the whole idea of time has become meaningless—into eternity.</a:t>
            </a:r>
          </a:p>
        </p:txBody>
      </p:sp>
    </p:spTree>
    <p:extLst>
      <p:ext uri="{BB962C8B-B14F-4D97-AF65-F5344CB8AC3E}">
        <p14:creationId xmlns:p14="http://schemas.microsoft.com/office/powerpoint/2010/main" val="130436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2D0C8A05-4ABE-0305-3959-EFA51EBC106D}"/>
              </a:ext>
            </a:extLst>
          </p:cNvPr>
          <p:cNvPicPr>
            <a:picLocks noGrp="1" noRot="1" noChangeAspect="1" noMove="1" noResize="1" noEditPoints="1" noAdjustHandles="1" noChangeArrowheads="1" noChangeShapeType="1" noCrop="1"/>
          </p:cNvPicPr>
          <p:nvPr/>
        </p:nvPicPr>
        <p:blipFill rotWithShape="1">
          <a:blip r:embed="rId2">
            <a:alphaModFix amt="35000"/>
            <a:extLst>
              <a:ext uri="{28A0092B-C50C-407E-A947-70E740481C1C}">
                <a14:useLocalDpi xmlns:a14="http://schemas.microsoft.com/office/drawing/2010/main" val="0"/>
              </a:ext>
            </a:extLst>
          </a:blip>
          <a:srcRect/>
          <a:stretch/>
        </p:blipFill>
        <p:spPr>
          <a:xfrm>
            <a:off x="20" y="1"/>
            <a:ext cx="12191980" cy="6857999"/>
          </a:xfrm>
          <a:prstGeom prst="rect">
            <a:avLst/>
          </a:prstGeom>
        </p:spPr>
      </p:pic>
      <p:sp>
        <p:nvSpPr>
          <p:cNvPr id="4" name="TextBox 3">
            <a:extLst>
              <a:ext uri="{FF2B5EF4-FFF2-40B4-BE49-F238E27FC236}">
                <a16:creationId xmlns:a16="http://schemas.microsoft.com/office/drawing/2014/main" id="{7738E624-CA33-73CD-B422-9E6D8340D4EC}"/>
              </a:ext>
            </a:extLst>
          </p:cNvPr>
          <p:cNvSpPr txBox="1"/>
          <p:nvPr/>
        </p:nvSpPr>
        <p:spPr>
          <a:xfrm>
            <a:off x="986770" y="-954691"/>
            <a:ext cx="11205210" cy="4726276"/>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7400" b="1" dirty="0">
                <a:ln w="22225">
                  <a:solidFill>
                    <a:srgbClr val="FFFFFF"/>
                  </a:solidFill>
                </a:ln>
                <a:noFill/>
                <a:latin typeface="+mj-lt"/>
                <a:ea typeface="+mj-ea"/>
                <a:cs typeface="+mj-cs"/>
              </a:rPr>
              <a:t>OBEY HIS </a:t>
            </a:r>
            <a:r>
              <a:rPr lang="en-US" sz="7200" b="1" dirty="0">
                <a:ln w="22225">
                  <a:solidFill>
                    <a:srgbClr val="FFFFFF"/>
                  </a:solidFill>
                </a:ln>
                <a:noFill/>
                <a:latin typeface="+mj-lt"/>
                <a:ea typeface="+mj-ea"/>
                <a:cs typeface="+mj-cs"/>
              </a:rPr>
              <a:t>COMMANDMENTS</a:t>
            </a:r>
          </a:p>
        </p:txBody>
      </p:sp>
      <p:cxnSp>
        <p:nvCxnSpPr>
          <p:cNvPr id="19" name="Straight Connector 18">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pic>
        <p:nvPicPr>
          <p:cNvPr id="5122" name="Picture 2" descr="Human Hands Open Palm Up Worship Stock Photo - Download Image Now - Praying,  Hand, God - iStock">
            <a:extLst>
              <a:ext uri="{FF2B5EF4-FFF2-40B4-BE49-F238E27FC236}">
                <a16:creationId xmlns:a16="http://schemas.microsoft.com/office/drawing/2014/main" id="{BC113267-14FB-2FF9-A831-E3C919CF4E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09" y="2339373"/>
            <a:ext cx="58293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790037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1,300+ Ten Commandments Stock Photos, Pictures &amp; Royalty-Free Images -  iStock | The ten commandments, Moses ten commandments, Ten commandments  tablets">
            <a:extLst>
              <a:ext uri="{FF2B5EF4-FFF2-40B4-BE49-F238E27FC236}">
                <a16:creationId xmlns:a16="http://schemas.microsoft.com/office/drawing/2014/main" id="{B33AD8F2-3096-A1CF-2902-B35E3B2B4A77}"/>
              </a:ext>
            </a:extLst>
          </p:cNvPr>
          <p:cNvPicPr>
            <a:picLocks noGrp="1" noRot="1" noChangeAspect="1" noMove="1" noResize="1" noEditPoints="1" noAdjustHandles="1" noChangeArrowheads="1" noChangeShapeType="1" noCrop="1"/>
          </p:cNvPicPr>
          <p:nvPr>
            <p:ph sz="half" idx="2"/>
          </p:nvPr>
        </p:nvPicPr>
        <p:blipFill rotWithShape="1">
          <a:blip r:embed="rId3">
            <a:alphaModFix amt="40000"/>
            <a:extLst>
              <a:ext uri="{28A0092B-C50C-407E-A947-70E740481C1C}">
                <a14:useLocalDpi xmlns:a14="http://schemas.microsoft.com/office/drawing/2010/main" val="0"/>
              </a:ext>
            </a:extLst>
          </a:blip>
          <a:srcRect t="3957" r="1" b="4857"/>
          <a:stretch/>
        </p:blipFill>
        <p:spPr bwMode="auto">
          <a:xfrm>
            <a:off x="-7110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D0E3E55-8EAE-8D7D-937E-AA986844E512}"/>
              </a:ext>
            </a:extLst>
          </p:cNvPr>
          <p:cNvSpPr>
            <a:spLocks noGrp="1"/>
          </p:cNvSpPr>
          <p:nvPr>
            <p:ph type="title"/>
          </p:nvPr>
        </p:nvSpPr>
        <p:spPr>
          <a:xfrm>
            <a:off x="35560" y="2732405"/>
            <a:ext cx="7434296" cy="1627636"/>
          </a:xfrm>
        </p:spPr>
        <p:txBody>
          <a:bodyPr vert="horz" lIns="91440" tIns="45720" rIns="91440" bIns="45720" rtlCol="0" anchor="ctr">
            <a:normAutofit/>
          </a:bodyPr>
          <a:lstStyle/>
          <a:p>
            <a:pPr algn="ctr"/>
            <a:r>
              <a:rPr lang="en-US" b="1" u="sng" kern="1200" dirty="0">
                <a:solidFill>
                  <a:srgbClr val="FFFFFF"/>
                </a:solidFill>
                <a:latin typeface="Algerian" panose="04020705040A02060702" pitchFamily="82" charset="0"/>
              </a:rPr>
              <a:t>OBEY HIS </a:t>
            </a:r>
            <a:br>
              <a:rPr lang="en-US" b="1" u="sng" kern="1200" dirty="0">
                <a:solidFill>
                  <a:srgbClr val="FFFFFF"/>
                </a:solidFill>
                <a:latin typeface="Algerian" panose="04020705040A02060702" pitchFamily="82" charset="0"/>
              </a:rPr>
            </a:br>
            <a:r>
              <a:rPr lang="en-US" b="1" u="sng" kern="1200" dirty="0">
                <a:solidFill>
                  <a:srgbClr val="FFFFFF"/>
                </a:solidFill>
                <a:latin typeface="Algerian" panose="04020705040A02060702" pitchFamily="82" charset="0"/>
              </a:rPr>
              <a:t>COMMANDMENTS!</a:t>
            </a:r>
          </a:p>
        </p:txBody>
      </p:sp>
      <p:pic>
        <p:nvPicPr>
          <p:cNvPr id="3" name="Picture 2" descr="A close up of leaves&#10;&#10;Description automatically generated">
            <a:extLst>
              <a:ext uri="{FF2B5EF4-FFF2-40B4-BE49-F238E27FC236}">
                <a16:creationId xmlns:a16="http://schemas.microsoft.com/office/drawing/2014/main" id="{620C0ABB-52DD-C202-029F-1D833734A66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7984" r="310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Content Placeholder 7">
            <a:extLst>
              <a:ext uri="{FF2B5EF4-FFF2-40B4-BE49-F238E27FC236}">
                <a16:creationId xmlns:a16="http://schemas.microsoft.com/office/drawing/2014/main" id="{BE96C176-68D3-B505-619E-6291287258DB}"/>
              </a:ext>
            </a:extLst>
          </p:cNvPr>
          <p:cNvSpPr>
            <a:spLocks noGrp="1"/>
          </p:cNvSpPr>
          <p:nvPr>
            <p:ph sz="half" idx="1"/>
          </p:nvPr>
        </p:nvSpPr>
        <p:spPr>
          <a:xfrm>
            <a:off x="8101178" y="227964"/>
            <a:ext cx="3816502" cy="6492876"/>
          </a:xfrm>
        </p:spPr>
        <p:txBody>
          <a:bodyPr>
            <a:normAutofit fontScale="70000" lnSpcReduction="20000"/>
          </a:bodyPr>
          <a:lstStyle/>
          <a:p>
            <a:r>
              <a:rPr lang="en-US" b="1" u="sng" dirty="0">
                <a:solidFill>
                  <a:schemeClr val="bg1"/>
                </a:solidFill>
              </a:rPr>
              <a:t>Matthew 7:12 </a:t>
            </a:r>
            <a:r>
              <a:rPr lang="en-US" dirty="0">
                <a:solidFill>
                  <a:schemeClr val="bg1"/>
                </a:solidFill>
              </a:rPr>
              <a:t>"So in everything, do to others what you would have them do to you, for this sums up the Law and the Prophets." </a:t>
            </a:r>
          </a:p>
          <a:p>
            <a:r>
              <a:rPr lang="en-US" b="1" u="sng" dirty="0">
                <a:solidFill>
                  <a:schemeClr val="bg1"/>
                </a:solidFill>
              </a:rPr>
              <a:t>Matthew 4:17 </a:t>
            </a:r>
            <a:r>
              <a:rPr lang="en-US" dirty="0">
                <a:solidFill>
                  <a:schemeClr val="bg1"/>
                </a:solidFill>
              </a:rPr>
              <a:t>“From that time on Jesus began to preach, “Repent, for the kingdom of heaven has come near.”</a:t>
            </a:r>
          </a:p>
          <a:p>
            <a:r>
              <a:rPr lang="en-US" b="1" u="sng" dirty="0">
                <a:solidFill>
                  <a:schemeClr val="bg1"/>
                </a:solidFill>
              </a:rPr>
              <a:t>Matthew 4:19 </a:t>
            </a:r>
            <a:r>
              <a:rPr lang="en-US" dirty="0">
                <a:solidFill>
                  <a:schemeClr val="bg1"/>
                </a:solidFill>
              </a:rPr>
              <a:t>“Come, follow me,” Jesus said, “and I will send you out to fish for people.”</a:t>
            </a:r>
          </a:p>
          <a:p>
            <a:r>
              <a:rPr lang="en-US" b="1" u="sng" dirty="0">
                <a:solidFill>
                  <a:schemeClr val="bg1"/>
                </a:solidFill>
              </a:rPr>
              <a:t>Matthew 5:16 </a:t>
            </a:r>
            <a:r>
              <a:rPr lang="en-US" dirty="0">
                <a:solidFill>
                  <a:schemeClr val="bg1"/>
                </a:solidFill>
              </a:rPr>
              <a:t>“In the same way, let your light shine before others, that they may see your good deeds and glorify your Father in heaven.”</a:t>
            </a:r>
          </a:p>
          <a:p>
            <a:r>
              <a:rPr lang="en-US" dirty="0">
                <a:solidFill>
                  <a:schemeClr val="bg1"/>
                </a:solidFill>
              </a:rPr>
              <a:t> </a:t>
            </a:r>
            <a:r>
              <a:rPr lang="en-US" b="1" u="sng" dirty="0">
                <a:solidFill>
                  <a:schemeClr val="bg1"/>
                </a:solidFill>
              </a:rPr>
              <a:t>Matthew 5:23 </a:t>
            </a:r>
            <a:r>
              <a:rPr lang="en-US" dirty="0">
                <a:solidFill>
                  <a:schemeClr val="bg1"/>
                </a:solidFill>
              </a:rPr>
              <a:t>“Therefore, if you are offering your gift at the altar and there remember that your brother or sister has something against you, leave your gift there in front of the altar. First go and be reconciled to them; then come and offer your gift.”</a:t>
            </a:r>
          </a:p>
          <a:p>
            <a:endParaRPr lang="en-US" dirty="0"/>
          </a:p>
        </p:txBody>
      </p:sp>
    </p:spTree>
    <p:extLst>
      <p:ext uri="{BB962C8B-B14F-4D97-AF65-F5344CB8AC3E}">
        <p14:creationId xmlns:p14="http://schemas.microsoft.com/office/powerpoint/2010/main" val="397116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1,300+ Ten Commandments Stock Photos, Pictures &amp; Royalty-Free Images -  iStock | The ten commandments, Moses ten commandments, Ten commandments  tablets">
            <a:extLst>
              <a:ext uri="{FF2B5EF4-FFF2-40B4-BE49-F238E27FC236}">
                <a16:creationId xmlns:a16="http://schemas.microsoft.com/office/drawing/2014/main" id="{B33AD8F2-3096-A1CF-2902-B35E3B2B4A77}"/>
              </a:ext>
            </a:extLst>
          </p:cNvPr>
          <p:cNvPicPr>
            <a:picLocks noGrp="1" noRot="1" noChangeAspect="1" noMove="1" noResize="1" noEditPoints="1" noAdjustHandles="1" noChangeArrowheads="1" noChangeShapeType="1" noCrop="1"/>
          </p:cNvPicPr>
          <p:nvPr>
            <p:ph sz="half" idx="2"/>
          </p:nvPr>
        </p:nvPicPr>
        <p:blipFill rotWithShape="1">
          <a:blip r:embed="rId3">
            <a:alphaModFix amt="40000"/>
            <a:extLst>
              <a:ext uri="{28A0092B-C50C-407E-A947-70E740481C1C}">
                <a14:useLocalDpi xmlns:a14="http://schemas.microsoft.com/office/drawing/2010/main" val="0"/>
              </a:ext>
            </a:extLst>
          </a:blip>
          <a:srcRect t="3957" r="1" b="4857"/>
          <a:stretch/>
        </p:blipFill>
        <p:spPr bwMode="auto">
          <a:xfrm>
            <a:off x="-71100" y="10"/>
            <a:ext cx="8450297"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3D0E3E55-8EAE-8D7D-937E-AA986844E512}"/>
              </a:ext>
            </a:extLst>
          </p:cNvPr>
          <p:cNvSpPr>
            <a:spLocks noGrp="1"/>
          </p:cNvSpPr>
          <p:nvPr>
            <p:ph type="title"/>
          </p:nvPr>
        </p:nvSpPr>
        <p:spPr>
          <a:xfrm>
            <a:off x="35560" y="2732405"/>
            <a:ext cx="7434296" cy="1627636"/>
          </a:xfrm>
        </p:spPr>
        <p:txBody>
          <a:bodyPr vert="horz" lIns="91440" tIns="45720" rIns="91440" bIns="45720" rtlCol="0" anchor="ctr">
            <a:normAutofit/>
          </a:bodyPr>
          <a:lstStyle/>
          <a:p>
            <a:pPr algn="ctr"/>
            <a:r>
              <a:rPr lang="en-US" b="1" u="sng" kern="1200" dirty="0">
                <a:solidFill>
                  <a:srgbClr val="FFFFFF"/>
                </a:solidFill>
                <a:latin typeface="Algerian" panose="04020705040A02060702" pitchFamily="82" charset="0"/>
              </a:rPr>
              <a:t>OBEY HIS </a:t>
            </a:r>
            <a:br>
              <a:rPr lang="en-US" b="1" u="sng" kern="1200" dirty="0">
                <a:solidFill>
                  <a:srgbClr val="FFFFFF"/>
                </a:solidFill>
                <a:latin typeface="Algerian" panose="04020705040A02060702" pitchFamily="82" charset="0"/>
              </a:rPr>
            </a:br>
            <a:r>
              <a:rPr lang="en-US" b="1" u="sng" kern="1200" dirty="0">
                <a:solidFill>
                  <a:srgbClr val="FFFFFF"/>
                </a:solidFill>
                <a:latin typeface="Algerian" panose="04020705040A02060702" pitchFamily="82" charset="0"/>
              </a:rPr>
              <a:t>COMMANDMENTS!</a:t>
            </a:r>
          </a:p>
        </p:txBody>
      </p:sp>
      <p:pic>
        <p:nvPicPr>
          <p:cNvPr id="3" name="Picture 2" descr="A close up of leaves&#10;&#10;Description automatically generated">
            <a:extLst>
              <a:ext uri="{FF2B5EF4-FFF2-40B4-BE49-F238E27FC236}">
                <a16:creationId xmlns:a16="http://schemas.microsoft.com/office/drawing/2014/main" id="{620C0ABB-52DD-C202-029F-1D833734A66B}"/>
              </a:ext>
            </a:extLst>
          </p:cNvPr>
          <p:cNvPicPr>
            <a:picLocks noGrp="1" noRot="1" noChangeAspect="1" noMove="1" noResize="1" noEditPoints="1" noAdjustHandles="1" noChangeArrowheads="1" noChangeShapeType="1" noCrop="1"/>
          </p:cNvPicPr>
          <p:nvPr/>
        </p:nvPicPr>
        <p:blipFill rotWithShape="1">
          <a:blip r:embed="rId4">
            <a:extLst>
              <a:ext uri="{28A0092B-C50C-407E-A947-70E740481C1C}">
                <a14:useLocalDpi xmlns:a14="http://schemas.microsoft.com/office/drawing/2010/main" val="0"/>
              </a:ext>
            </a:extLst>
          </a:blip>
          <a:srcRect l="47984" r="3108"/>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Content Placeholder 7">
            <a:extLst>
              <a:ext uri="{FF2B5EF4-FFF2-40B4-BE49-F238E27FC236}">
                <a16:creationId xmlns:a16="http://schemas.microsoft.com/office/drawing/2014/main" id="{BE96C176-68D3-B505-619E-6291287258DB}"/>
              </a:ext>
            </a:extLst>
          </p:cNvPr>
          <p:cNvSpPr>
            <a:spLocks noGrp="1"/>
          </p:cNvSpPr>
          <p:nvPr>
            <p:ph sz="half" idx="1"/>
          </p:nvPr>
        </p:nvSpPr>
        <p:spPr>
          <a:xfrm>
            <a:off x="8101178" y="227964"/>
            <a:ext cx="3816502" cy="6492876"/>
          </a:xfrm>
        </p:spPr>
        <p:txBody>
          <a:bodyPr>
            <a:normAutofit fontScale="62500" lnSpcReduction="20000"/>
          </a:bodyPr>
          <a:lstStyle/>
          <a:p>
            <a:r>
              <a:rPr lang="en-US" b="1" u="sng" dirty="0">
                <a:solidFill>
                  <a:schemeClr val="bg1"/>
                </a:solidFill>
              </a:rPr>
              <a:t>Matthew 5:37 </a:t>
            </a:r>
            <a:r>
              <a:rPr lang="en-US" b="1" dirty="0">
                <a:solidFill>
                  <a:schemeClr val="bg1"/>
                </a:solidFill>
              </a:rPr>
              <a:t>“</a:t>
            </a:r>
            <a:r>
              <a:rPr lang="en-US" dirty="0">
                <a:solidFill>
                  <a:schemeClr val="bg1"/>
                </a:solidFill>
              </a:rPr>
              <a:t>All you need to say is simply ‘Yes’ or ‘No’; anything beyond this comes from the evil one.”</a:t>
            </a:r>
          </a:p>
          <a:p>
            <a:r>
              <a:rPr lang="en-US" b="1" u="sng" dirty="0">
                <a:solidFill>
                  <a:schemeClr val="bg1"/>
                </a:solidFill>
              </a:rPr>
              <a:t>Matthew 5:39 </a:t>
            </a:r>
            <a:r>
              <a:rPr lang="en-US" dirty="0">
                <a:solidFill>
                  <a:schemeClr val="bg1"/>
                </a:solidFill>
              </a:rPr>
              <a:t>“But I tell you, do not resist an evil person. If anyone slaps you on the right cheek, turn to them the other cheek also.”</a:t>
            </a:r>
          </a:p>
          <a:p>
            <a:r>
              <a:rPr lang="en-US" b="1" u="sng" dirty="0">
                <a:solidFill>
                  <a:schemeClr val="bg1"/>
                </a:solidFill>
              </a:rPr>
              <a:t>Matthew 6:33 </a:t>
            </a:r>
            <a:r>
              <a:rPr lang="en-US" dirty="0">
                <a:solidFill>
                  <a:schemeClr val="bg1"/>
                </a:solidFill>
              </a:rPr>
              <a:t>“But seek first his kingdom and his righteousness, and all these things will be given to you as well.”</a:t>
            </a:r>
          </a:p>
          <a:p>
            <a:r>
              <a:rPr lang="en-US" b="1" u="sng" dirty="0">
                <a:solidFill>
                  <a:schemeClr val="bg1"/>
                </a:solidFill>
              </a:rPr>
              <a:t>Matthew 7:12 </a:t>
            </a:r>
            <a:r>
              <a:rPr lang="en-US" dirty="0">
                <a:solidFill>
                  <a:schemeClr val="bg1"/>
                </a:solidFill>
              </a:rPr>
              <a:t>“So in everything, do to others what you would have them do to you, for this sums up the Law and the Prophets.”</a:t>
            </a:r>
          </a:p>
          <a:p>
            <a:r>
              <a:rPr lang="en-US" dirty="0">
                <a:solidFill>
                  <a:schemeClr val="bg1"/>
                </a:solidFill>
              </a:rPr>
              <a:t> </a:t>
            </a:r>
            <a:r>
              <a:rPr lang="en-US" b="1" u="sng" dirty="0">
                <a:solidFill>
                  <a:schemeClr val="bg1"/>
                </a:solidFill>
              </a:rPr>
              <a:t>Matthew 18:21 </a:t>
            </a:r>
            <a:r>
              <a:rPr lang="en-US" b="1" dirty="0">
                <a:solidFill>
                  <a:schemeClr val="bg1"/>
                </a:solidFill>
              </a:rPr>
              <a:t> “</a:t>
            </a:r>
            <a:r>
              <a:rPr lang="en-US" dirty="0">
                <a:solidFill>
                  <a:schemeClr val="bg1"/>
                </a:solidFill>
              </a:rPr>
              <a:t>Then Peter came to Jesus and asked, “Lord, how many times shall I forgive my brother or sister who sins against me? Up to seven times?”</a:t>
            </a:r>
          </a:p>
          <a:p>
            <a:r>
              <a:rPr lang="en-US" b="1" u="sng" dirty="0">
                <a:solidFill>
                  <a:schemeClr val="bg1"/>
                </a:solidFill>
              </a:rPr>
              <a:t>Matthew 22:37 </a:t>
            </a:r>
            <a:r>
              <a:rPr lang="en-US" dirty="0">
                <a:solidFill>
                  <a:schemeClr val="bg1"/>
                </a:solidFill>
              </a:rPr>
              <a:t>“Love the Lord your God with all your heart and with all your soul and with all your mind.’ This is the first and greatest commandment.” and the second is like it: “Love your neighbor as yourself.”</a:t>
            </a:r>
          </a:p>
          <a:p>
            <a:endParaRPr lang="en-US" dirty="0"/>
          </a:p>
        </p:txBody>
      </p:sp>
    </p:spTree>
    <p:extLst>
      <p:ext uri="{BB962C8B-B14F-4D97-AF65-F5344CB8AC3E}">
        <p14:creationId xmlns:p14="http://schemas.microsoft.com/office/powerpoint/2010/main" val="1120289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text on it&#10;&#10;Description automatically generated">
            <a:extLst>
              <a:ext uri="{FF2B5EF4-FFF2-40B4-BE49-F238E27FC236}">
                <a16:creationId xmlns:a16="http://schemas.microsoft.com/office/drawing/2014/main" id="{B3CD37A5-9ACA-68B0-E318-B95047E8005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
        <p:nvSpPr>
          <p:cNvPr id="6" name="TextBox 5">
            <a:extLst>
              <a:ext uri="{FF2B5EF4-FFF2-40B4-BE49-F238E27FC236}">
                <a16:creationId xmlns:a16="http://schemas.microsoft.com/office/drawing/2014/main" id="{CE5D9031-1EF0-2A38-DB0E-0507272BEBC4}"/>
              </a:ext>
            </a:extLst>
          </p:cNvPr>
          <p:cNvSpPr txBox="1"/>
          <p:nvPr/>
        </p:nvSpPr>
        <p:spPr>
          <a:xfrm>
            <a:off x="1121704" y="2061638"/>
            <a:ext cx="9948591" cy="4401205"/>
          </a:xfrm>
          <a:prstGeom prst="rect">
            <a:avLst/>
          </a:prstGeom>
          <a:noFill/>
        </p:spPr>
        <p:txBody>
          <a:bodyPr wrap="square" rtlCol="0">
            <a:spAutoFit/>
          </a:bodyPr>
          <a:lstStyle/>
          <a:p>
            <a:pPr marL="0" indent="0" algn="ctr">
              <a:buNone/>
            </a:pPr>
            <a:r>
              <a:rPr lang="en-US" sz="2000" b="1" u="sng" dirty="0">
                <a:solidFill>
                  <a:schemeClr val="bg1"/>
                </a:solidFill>
              </a:rPr>
              <a:t>Matthew 28:19 </a:t>
            </a:r>
            <a:r>
              <a:rPr lang="en-US" sz="2000" b="1" dirty="0">
                <a:solidFill>
                  <a:schemeClr val="bg1"/>
                </a:solidFill>
              </a:rPr>
              <a:t>“Therefore go and make disciples of all nations, baptizing them in the name of the Father and of the Son and of the Holy Spirit, 20 and teaching them to obey everything I have commanded you. And surely, I am with you always, to the very end of the age.”</a:t>
            </a:r>
          </a:p>
          <a:p>
            <a:pPr marL="0" indent="0">
              <a:buNone/>
            </a:pPr>
            <a:endParaRPr lang="en-US" b="1" dirty="0">
              <a:solidFill>
                <a:schemeClr val="bg1"/>
              </a:solidFill>
            </a:endParaRPr>
          </a:p>
          <a:p>
            <a:pPr marL="0" indent="0" algn="ctr">
              <a:buNone/>
            </a:pPr>
            <a:r>
              <a:rPr lang="en-US" sz="2000" b="1" u="sng" dirty="0">
                <a:solidFill>
                  <a:schemeClr val="bg1"/>
                </a:solidFill>
              </a:rPr>
              <a:t>Fill in the blank</a:t>
            </a:r>
          </a:p>
          <a:p>
            <a:pPr marL="0" indent="0" algn="ctr">
              <a:buNone/>
            </a:pPr>
            <a:endParaRPr lang="en-US" b="1" u="sng" dirty="0">
              <a:solidFill>
                <a:schemeClr val="bg1"/>
              </a:solidFill>
            </a:endParaRPr>
          </a:p>
          <a:p>
            <a:pPr marL="457200" indent="-457200">
              <a:buAutoNum type="arabicPeriod"/>
            </a:pPr>
            <a:r>
              <a:rPr lang="en-US" dirty="0">
                <a:solidFill>
                  <a:schemeClr val="bg1"/>
                </a:solidFill>
              </a:rPr>
              <a:t>Therefore, go and___________ </a:t>
            </a:r>
            <a:r>
              <a:rPr lang="en-US" dirty="0" err="1">
                <a:solidFill>
                  <a:schemeClr val="bg1"/>
                </a:solidFill>
              </a:rPr>
              <a:t>Mathetevo</a:t>
            </a:r>
            <a:r>
              <a:rPr lang="en-US" dirty="0">
                <a:solidFill>
                  <a:schemeClr val="bg1"/>
                </a:solidFill>
              </a:rPr>
              <a:t> (Gk.) =______________________</a:t>
            </a:r>
          </a:p>
          <a:p>
            <a:pPr marL="457200" indent="-457200">
              <a:buAutoNum type="arabicPeriod"/>
            </a:pPr>
            <a:r>
              <a:rPr lang="en-US" dirty="0">
                <a:solidFill>
                  <a:schemeClr val="bg1"/>
                </a:solidFill>
              </a:rPr>
              <a:t>____________them in the name of the father and of the son and of the Holy spirit. </a:t>
            </a:r>
          </a:p>
          <a:p>
            <a:pPr marL="457200" indent="-457200">
              <a:buAutoNum type="arabicPeriod"/>
            </a:pPr>
            <a:r>
              <a:rPr lang="en-US" dirty="0">
                <a:solidFill>
                  <a:schemeClr val="bg1"/>
                </a:solidFill>
              </a:rPr>
              <a:t>___________ them to obey everything I have commanded you.  </a:t>
            </a:r>
            <a:r>
              <a:rPr lang="en-US" dirty="0" err="1">
                <a:solidFill>
                  <a:schemeClr val="bg1"/>
                </a:solidFill>
              </a:rPr>
              <a:t>Didasko</a:t>
            </a:r>
            <a:r>
              <a:rPr lang="en-US" dirty="0">
                <a:solidFill>
                  <a:schemeClr val="bg1"/>
                </a:solidFill>
              </a:rPr>
              <a:t> (Gk.) =_____</a:t>
            </a:r>
          </a:p>
          <a:p>
            <a:pPr marL="457200" indent="-457200">
              <a:buAutoNum type="arabicPeriod"/>
            </a:pPr>
            <a:r>
              <a:rPr lang="en-US" dirty="0">
                <a:solidFill>
                  <a:schemeClr val="bg1"/>
                </a:solidFill>
              </a:rPr>
              <a:t> The great commission is a_______________________</a:t>
            </a:r>
          </a:p>
          <a:p>
            <a:pPr marL="457200" indent="-457200">
              <a:buAutoNum type="arabicPeriod"/>
            </a:pPr>
            <a:r>
              <a:rPr lang="en-US" dirty="0">
                <a:solidFill>
                  <a:schemeClr val="bg1"/>
                </a:solidFill>
              </a:rPr>
              <a:t>Objective of the great commission is to make people __________________</a:t>
            </a:r>
          </a:p>
          <a:p>
            <a:pPr marL="457200" indent="-457200">
              <a:buAutoNum type="arabicPeriod"/>
            </a:pPr>
            <a:r>
              <a:rPr lang="en-US" dirty="0">
                <a:solidFill>
                  <a:schemeClr val="bg1"/>
                </a:solidFill>
              </a:rPr>
              <a:t>The great commission is given to the __________________________</a:t>
            </a:r>
          </a:p>
          <a:p>
            <a:pPr marL="457200" indent="-457200">
              <a:buAutoNum type="arabicPeriod"/>
            </a:pPr>
            <a:r>
              <a:rPr lang="en-US" dirty="0">
                <a:solidFill>
                  <a:schemeClr val="bg1"/>
                </a:solidFill>
              </a:rPr>
              <a:t>The great commission tell us __ to do _____ and ___  is to do it, not _____ to do it.  </a:t>
            </a:r>
          </a:p>
          <a:p>
            <a:endParaRPr lang="en-US" dirty="0"/>
          </a:p>
        </p:txBody>
      </p:sp>
      <p:sp>
        <p:nvSpPr>
          <p:cNvPr id="7" name="TextBox 6">
            <a:extLst>
              <a:ext uri="{FF2B5EF4-FFF2-40B4-BE49-F238E27FC236}">
                <a16:creationId xmlns:a16="http://schemas.microsoft.com/office/drawing/2014/main" id="{B269A08E-E173-B4CD-195A-A35A019BF16A}"/>
              </a:ext>
            </a:extLst>
          </p:cNvPr>
          <p:cNvSpPr txBox="1"/>
          <p:nvPr/>
        </p:nvSpPr>
        <p:spPr>
          <a:xfrm>
            <a:off x="482600" y="462280"/>
            <a:ext cx="4253857" cy="1200329"/>
          </a:xfrm>
          <a:prstGeom prst="rect">
            <a:avLst/>
          </a:prstGeom>
          <a:noFill/>
        </p:spPr>
        <p:txBody>
          <a:bodyPr wrap="none" rtlCol="0">
            <a:spAutoFit/>
          </a:bodyPr>
          <a:lstStyle/>
          <a:p>
            <a:r>
              <a:rPr lang="en-US" sz="3600" b="1" u="sng" dirty="0">
                <a:solidFill>
                  <a:schemeClr val="bg1"/>
                </a:solidFill>
                <a:latin typeface="Amasis MT Pro Black" panose="02040A04050005020304" pitchFamily="18" charset="0"/>
              </a:rPr>
              <a:t>UNDERTANDING </a:t>
            </a:r>
          </a:p>
          <a:p>
            <a:pPr algn="ctr"/>
            <a:r>
              <a:rPr lang="en-US" sz="3600" b="1" u="sng" dirty="0">
                <a:solidFill>
                  <a:schemeClr val="bg1"/>
                </a:solidFill>
                <a:latin typeface="Amasis MT Pro Black" panose="02040A04050005020304" pitchFamily="18" charset="0"/>
              </a:rPr>
              <a:t>THE TASK</a:t>
            </a:r>
          </a:p>
        </p:txBody>
      </p:sp>
    </p:spTree>
    <p:extLst>
      <p:ext uri="{BB962C8B-B14F-4D97-AF65-F5344CB8AC3E}">
        <p14:creationId xmlns:p14="http://schemas.microsoft.com/office/powerpoint/2010/main" val="33999548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D55A19D-297C-4231-AD1F-08EF9B4AA8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AB6C56-3D38-4923-996E-BD474BBB91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CD21DB-082D-417D-A5AB-FC838AF9D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668" y="1090453"/>
            <a:ext cx="9465232" cy="5238271"/>
          </a:xfrm>
          <a:prstGeom prst="rect">
            <a:avLst/>
          </a:prstGeom>
          <a:solidFill>
            <a:schemeClr val="accent6">
              <a:alpha val="30000"/>
            </a:schemeClr>
          </a:solidFill>
          <a:ln w="28575">
            <a:solidFill>
              <a:schemeClr val="bg1">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light on it">
            <a:extLst>
              <a:ext uri="{FF2B5EF4-FFF2-40B4-BE49-F238E27FC236}">
                <a16:creationId xmlns:a16="http://schemas.microsoft.com/office/drawing/2014/main" id="{7F3C3DE9-EB99-BFB2-781C-7A6F4A7A5A5A}"/>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1" b="1"/>
          <a:stretch/>
        </p:blipFill>
        <p:spPr>
          <a:xfrm>
            <a:off x="1280667" y="677668"/>
            <a:ext cx="9630666" cy="5417250"/>
          </a:xfrm>
          <a:prstGeom prst="rect">
            <a:avLst/>
          </a:prstGeom>
          <a:ln w="28575">
            <a:solidFill>
              <a:schemeClr val="bg1"/>
            </a:solidFill>
          </a:ln>
        </p:spPr>
      </p:pic>
      <p:sp>
        <p:nvSpPr>
          <p:cNvPr id="14" name="Graphic 212">
            <a:extLst>
              <a:ext uri="{FF2B5EF4-FFF2-40B4-BE49-F238E27FC236}">
                <a16:creationId xmlns:a16="http://schemas.microsoft.com/office/drawing/2014/main" id="{7BD8AB83-2763-4392-B4B9-049CDF1F6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6" name="Graphic 212">
            <a:extLst>
              <a:ext uri="{FF2B5EF4-FFF2-40B4-BE49-F238E27FC236}">
                <a16:creationId xmlns:a16="http://schemas.microsoft.com/office/drawing/2014/main" id="{480F071C-C35C-4CE1-8EE5-8ED96E2F4E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73609" y="168141"/>
            <a:ext cx="1009111" cy="1009111"/>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18" name="Oval 17">
            <a:extLst>
              <a:ext uri="{FF2B5EF4-FFF2-40B4-BE49-F238E27FC236}">
                <a16:creationId xmlns:a16="http://schemas.microsoft.com/office/drawing/2014/main" id="{CD97FAB4-59E0-4E65-B50B-867B14D2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0D578F4B-2751-4FC2-8853-FAC5C5913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460" y="4428611"/>
            <a:ext cx="565207" cy="565207"/>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D4472867-C32D-5395-0D67-D9A108484765}"/>
              </a:ext>
            </a:extLst>
          </p:cNvPr>
          <p:cNvSpPr txBox="1"/>
          <p:nvPr/>
        </p:nvSpPr>
        <p:spPr>
          <a:xfrm>
            <a:off x="4185060" y="1017397"/>
            <a:ext cx="3821880" cy="769441"/>
          </a:xfrm>
          <a:prstGeom prst="rect">
            <a:avLst/>
          </a:prstGeom>
          <a:noFill/>
        </p:spPr>
        <p:txBody>
          <a:bodyPr wrap="none" rtlCol="0">
            <a:spAutoFit/>
          </a:bodyPr>
          <a:lstStyle/>
          <a:p>
            <a:pPr algn="ctr"/>
            <a:r>
              <a:rPr lang="en-US" sz="4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HOMEWORK!</a:t>
            </a:r>
          </a:p>
        </p:txBody>
      </p:sp>
      <p:sp>
        <p:nvSpPr>
          <p:cNvPr id="5" name="TextBox 4">
            <a:extLst>
              <a:ext uri="{FF2B5EF4-FFF2-40B4-BE49-F238E27FC236}">
                <a16:creationId xmlns:a16="http://schemas.microsoft.com/office/drawing/2014/main" id="{4667D58F-A320-B482-D989-DCB24A028356}"/>
              </a:ext>
            </a:extLst>
          </p:cNvPr>
          <p:cNvSpPr txBox="1"/>
          <p:nvPr/>
        </p:nvSpPr>
        <p:spPr>
          <a:xfrm>
            <a:off x="2369409" y="1786838"/>
            <a:ext cx="8113311" cy="3816429"/>
          </a:xfrm>
          <a:prstGeom prst="rect">
            <a:avLst/>
          </a:prstGeom>
          <a:noFill/>
        </p:spPr>
        <p:txBody>
          <a:bodyPr wrap="none" rtlCol="0">
            <a:spAutoFit/>
          </a:bodyPr>
          <a:lstStyle/>
          <a:p>
            <a:endParaRPr lang="en-US" sz="3200" dirty="0">
              <a:solidFill>
                <a:schemeClr val="bg1"/>
              </a:solidFill>
            </a:endParaRPr>
          </a:p>
          <a:p>
            <a:pPr marL="457200" indent="-457200">
              <a:buFont typeface="+mj-lt"/>
              <a:buAutoNum type="arabicPeriod"/>
            </a:pPr>
            <a:r>
              <a:rPr lang="en-US" sz="3200" dirty="0">
                <a:solidFill>
                  <a:schemeClr val="bg1"/>
                </a:solidFill>
              </a:rPr>
              <a:t>Go to the reidtemple.org! </a:t>
            </a:r>
          </a:p>
          <a:p>
            <a:pPr marL="800100" lvl="1" indent="-342900">
              <a:buFont typeface="+mj-lt"/>
              <a:buAutoNum type="alphaUcPeriod"/>
            </a:pPr>
            <a:r>
              <a:rPr lang="en-US" sz="3200" dirty="0">
                <a:solidFill>
                  <a:schemeClr val="bg1"/>
                </a:solidFill>
              </a:rPr>
              <a:t>Engage</a:t>
            </a:r>
          </a:p>
          <a:p>
            <a:pPr marL="800100" lvl="1" indent="-342900">
              <a:buFont typeface="+mj-lt"/>
              <a:buAutoNum type="alphaUcPeriod"/>
            </a:pPr>
            <a:r>
              <a:rPr lang="en-US" sz="3200" dirty="0">
                <a:solidFill>
                  <a:schemeClr val="bg1"/>
                </a:solidFill>
              </a:rPr>
              <a:t>Serve </a:t>
            </a:r>
          </a:p>
          <a:p>
            <a:pPr marL="800100" lvl="1" indent="-342900">
              <a:buFont typeface="+mj-lt"/>
              <a:buAutoNum type="alphaUcPeriod"/>
            </a:pPr>
            <a:r>
              <a:rPr lang="en-US" sz="3200" dirty="0">
                <a:solidFill>
                  <a:schemeClr val="bg1"/>
                </a:solidFill>
              </a:rPr>
              <a:t>Spiritual Gifts</a:t>
            </a:r>
          </a:p>
          <a:p>
            <a:pPr lvl="1"/>
            <a:endParaRPr lang="en-US" sz="3200" dirty="0">
              <a:solidFill>
                <a:schemeClr val="bg1"/>
              </a:solidFill>
            </a:endParaRPr>
          </a:p>
          <a:p>
            <a:pPr marL="0" indent="0">
              <a:buNone/>
            </a:pPr>
            <a:r>
              <a:rPr lang="en-US" sz="3200" dirty="0">
                <a:solidFill>
                  <a:schemeClr val="bg1"/>
                </a:solidFill>
              </a:rPr>
              <a:t>Take the test and let’s talk about it next week!</a:t>
            </a:r>
          </a:p>
          <a:p>
            <a:endParaRPr lang="en-US" dirty="0"/>
          </a:p>
        </p:txBody>
      </p:sp>
    </p:spTree>
    <p:extLst>
      <p:ext uri="{BB962C8B-B14F-4D97-AF65-F5344CB8AC3E}">
        <p14:creationId xmlns:p14="http://schemas.microsoft.com/office/powerpoint/2010/main" val="37490494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DA33862D-1C25-9A08-A0C5-EB46953010A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055" name="Freeform: Shape 2054">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Why Do We Pray? 10 Bible Passages to Better Understand Prayer - Jesus Film  Project">
            <a:extLst>
              <a:ext uri="{FF2B5EF4-FFF2-40B4-BE49-F238E27FC236}">
                <a16:creationId xmlns:a16="http://schemas.microsoft.com/office/drawing/2014/main" id="{D251B4EB-C7B6-0252-1AFC-5897517818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053" r="13437" b="1"/>
          <a:stretch/>
        </p:blipFill>
        <p:spPr bwMode="auto">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B8D3F92-D052-C076-EBDD-667FCDDB811D}"/>
              </a:ext>
            </a:extLst>
          </p:cNvPr>
          <p:cNvSpPr txBox="1"/>
          <p:nvPr/>
        </p:nvSpPr>
        <p:spPr>
          <a:xfrm>
            <a:off x="337845" y="2796531"/>
            <a:ext cx="4220835" cy="1107996"/>
          </a:xfrm>
          <a:prstGeom prst="rect">
            <a:avLst/>
          </a:prstGeom>
          <a:noFill/>
        </p:spPr>
        <p:txBody>
          <a:bodyPr wrap="none" rtlCol="0">
            <a:spAutoFit/>
          </a:bodyPr>
          <a:lstStyle/>
          <a:p>
            <a:r>
              <a:rPr lang="en-US" sz="6600" b="1" dirty="0">
                <a:solidFill>
                  <a:schemeClr val="bg1"/>
                </a:solidFill>
                <a:latin typeface="Abadi Extra Light" panose="020B0204020104020204" pitchFamily="34" charset="0"/>
              </a:rPr>
              <a:t>LET’S PRAY!</a:t>
            </a:r>
          </a:p>
        </p:txBody>
      </p:sp>
    </p:spTree>
    <p:extLst>
      <p:ext uri="{BB962C8B-B14F-4D97-AF65-F5344CB8AC3E}">
        <p14:creationId xmlns:p14="http://schemas.microsoft.com/office/powerpoint/2010/main" val="3577058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074" name="Picture 2" descr="Opinion | Who Truly Threatens the Church? - The New York Times">
            <a:extLst>
              <a:ext uri="{FF2B5EF4-FFF2-40B4-BE49-F238E27FC236}">
                <a16:creationId xmlns:a16="http://schemas.microsoft.com/office/drawing/2014/main" id="{D63420F7-E173-9B91-FAD9-C3A42D73DE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694" r="5873"/>
          <a:stretch/>
        </p:blipFill>
        <p:spPr bwMode="auto">
          <a:xfrm>
            <a:off x="4654296" y="10"/>
            <a:ext cx="7537707"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E9DCA5EA-C9F1-43F7-8CD9-E7D77919EB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099" y="806357"/>
            <a:ext cx="6734553"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light on it&#10;&#10;Description automatically generated with medium confidence">
            <a:extLst>
              <a:ext uri="{FF2B5EF4-FFF2-40B4-BE49-F238E27FC236}">
                <a16:creationId xmlns:a16="http://schemas.microsoft.com/office/drawing/2014/main" id="{DA33862D-1C25-9A08-A0C5-EB46953010A0}"/>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l="882" r="20449" b="1"/>
          <a:stretch/>
        </p:blipFill>
        <p:spPr>
          <a:xfrm>
            <a:off x="962403" y="979071"/>
            <a:ext cx="6409944" cy="4583188"/>
          </a:xfrm>
          <a:prstGeom prst="rect">
            <a:avLst/>
          </a:prstGeom>
        </p:spPr>
      </p:pic>
      <p:sp>
        <p:nvSpPr>
          <p:cNvPr id="2" name="TextBox 1">
            <a:extLst>
              <a:ext uri="{FF2B5EF4-FFF2-40B4-BE49-F238E27FC236}">
                <a16:creationId xmlns:a16="http://schemas.microsoft.com/office/drawing/2014/main" id="{2CFEF995-D960-2147-E9C2-F26571BDE86A}"/>
              </a:ext>
            </a:extLst>
          </p:cNvPr>
          <p:cNvSpPr txBox="1"/>
          <p:nvPr/>
        </p:nvSpPr>
        <p:spPr>
          <a:xfrm>
            <a:off x="1977162" y="1775767"/>
            <a:ext cx="4454117" cy="2554545"/>
          </a:xfrm>
          <a:prstGeom prst="rect">
            <a:avLst/>
          </a:prstGeom>
          <a:noFill/>
        </p:spPr>
        <p:txBody>
          <a:bodyPr wrap="square" rtlCol="0">
            <a:spAutoFit/>
          </a:bodyPr>
          <a:lstStyle/>
          <a:p>
            <a:pPr algn="ctr"/>
            <a:r>
              <a:rPr lang="en-US" sz="4000" dirty="0">
                <a:solidFill>
                  <a:schemeClr val="bg1"/>
                </a:solidFill>
                <a:latin typeface="Amasis MT Pro Black" panose="02040A04050005020304" pitchFamily="18" charset="0"/>
              </a:rPr>
              <a:t>THE DOORS OF THE </a:t>
            </a:r>
          </a:p>
          <a:p>
            <a:pPr algn="ctr"/>
            <a:r>
              <a:rPr lang="en-US" sz="4000" dirty="0">
                <a:solidFill>
                  <a:schemeClr val="bg1"/>
                </a:solidFill>
                <a:latin typeface="Amasis MT Pro Black" panose="02040A04050005020304" pitchFamily="18" charset="0"/>
              </a:rPr>
              <a:t>CHURCH ARE OPEN!</a:t>
            </a:r>
          </a:p>
        </p:txBody>
      </p:sp>
    </p:spTree>
    <p:extLst>
      <p:ext uri="{BB962C8B-B14F-4D97-AF65-F5344CB8AC3E}">
        <p14:creationId xmlns:p14="http://schemas.microsoft.com/office/powerpoint/2010/main" val="2719752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0D1F846-0A2D-AF6F-59E3-6E4484AE5E6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screenshot of a computer">
            <a:extLst>
              <a:ext uri="{FF2B5EF4-FFF2-40B4-BE49-F238E27FC236}">
                <a16:creationId xmlns:a16="http://schemas.microsoft.com/office/drawing/2014/main" id="{765899AC-904E-4842-E5F3-C981E8088E47}"/>
              </a:ext>
            </a:extLst>
          </p:cNvPr>
          <p:cNvPicPr>
            <a:picLocks noChangeAspect="1"/>
          </p:cNvPicPr>
          <p:nvPr/>
        </p:nvPicPr>
        <p:blipFill rotWithShape="1">
          <a:blip r:embed="rId3"/>
          <a:srcRect t="9575" r="4436" b="6393"/>
          <a:stretch/>
        </p:blipFill>
        <p:spPr bwMode="auto">
          <a:xfrm>
            <a:off x="1870635" y="563927"/>
            <a:ext cx="9215718" cy="5063880"/>
          </a:xfrm>
          <a:prstGeom prst="rect">
            <a:avLst/>
          </a:prstGeom>
          <a:ln>
            <a:noFill/>
          </a:ln>
          <a:extLst>
            <a:ext uri="{53640926-AAD7-44D8-BBD7-CCE9431645EC}">
              <a14:shadowObscured xmlns:a14="http://schemas.microsoft.com/office/drawing/2010/main"/>
            </a:ext>
          </a:extLst>
        </p:spPr>
      </p:pic>
      <p:sp>
        <p:nvSpPr>
          <p:cNvPr id="5" name="Oval 4">
            <a:extLst>
              <a:ext uri="{FF2B5EF4-FFF2-40B4-BE49-F238E27FC236}">
                <a16:creationId xmlns:a16="http://schemas.microsoft.com/office/drawing/2014/main" id="{E3E89B2C-DE19-4BEE-C8F6-90F4F99A54ED}"/>
              </a:ext>
            </a:extLst>
          </p:cNvPr>
          <p:cNvSpPr/>
          <p:nvPr/>
        </p:nvSpPr>
        <p:spPr>
          <a:xfrm>
            <a:off x="7138626" y="2635994"/>
            <a:ext cx="725214" cy="32792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3731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DA33862D-1C25-9A08-A0C5-EB46953010A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6" descr="https://pciprdprodfmssa.blob.core.windows.net/fms/1c42292f-c552-44c2-afd7-d83021ea5632/giving_header.png">
            <a:extLst>
              <a:ext uri="{FF2B5EF4-FFF2-40B4-BE49-F238E27FC236}">
                <a16:creationId xmlns:a16="http://schemas.microsoft.com/office/drawing/2014/main" id="{FB30987D-B4AC-0614-0350-169890214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280" y="516306"/>
            <a:ext cx="9525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986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ook with a light on it&#10;&#10;Description automatically generated with medium confidence">
            <a:extLst>
              <a:ext uri="{FF2B5EF4-FFF2-40B4-BE49-F238E27FC236}">
                <a16:creationId xmlns:a16="http://schemas.microsoft.com/office/drawing/2014/main" id="{DA33862D-1C25-9A08-A0C5-EB46953010A0}"/>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pic>
        <p:nvPicPr>
          <p:cNvPr id="4100" name="Picture 4" descr="How to Send Professional Thank You Notes - Cornerstone Coworking">
            <a:extLst>
              <a:ext uri="{FF2B5EF4-FFF2-40B4-BE49-F238E27FC236}">
                <a16:creationId xmlns:a16="http://schemas.microsoft.com/office/drawing/2014/main" id="{D5F7E0D1-3ECC-EBB0-1FE9-F976D647C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7865" y="787576"/>
            <a:ext cx="8121597" cy="5386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348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een leaf with white text&#10;&#10;Description automatically generated">
            <a:extLst>
              <a:ext uri="{FF2B5EF4-FFF2-40B4-BE49-F238E27FC236}">
                <a16:creationId xmlns:a16="http://schemas.microsoft.com/office/drawing/2014/main" id="{BAF2EBF5-82BB-C906-D5B9-804F926E372C}"/>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b="2712"/>
          <a:stretch/>
        </p:blipFill>
        <p:spPr>
          <a:xfrm>
            <a:off x="307775" y="261437"/>
            <a:ext cx="11576450" cy="6335126"/>
          </a:xfrm>
          <a:prstGeom prst="rect">
            <a:avLst/>
          </a:prstGeom>
        </p:spPr>
      </p:pic>
    </p:spTree>
    <p:extLst>
      <p:ext uri="{BB962C8B-B14F-4D97-AF65-F5344CB8AC3E}">
        <p14:creationId xmlns:p14="http://schemas.microsoft.com/office/powerpoint/2010/main" val="387928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0D1F846-0A2D-AF6F-59E3-6E4484AE5E6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screenshot of a computer&#10;&#10;Description automatically generated">
            <a:extLst>
              <a:ext uri="{FF2B5EF4-FFF2-40B4-BE49-F238E27FC236}">
                <a16:creationId xmlns:a16="http://schemas.microsoft.com/office/drawing/2014/main" id="{34654CF9-3782-4710-A3C1-365DAC7763AB}"/>
              </a:ext>
            </a:extLst>
          </p:cNvPr>
          <p:cNvPicPr>
            <a:picLocks noChangeAspect="1"/>
          </p:cNvPicPr>
          <p:nvPr/>
        </p:nvPicPr>
        <p:blipFill rotWithShape="1">
          <a:blip r:embed="rId3"/>
          <a:srcRect t="9535" r="4438" b="8197"/>
          <a:stretch/>
        </p:blipFill>
        <p:spPr bwMode="auto">
          <a:xfrm>
            <a:off x="1381059" y="498190"/>
            <a:ext cx="9973708" cy="5305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05727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ok with a light on it&#10;&#10;Description automatically generated with medium confidence">
            <a:extLst>
              <a:ext uri="{FF2B5EF4-FFF2-40B4-BE49-F238E27FC236}">
                <a16:creationId xmlns:a16="http://schemas.microsoft.com/office/drawing/2014/main" id="{C0D1F846-0A2D-AF6F-59E3-6E4484AE5E6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23F2114E-340A-7608-7C65-251766713BA6}"/>
              </a:ext>
            </a:extLst>
          </p:cNvPr>
          <p:cNvPicPr>
            <a:picLocks noChangeAspect="1"/>
          </p:cNvPicPr>
          <p:nvPr/>
        </p:nvPicPr>
        <p:blipFill rotWithShape="1">
          <a:blip r:embed="rId3"/>
          <a:srcRect t="7681" r="4442" b="5870"/>
          <a:stretch/>
        </p:blipFill>
        <p:spPr bwMode="auto">
          <a:xfrm>
            <a:off x="2191747" y="542637"/>
            <a:ext cx="9670228" cy="5467177"/>
          </a:xfrm>
          <a:prstGeom prst="rect">
            <a:avLst/>
          </a:prstGeom>
          <a:ln>
            <a:noFill/>
          </a:ln>
          <a:extLst>
            <a:ext uri="{53640926-AAD7-44D8-BBD7-CCE9431645EC}">
              <a14:shadowObscured xmlns:a14="http://schemas.microsoft.com/office/drawing/2010/main"/>
            </a:ext>
          </a:extLst>
        </p:spPr>
      </p:pic>
      <p:sp>
        <p:nvSpPr>
          <p:cNvPr id="4" name="Oval 3">
            <a:extLst>
              <a:ext uri="{FF2B5EF4-FFF2-40B4-BE49-F238E27FC236}">
                <a16:creationId xmlns:a16="http://schemas.microsoft.com/office/drawing/2014/main" id="{56D50738-B6A2-52C1-69C2-EFF3220A6EFB}"/>
              </a:ext>
            </a:extLst>
          </p:cNvPr>
          <p:cNvSpPr/>
          <p:nvPr/>
        </p:nvSpPr>
        <p:spPr>
          <a:xfrm>
            <a:off x="3173506" y="5044141"/>
            <a:ext cx="1852706" cy="63948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050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B067B1-F4E5-4FDF-813D-C9E872E800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holding hands&#10;&#10;Description automatically generated">
            <a:extLst>
              <a:ext uri="{FF2B5EF4-FFF2-40B4-BE49-F238E27FC236}">
                <a16:creationId xmlns:a16="http://schemas.microsoft.com/office/drawing/2014/main" id="{2D3B1A81-48F2-B525-F126-9BCB72C5E2DB}"/>
              </a:ext>
            </a:extLst>
          </p:cNvPr>
          <p:cNvPicPr>
            <a:picLocks noChangeAspect="1"/>
          </p:cNvPicPr>
          <p:nvPr/>
        </p:nvPicPr>
        <p:blipFill rotWithShape="1">
          <a:blip r:embed="rId2">
            <a:extLst>
              <a:ext uri="{28A0092B-C50C-407E-A947-70E740481C1C}">
                <a14:useLocalDpi xmlns:a14="http://schemas.microsoft.com/office/drawing/2010/main" val="0"/>
              </a:ext>
            </a:extLst>
          </a:blip>
          <a:srcRect t="2712"/>
          <a:stretch/>
        </p:blipFill>
        <p:spPr>
          <a:xfrm>
            <a:off x="307775" y="261437"/>
            <a:ext cx="11576450" cy="6335126"/>
          </a:xfrm>
          <a:prstGeom prst="rect">
            <a:avLst/>
          </a:prstGeom>
        </p:spPr>
      </p:pic>
      <p:sp>
        <p:nvSpPr>
          <p:cNvPr id="6" name="TextBox 5">
            <a:extLst>
              <a:ext uri="{FF2B5EF4-FFF2-40B4-BE49-F238E27FC236}">
                <a16:creationId xmlns:a16="http://schemas.microsoft.com/office/drawing/2014/main" id="{2CFB1535-FAEA-D7C5-F2D6-7EFDA6FA0026}"/>
              </a:ext>
            </a:extLst>
          </p:cNvPr>
          <p:cNvSpPr txBox="1"/>
          <p:nvPr/>
        </p:nvSpPr>
        <p:spPr>
          <a:xfrm>
            <a:off x="500052" y="1746040"/>
            <a:ext cx="10923183" cy="1938992"/>
          </a:xfrm>
          <a:prstGeom prst="rect">
            <a:avLst/>
          </a:prstGeom>
          <a:noFill/>
        </p:spPr>
        <p:txBody>
          <a:bodyPr wrap="none" rtlCol="0">
            <a:spAutoFit/>
          </a:bodyPr>
          <a:lstStyle/>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TEAM EVANGELISM:</a:t>
            </a:r>
          </a:p>
          <a:p>
            <a:pPr algn="ctr"/>
            <a:r>
              <a:rPr lang="en-US" sz="6000"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“UNDERSTANING THE TASK”</a:t>
            </a:r>
          </a:p>
        </p:txBody>
      </p:sp>
    </p:spTree>
    <p:extLst>
      <p:ext uri="{BB962C8B-B14F-4D97-AF65-F5344CB8AC3E}">
        <p14:creationId xmlns:p14="http://schemas.microsoft.com/office/powerpoint/2010/main" val="41869791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hands">
            <a:extLst>
              <a:ext uri="{FF2B5EF4-FFF2-40B4-BE49-F238E27FC236}">
                <a16:creationId xmlns:a16="http://schemas.microsoft.com/office/drawing/2014/main" id="{B5C367A2-C9E1-77B2-F600-4A9652486D8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93DB51B-DD30-9EB1-CFF1-884FD6F7AA32}"/>
              </a:ext>
            </a:extLst>
          </p:cNvPr>
          <p:cNvSpPr txBox="1"/>
          <p:nvPr/>
        </p:nvSpPr>
        <p:spPr>
          <a:xfrm>
            <a:off x="2221351" y="89647"/>
            <a:ext cx="7002238" cy="923330"/>
          </a:xfrm>
          <a:prstGeom prst="rect">
            <a:avLst/>
          </a:prstGeom>
          <a:noFill/>
        </p:spPr>
        <p:txBody>
          <a:bodyPr wrap="none" rtlCol="0">
            <a:spAutoFit/>
          </a:bodyPr>
          <a:lstStyle/>
          <a:p>
            <a:pPr algn="ctr"/>
            <a:r>
              <a:rPr lang="en-US" sz="54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COURSE OBJECTIVES</a:t>
            </a:r>
          </a:p>
        </p:txBody>
      </p:sp>
      <p:sp>
        <p:nvSpPr>
          <p:cNvPr id="6" name="Rectangle 5">
            <a:extLst>
              <a:ext uri="{FF2B5EF4-FFF2-40B4-BE49-F238E27FC236}">
                <a16:creationId xmlns:a16="http://schemas.microsoft.com/office/drawing/2014/main" id="{57DC1D5C-3F5A-0DB3-A51E-4694ACC1E861}"/>
              </a:ext>
            </a:extLst>
          </p:cNvPr>
          <p:cNvSpPr/>
          <p:nvPr/>
        </p:nvSpPr>
        <p:spPr>
          <a:xfrm>
            <a:off x="764988" y="1204223"/>
            <a:ext cx="9914964" cy="4772247"/>
          </a:xfrm>
          <a:prstGeom prst="rect">
            <a:avLst/>
          </a:prstGeom>
          <a:solidFill>
            <a:schemeClr val="bg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E72E542-5DB6-6551-3931-A3AC8517059A}"/>
              </a:ext>
            </a:extLst>
          </p:cNvPr>
          <p:cNvSpPr txBox="1"/>
          <p:nvPr/>
        </p:nvSpPr>
        <p:spPr>
          <a:xfrm>
            <a:off x="878542" y="1204224"/>
            <a:ext cx="9873129" cy="4832092"/>
          </a:xfrm>
          <a:prstGeom prst="rect">
            <a:avLst/>
          </a:prstGeom>
          <a:noFill/>
        </p:spPr>
        <p:txBody>
          <a:bodyPr wrap="square" rtlCol="0">
            <a:spAutoFit/>
          </a:bodyPr>
          <a:lstStyle/>
          <a:p>
            <a:pPr marL="400050" indent="-400050" algn="ctr">
              <a:buAutoNum type="romanUcPeriod"/>
            </a:pPr>
            <a:r>
              <a:rPr lang="en-US" sz="2800" b="1" dirty="0">
                <a:solidFill>
                  <a:schemeClr val="bg1"/>
                </a:solidFill>
                <a:latin typeface="Abadi Extra Light" panose="020B0204020104020204" pitchFamily="34" charset="0"/>
              </a:rPr>
              <a:t>PRAYER</a:t>
            </a:r>
          </a:p>
          <a:p>
            <a:pPr marL="400050" indent="-400050" algn="ctr">
              <a:buAutoNum type="romanUcPeriod"/>
            </a:pPr>
            <a:r>
              <a:rPr lang="en-US" sz="2800" b="1" dirty="0">
                <a:solidFill>
                  <a:schemeClr val="bg1"/>
                </a:solidFill>
                <a:latin typeface="Abadi Extra Light" panose="020B0204020104020204" pitchFamily="34" charset="0"/>
              </a:rPr>
              <a:t>RECAP: UNDERSTANDING THE PURPOSE AND POWER OF PRAYER</a:t>
            </a:r>
          </a:p>
          <a:p>
            <a:pPr marL="400050" indent="-400050" algn="ctr">
              <a:buAutoNum type="romanUcPeriod"/>
            </a:pPr>
            <a:r>
              <a:rPr lang="en-US" sz="2800" b="1" dirty="0">
                <a:solidFill>
                  <a:schemeClr val="bg1"/>
                </a:solidFill>
                <a:latin typeface="Abadi Extra Light" panose="020B0204020104020204" pitchFamily="34" charset="0"/>
              </a:rPr>
              <a:t>THE WORD: MATTHEW 29:19-20</a:t>
            </a:r>
          </a:p>
          <a:p>
            <a:pPr marL="400050" indent="-400050" algn="ctr">
              <a:buAutoNum type="romanUcPeriod"/>
            </a:pPr>
            <a:r>
              <a:rPr lang="en-US" sz="2800" b="1" dirty="0">
                <a:solidFill>
                  <a:schemeClr val="bg1"/>
                </a:solidFill>
                <a:latin typeface="Abadi Extra Light" panose="020B0204020104020204" pitchFamily="34" charset="0"/>
              </a:rPr>
              <a:t>THE PURPOSE OF THE EVANGELISM COMMISSION</a:t>
            </a:r>
          </a:p>
          <a:p>
            <a:pPr marL="400050" indent="-400050" algn="ctr">
              <a:buAutoNum type="romanUcPeriod"/>
            </a:pPr>
            <a:r>
              <a:rPr lang="en-US" sz="2800" b="1" dirty="0">
                <a:solidFill>
                  <a:schemeClr val="bg1"/>
                </a:solidFill>
                <a:latin typeface="Abadi Extra Light" panose="020B0204020104020204" pitchFamily="34" charset="0"/>
              </a:rPr>
              <a:t>OBEY HIS COMMANDMENTS</a:t>
            </a:r>
          </a:p>
          <a:p>
            <a:pPr marL="400050" indent="-400050" algn="ctr">
              <a:buAutoNum type="romanUcPeriod"/>
            </a:pPr>
            <a:r>
              <a:rPr lang="en-US" sz="2800" b="1" dirty="0">
                <a:solidFill>
                  <a:schemeClr val="bg1"/>
                </a:solidFill>
                <a:latin typeface="Abadi Extra Light" panose="020B0204020104020204" pitchFamily="34" charset="0"/>
              </a:rPr>
              <a:t>UNDERSTADNING THE TASK </a:t>
            </a:r>
          </a:p>
          <a:p>
            <a:pPr marL="400050" indent="-400050" algn="ctr">
              <a:buAutoNum type="romanUcPeriod"/>
            </a:pPr>
            <a:r>
              <a:rPr lang="en-US" sz="2800" b="1" dirty="0">
                <a:solidFill>
                  <a:schemeClr val="bg1"/>
                </a:solidFill>
                <a:latin typeface="Abadi Extra Light" panose="020B0204020104020204" pitchFamily="34" charset="0"/>
              </a:rPr>
              <a:t>HOMEWORK!</a:t>
            </a:r>
          </a:p>
          <a:p>
            <a:pPr marL="400050" indent="-400050" algn="ctr">
              <a:buAutoNum type="romanUcPeriod"/>
            </a:pPr>
            <a:r>
              <a:rPr lang="en-US" sz="2800" b="1" dirty="0">
                <a:solidFill>
                  <a:schemeClr val="bg1"/>
                </a:solidFill>
                <a:latin typeface="Abadi Extra Light" panose="020B0204020104020204" pitchFamily="34" charset="0"/>
              </a:rPr>
              <a:t>LET’S PRAY TOGETHER</a:t>
            </a:r>
          </a:p>
          <a:p>
            <a:pPr marL="400050" indent="-400050" algn="ctr">
              <a:buAutoNum type="romanUcPeriod"/>
            </a:pPr>
            <a:r>
              <a:rPr lang="en-US" sz="2800" b="1" dirty="0">
                <a:solidFill>
                  <a:schemeClr val="bg1"/>
                </a:solidFill>
                <a:latin typeface="Abadi Extra Light" panose="020B0204020104020204" pitchFamily="34" charset="0"/>
              </a:rPr>
              <a:t>OPEN THE DOORS OF THE CHURCH/OFFERING</a:t>
            </a:r>
          </a:p>
          <a:p>
            <a:pPr marL="400050" indent="-400050" algn="ctr">
              <a:buAutoNum type="romanUcPeriod"/>
            </a:pPr>
            <a:r>
              <a:rPr lang="en-US" sz="2800" b="1" dirty="0">
                <a:solidFill>
                  <a:schemeClr val="bg1"/>
                </a:solidFill>
                <a:latin typeface="Abadi Extra Light" panose="020B0204020104020204" pitchFamily="34" charset="0"/>
              </a:rPr>
              <a:t>THANK YOU!</a:t>
            </a:r>
          </a:p>
        </p:txBody>
      </p:sp>
    </p:spTree>
    <p:extLst>
      <p:ext uri="{BB962C8B-B14F-4D97-AF65-F5344CB8AC3E}">
        <p14:creationId xmlns:p14="http://schemas.microsoft.com/office/powerpoint/2010/main" val="184404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187315B6-FE8C-D327-0F71-C7AF4ED011A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3571CD79-96B3-9FA5-9628-E8D550FFA4AF}"/>
              </a:ext>
            </a:extLst>
          </p:cNvPr>
          <p:cNvSpPr>
            <a:spLocks noGrp="1"/>
          </p:cNvSpPr>
          <p:nvPr>
            <p:ph type="title"/>
          </p:nvPr>
        </p:nvSpPr>
        <p:spPr>
          <a:xfrm>
            <a:off x="838200" y="245596"/>
            <a:ext cx="10515600" cy="1325563"/>
          </a:xfrm>
        </p:spPr>
        <p:txBody>
          <a:bodyPr/>
          <a:lstStyle/>
          <a:p>
            <a:pPr algn="ctr"/>
            <a:r>
              <a:rPr lang="en-US" u="sng" dirty="0">
                <a:solidFill>
                  <a:schemeClr val="bg1"/>
                </a:solidFill>
              </a:rPr>
              <a:t>UNDERSTANDING THE PURPOSE AND POWER OF PRAYER</a:t>
            </a:r>
          </a:p>
        </p:txBody>
      </p:sp>
      <p:sp>
        <p:nvSpPr>
          <p:cNvPr id="6" name="Content Placeholder 5">
            <a:extLst>
              <a:ext uri="{FF2B5EF4-FFF2-40B4-BE49-F238E27FC236}">
                <a16:creationId xmlns:a16="http://schemas.microsoft.com/office/drawing/2014/main" id="{675130FB-02D9-484A-1BD0-950A43DDF430}"/>
              </a:ext>
            </a:extLst>
          </p:cNvPr>
          <p:cNvSpPr>
            <a:spLocks noGrp="1"/>
          </p:cNvSpPr>
          <p:nvPr>
            <p:ph sz="half" idx="1"/>
          </p:nvPr>
        </p:nvSpPr>
        <p:spPr>
          <a:xfrm>
            <a:off x="416560" y="1764664"/>
            <a:ext cx="5181600" cy="4463415"/>
          </a:xfrm>
        </p:spPr>
        <p:txBody>
          <a:bodyPr>
            <a:normAutofit fontScale="55000" lnSpcReduction="20000"/>
          </a:bodyPr>
          <a:lstStyle/>
          <a:p>
            <a:r>
              <a:rPr lang="en-US" sz="3300" dirty="0">
                <a:solidFill>
                  <a:schemeClr val="bg1"/>
                </a:solidFill>
              </a:rPr>
              <a:t>When prayers aren’t answered, the Word of God provides an indication of why, giving insight into the kind of prayers God responds to, and what can inhibit our prayers. (LUKE 18:1)</a:t>
            </a:r>
          </a:p>
          <a:p>
            <a:r>
              <a:rPr lang="en-US" sz="3300" dirty="0">
                <a:solidFill>
                  <a:schemeClr val="bg1"/>
                </a:solidFill>
              </a:rPr>
              <a:t>God is faithful to answer prayer. Jesus gives the assurance that God does hear and answer our prayers. (MARK 11:24)</a:t>
            </a:r>
          </a:p>
          <a:p>
            <a:r>
              <a:rPr lang="en-US" sz="3300" dirty="0">
                <a:solidFill>
                  <a:schemeClr val="bg1"/>
                </a:solidFill>
              </a:rPr>
              <a:t>God’s will and word do work when they are understood and put into practice. Prayer is speaking the Word to God exactly as He gave it to us. </a:t>
            </a:r>
          </a:p>
          <a:p>
            <a:r>
              <a:rPr lang="en-US" sz="3300" dirty="0">
                <a:solidFill>
                  <a:schemeClr val="bg1"/>
                </a:solidFill>
              </a:rPr>
              <a:t>Praying without understanding and applying the truth and principles of prayer is </a:t>
            </a:r>
            <a:r>
              <a:rPr lang="en-US" sz="3300" b="1" u="sng" dirty="0">
                <a:solidFill>
                  <a:schemeClr val="bg1"/>
                </a:solidFill>
              </a:rPr>
              <a:t>INEFFECTIVE</a:t>
            </a:r>
            <a:r>
              <a:rPr lang="en-US" sz="3300" dirty="0">
                <a:solidFill>
                  <a:schemeClr val="bg1"/>
                </a:solidFill>
              </a:rPr>
              <a:t>. God knows we have limited understanding of Him and His ways, and that we struggle with our fallen nature. </a:t>
            </a:r>
          </a:p>
          <a:p>
            <a:r>
              <a:rPr lang="en-US" sz="3300" dirty="0">
                <a:solidFill>
                  <a:schemeClr val="bg1"/>
                </a:solidFill>
              </a:rPr>
              <a:t>We can pray to God directly in Jesus’ name because He has given us authority to do so based on the new covenant (JOHN 16:23-27).</a:t>
            </a:r>
          </a:p>
          <a:p>
            <a:endParaRPr lang="en-US" dirty="0"/>
          </a:p>
        </p:txBody>
      </p:sp>
      <p:sp>
        <p:nvSpPr>
          <p:cNvPr id="7" name="Content Placeholder 6">
            <a:extLst>
              <a:ext uri="{FF2B5EF4-FFF2-40B4-BE49-F238E27FC236}">
                <a16:creationId xmlns:a16="http://schemas.microsoft.com/office/drawing/2014/main" id="{3AB1A313-DCE9-158B-57FF-9DF44F262134}"/>
              </a:ext>
            </a:extLst>
          </p:cNvPr>
          <p:cNvSpPr>
            <a:spLocks noGrp="1"/>
          </p:cNvSpPr>
          <p:nvPr>
            <p:ph sz="half" idx="2"/>
          </p:nvPr>
        </p:nvSpPr>
        <p:spPr>
          <a:xfrm>
            <a:off x="6167120" y="1816755"/>
            <a:ext cx="5313680" cy="4463415"/>
          </a:xfrm>
        </p:spPr>
        <p:txBody>
          <a:bodyPr>
            <a:normAutofit fontScale="55000" lnSpcReduction="20000"/>
          </a:bodyPr>
          <a:lstStyle/>
          <a:p>
            <a:r>
              <a:rPr lang="en-US" sz="3300" dirty="0">
                <a:solidFill>
                  <a:schemeClr val="bg1"/>
                </a:solidFill>
              </a:rPr>
              <a:t>Jesus is our model of dominion authority. What He accomplished on earth and in His humanity, even though He was also divine. Jesus is our model for an effective prayer life!</a:t>
            </a:r>
          </a:p>
          <a:p>
            <a:r>
              <a:rPr lang="en-US" sz="3300" dirty="0">
                <a:solidFill>
                  <a:schemeClr val="bg1"/>
                </a:solidFill>
              </a:rPr>
              <a:t>There is no difference between what the people in the Bible were given by God as the basis for their effective prayers and what you and I are given to work with. Both relay on what God has given all mankind- His Word.</a:t>
            </a:r>
          </a:p>
          <a:p>
            <a:r>
              <a:rPr lang="en-US" sz="3300" dirty="0">
                <a:solidFill>
                  <a:schemeClr val="bg1"/>
                </a:solidFill>
              </a:rPr>
              <a:t>God wants to use His power in the world; however, for Him to do so, we must know how to appropriate His Word, while understanding what it is and how to apply it. </a:t>
            </a:r>
          </a:p>
          <a:p>
            <a:endParaRPr lang="en-US" sz="3600" b="1" dirty="0">
              <a:solidFill>
                <a:schemeClr val="bg1"/>
              </a:solidFill>
            </a:endParaRPr>
          </a:p>
          <a:p>
            <a:pPr marL="0" indent="0" algn="ctr">
              <a:buNone/>
            </a:pPr>
            <a:r>
              <a:rPr lang="en-US" sz="3600" b="1" dirty="0">
                <a:solidFill>
                  <a:schemeClr val="bg1"/>
                </a:solidFill>
              </a:rPr>
              <a:t>God’s Word is the foundation of His power. His power is a reflection of His greatness. </a:t>
            </a:r>
          </a:p>
          <a:p>
            <a:endParaRPr lang="en-US" dirty="0"/>
          </a:p>
        </p:txBody>
      </p:sp>
    </p:spTree>
    <p:extLst>
      <p:ext uri="{BB962C8B-B14F-4D97-AF65-F5344CB8AC3E}">
        <p14:creationId xmlns:p14="http://schemas.microsoft.com/office/powerpoint/2010/main" val="1577858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6B2103F3-E476-5A0E-1493-21F0D21FF6B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5078"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026" name="Picture 2" descr="Can We Believe the Bible? | United Church of God">
            <a:extLst>
              <a:ext uri="{FF2B5EF4-FFF2-40B4-BE49-F238E27FC236}">
                <a16:creationId xmlns:a16="http://schemas.microsoft.com/office/drawing/2014/main" id="{95F4F8A4-D4B0-D0B0-9A7E-A0F75DE63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0" r="28588" b="2"/>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E9EB7C-1E53-363B-9A05-C65BE41EE18E}"/>
              </a:ext>
            </a:extLst>
          </p:cNvPr>
          <p:cNvSpPr txBox="1"/>
          <p:nvPr/>
        </p:nvSpPr>
        <p:spPr>
          <a:xfrm>
            <a:off x="2021436" y="180514"/>
            <a:ext cx="4310795" cy="1015663"/>
          </a:xfrm>
          <a:prstGeom prst="rect">
            <a:avLst/>
          </a:prstGeom>
          <a:noFill/>
        </p:spPr>
        <p:txBody>
          <a:bodyPr wrap="none" rtlCol="0">
            <a:spAutoFit/>
          </a:bodyPr>
          <a:lstStyle/>
          <a:p>
            <a:r>
              <a:rPr lang="en-US" sz="6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p>
        </p:txBody>
      </p:sp>
      <p:sp>
        <p:nvSpPr>
          <p:cNvPr id="5" name="TextBox 4">
            <a:extLst>
              <a:ext uri="{FF2B5EF4-FFF2-40B4-BE49-F238E27FC236}">
                <a16:creationId xmlns:a16="http://schemas.microsoft.com/office/drawing/2014/main" id="{3FE1E11F-1CA6-6696-9CBA-B624DDC791F9}"/>
              </a:ext>
            </a:extLst>
          </p:cNvPr>
          <p:cNvSpPr txBox="1"/>
          <p:nvPr/>
        </p:nvSpPr>
        <p:spPr>
          <a:xfrm>
            <a:off x="66040" y="1244600"/>
            <a:ext cx="6776720" cy="5016758"/>
          </a:xfrm>
          <a:prstGeom prst="rect">
            <a:avLst/>
          </a:prstGeom>
          <a:noFill/>
        </p:spPr>
        <p:txBody>
          <a:bodyPr wrap="square" rtlCol="0">
            <a:spAutoFit/>
          </a:bodyPr>
          <a:lstStyle/>
          <a:p>
            <a:pPr marL="0" indent="0" algn="ctr">
              <a:buNone/>
            </a:pPr>
            <a:r>
              <a:rPr lang="en-US" sz="2000" dirty="0">
                <a:solidFill>
                  <a:schemeClr val="bg1"/>
                </a:solidFill>
              </a:rPr>
              <a:t>According to Thom Rainer's book, </a:t>
            </a:r>
            <a:r>
              <a:rPr lang="en-US" sz="2000" i="1" dirty="0">
                <a:solidFill>
                  <a:schemeClr val="bg1"/>
                </a:solidFill>
              </a:rPr>
              <a:t>The Unchurched Next Door</a:t>
            </a:r>
            <a:r>
              <a:rPr lang="en-US" sz="2000" dirty="0">
                <a:solidFill>
                  <a:schemeClr val="bg1"/>
                </a:solidFill>
              </a:rPr>
              <a:t>, 82% of our friends and family that don't attend church are at least somewhat likely to attend church if invited.</a:t>
            </a:r>
          </a:p>
          <a:p>
            <a:pPr marL="0" indent="0" algn="ctr">
              <a:buNone/>
            </a:pPr>
            <a:endParaRPr lang="en-US" sz="2000" dirty="0">
              <a:solidFill>
                <a:schemeClr val="bg1"/>
              </a:solidFill>
            </a:endParaRPr>
          </a:p>
          <a:p>
            <a:pPr marL="0" indent="0" algn="ctr">
              <a:buNone/>
            </a:pPr>
            <a:r>
              <a:rPr lang="en-US" sz="2000" b="1" dirty="0">
                <a:solidFill>
                  <a:schemeClr val="bg1"/>
                </a:solidFill>
              </a:rPr>
              <a:t>Do you know anyone suffering: </a:t>
            </a:r>
          </a:p>
          <a:p>
            <a:pPr marL="0" indent="0" algn="ctr">
              <a:buNone/>
            </a:pPr>
            <a:endParaRPr lang="en-US" sz="2000" b="1" dirty="0">
              <a:solidFill>
                <a:schemeClr val="bg1"/>
              </a:solidFill>
            </a:endParaRPr>
          </a:p>
          <a:p>
            <a:pPr marL="342900" indent="-342900">
              <a:buFont typeface="Arial" panose="020B0604020202020204" pitchFamily="34" charset="0"/>
              <a:buChar char="•"/>
            </a:pPr>
            <a:r>
              <a:rPr lang="en-US" sz="2000" dirty="0">
                <a:solidFill>
                  <a:schemeClr val="bg1"/>
                </a:solidFill>
              </a:rPr>
              <a:t>A neighbor that is complaining about how much stress they are under?</a:t>
            </a:r>
          </a:p>
          <a:p>
            <a:pPr marL="342900" indent="-342900">
              <a:buFont typeface="Arial" panose="020B0604020202020204" pitchFamily="34" charset="0"/>
              <a:buChar char="•"/>
            </a:pPr>
            <a:r>
              <a:rPr lang="en-US" sz="2000" dirty="0">
                <a:solidFill>
                  <a:schemeClr val="bg1"/>
                </a:solidFill>
              </a:rPr>
              <a:t>A single mom that is being crushed under the weight of trying to be both parents for her kids?</a:t>
            </a:r>
          </a:p>
          <a:p>
            <a:pPr marL="342900" indent="-342900">
              <a:buFont typeface="Arial" panose="020B0604020202020204" pitchFamily="34" charset="0"/>
              <a:buChar char="•"/>
            </a:pPr>
            <a:r>
              <a:rPr lang="en-US" sz="2000" dirty="0">
                <a:solidFill>
                  <a:schemeClr val="bg1"/>
                </a:solidFill>
              </a:rPr>
              <a:t>A co-worker that is just moving through life in zombie-like fashion? </a:t>
            </a:r>
          </a:p>
          <a:p>
            <a:pPr marL="342900" indent="-342900">
              <a:buFont typeface="Arial" panose="020B0604020202020204" pitchFamily="34" charset="0"/>
              <a:buChar char="•"/>
            </a:pPr>
            <a:r>
              <a:rPr lang="en-US" sz="2000" dirty="0">
                <a:solidFill>
                  <a:schemeClr val="bg1"/>
                </a:solidFill>
              </a:rPr>
              <a:t>A friend suffering with an addiction? </a:t>
            </a:r>
          </a:p>
          <a:p>
            <a:pPr marL="342900" indent="-342900">
              <a:buFont typeface="Arial" panose="020B0604020202020204" pitchFamily="34" charset="0"/>
              <a:buChar char="•"/>
            </a:pPr>
            <a:r>
              <a:rPr lang="en-US" sz="2000" dirty="0">
                <a:solidFill>
                  <a:schemeClr val="bg1"/>
                </a:solidFill>
              </a:rPr>
              <a:t>A young adult going in the wrong direction? </a:t>
            </a:r>
          </a:p>
          <a:p>
            <a:pPr marL="342900" indent="-342900">
              <a:buFont typeface="Arial" panose="020B0604020202020204" pitchFamily="34" charset="0"/>
              <a:buChar char="•"/>
            </a:pPr>
            <a:r>
              <a:rPr lang="en-US" sz="2000" dirty="0">
                <a:solidFill>
                  <a:schemeClr val="bg1"/>
                </a:solidFill>
              </a:rPr>
              <a:t>Or how about that friend who does go to church, but he has not experienced freedom?</a:t>
            </a:r>
          </a:p>
        </p:txBody>
      </p:sp>
    </p:spTree>
    <p:extLst>
      <p:ext uri="{BB962C8B-B14F-4D97-AF65-F5344CB8AC3E}">
        <p14:creationId xmlns:p14="http://schemas.microsoft.com/office/powerpoint/2010/main" val="3746887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close up of leaves&#10;&#10;Description automatically generated">
            <a:extLst>
              <a:ext uri="{FF2B5EF4-FFF2-40B4-BE49-F238E27FC236}">
                <a16:creationId xmlns:a16="http://schemas.microsoft.com/office/drawing/2014/main" id="{6B2103F3-E476-5A0E-1493-21F0D21FF6B5}"/>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r="25078" b="-1"/>
          <a:stretch/>
        </p:blipFill>
        <p:spPr>
          <a:xfrm>
            <a:off x="20" y="10"/>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p:spPr>
      </p:pic>
      <p:pic>
        <p:nvPicPr>
          <p:cNvPr id="1026" name="Picture 2" descr="Can We Believe the Bible? | United Church of God">
            <a:extLst>
              <a:ext uri="{FF2B5EF4-FFF2-40B4-BE49-F238E27FC236}">
                <a16:creationId xmlns:a16="http://schemas.microsoft.com/office/drawing/2014/main" id="{95F4F8A4-D4B0-D0B0-9A7E-A0F75DE63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0" r="28588" b="2"/>
          <a:stretch/>
        </p:blipFill>
        <p:spPr bwMode="auto">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DE9EB7C-1E53-363B-9A05-C65BE41EE18E}"/>
              </a:ext>
            </a:extLst>
          </p:cNvPr>
          <p:cNvSpPr txBox="1"/>
          <p:nvPr/>
        </p:nvSpPr>
        <p:spPr>
          <a:xfrm>
            <a:off x="2021436" y="180514"/>
            <a:ext cx="4310795" cy="1015663"/>
          </a:xfrm>
          <a:prstGeom prst="rect">
            <a:avLst/>
          </a:prstGeom>
          <a:noFill/>
        </p:spPr>
        <p:txBody>
          <a:bodyPr wrap="none" rtlCol="0">
            <a:spAutoFit/>
          </a:bodyPr>
          <a:lstStyle/>
          <a:p>
            <a:r>
              <a:rPr lang="en-US" sz="6000" u="sng" dirty="0">
                <a:solidFill>
                  <a:schemeClr val="bg1"/>
                </a:solidFill>
                <a:latin typeface="ADLaM Display" panose="02010000000000000000" pitchFamily="2" charset="0"/>
                <a:ea typeface="ADLaM Display" panose="02010000000000000000" pitchFamily="2" charset="0"/>
                <a:cs typeface="ADLaM Display" panose="02010000000000000000" pitchFamily="2" charset="0"/>
              </a:rPr>
              <a:t>THE WORD</a:t>
            </a:r>
          </a:p>
        </p:txBody>
      </p:sp>
      <p:sp>
        <p:nvSpPr>
          <p:cNvPr id="5" name="TextBox 4">
            <a:extLst>
              <a:ext uri="{FF2B5EF4-FFF2-40B4-BE49-F238E27FC236}">
                <a16:creationId xmlns:a16="http://schemas.microsoft.com/office/drawing/2014/main" id="{3FE1E11F-1CA6-6696-9CBA-B624DDC791F9}"/>
              </a:ext>
            </a:extLst>
          </p:cNvPr>
          <p:cNvSpPr txBox="1"/>
          <p:nvPr/>
        </p:nvSpPr>
        <p:spPr>
          <a:xfrm>
            <a:off x="111760" y="1737360"/>
            <a:ext cx="6776720" cy="4154984"/>
          </a:xfrm>
          <a:prstGeom prst="rect">
            <a:avLst/>
          </a:prstGeom>
          <a:noFill/>
        </p:spPr>
        <p:txBody>
          <a:bodyPr wrap="square" rtlCol="0">
            <a:spAutoFit/>
          </a:bodyPr>
          <a:lstStyle/>
          <a:p>
            <a:pPr marL="0" indent="0" algn="ctr">
              <a:buNone/>
            </a:pPr>
            <a:r>
              <a:rPr lang="en-US" sz="2400" b="1" u="sng" dirty="0">
                <a:solidFill>
                  <a:schemeClr val="bg1"/>
                </a:solidFill>
              </a:rPr>
              <a:t>Matthew 28:19</a:t>
            </a:r>
            <a:r>
              <a:rPr lang="en-US" sz="2400" b="1" dirty="0">
                <a:solidFill>
                  <a:schemeClr val="bg1"/>
                </a:solidFill>
              </a:rPr>
              <a:t> “Therefore go and make disciples of all nations, baptizing them in the name of the Father and of the Son and of the Holy Spirit, 20 and teaching them to obey everything I have commanded you. And surely, I am with you always, to the very end of the age.”</a:t>
            </a:r>
          </a:p>
          <a:p>
            <a:pPr marL="0" indent="0" algn="ctr">
              <a:buNone/>
            </a:pPr>
            <a:endParaRPr lang="en-US" sz="2400" b="1" dirty="0">
              <a:solidFill>
                <a:schemeClr val="bg1"/>
              </a:solidFill>
            </a:endParaRPr>
          </a:p>
          <a:p>
            <a:pPr marL="0" indent="0">
              <a:buNone/>
            </a:pPr>
            <a:r>
              <a:rPr lang="en-US" sz="2400" dirty="0">
                <a:solidFill>
                  <a:schemeClr val="bg1"/>
                </a:solidFill>
              </a:rPr>
              <a:t>We are to go into all the world, but often we fail to go to our own neighbor. Inviting others to church is one way we can fulfill our responsibility to obey Jesus and introduce Him to a lost world</a:t>
            </a:r>
            <a:r>
              <a:rPr lang="en-US" sz="2400" b="1" dirty="0">
                <a:solidFill>
                  <a:schemeClr val="bg1"/>
                </a:solidFill>
              </a:rPr>
              <a:t>.</a:t>
            </a:r>
          </a:p>
        </p:txBody>
      </p:sp>
    </p:spTree>
    <p:extLst>
      <p:ext uri="{BB962C8B-B14F-4D97-AF65-F5344CB8AC3E}">
        <p14:creationId xmlns:p14="http://schemas.microsoft.com/office/powerpoint/2010/main" val="4043409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300</TotalTime>
  <Words>1572</Words>
  <Application>Microsoft Office PowerPoint</Application>
  <PresentationFormat>Widescreen</PresentationFormat>
  <Paragraphs>97</Paragraphs>
  <Slides>22</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Abadi Extra Light</vt:lpstr>
      <vt:lpstr>ADLaM Display</vt:lpstr>
      <vt:lpstr>Algerian</vt:lpstr>
      <vt:lpstr>Amasis MT Pro Black</vt:lpstr>
      <vt:lpstr>Aptos</vt:lpstr>
      <vt:lpstr>Aptos Display</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UNDERSTANDING THE PURPOSE AND POWER OF PRAYER</vt:lpstr>
      <vt:lpstr>PowerPoint Presentation</vt:lpstr>
      <vt:lpstr>PowerPoint Presentation</vt:lpstr>
      <vt:lpstr>PowerPoint Presentation</vt:lpstr>
      <vt:lpstr>THE PURPOSE OF THE  EVANGELISM COMMISSION</vt:lpstr>
      <vt:lpstr>THE PURPOSE OF THE  EVANGELISM COMMISSION</vt:lpstr>
      <vt:lpstr>PowerPoint Presentation</vt:lpstr>
      <vt:lpstr>OBEY HIS  COMMANDMENTS!</vt:lpstr>
      <vt:lpstr>OBEY HIS  COMMANDMENTS!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Coleman</dc:creator>
  <cp:lastModifiedBy>Preston Jacob</cp:lastModifiedBy>
  <cp:revision>2</cp:revision>
  <dcterms:created xsi:type="dcterms:W3CDTF">2024-04-17T14:27:46Z</dcterms:created>
  <dcterms:modified xsi:type="dcterms:W3CDTF">2024-04-17T21:46:33Z</dcterms:modified>
</cp:coreProperties>
</file>