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  <p:sldMasterId id="2147483666" r:id="rId6"/>
    <p:sldMasterId id="2147483664" r:id="rId7"/>
  </p:sldMasterIdLst>
  <p:sldIdLst>
    <p:sldId id="271" r:id="rId8"/>
    <p:sldId id="256" r:id="rId9"/>
    <p:sldId id="257" r:id="rId10"/>
    <p:sldId id="259" r:id="rId11"/>
    <p:sldId id="258" r:id="rId12"/>
    <p:sldId id="266" r:id="rId13"/>
    <p:sldId id="272" r:id="rId14"/>
    <p:sldId id="273" r:id="rId15"/>
    <p:sldId id="274" r:id="rId16"/>
    <p:sldId id="275" r:id="rId17"/>
    <p:sldId id="276" r:id="rId18"/>
    <p:sldId id="267" r:id="rId19"/>
    <p:sldId id="269" r:id="rId20"/>
    <p:sldId id="270" r:id="rId21"/>
    <p:sldId id="277" r:id="rId22"/>
    <p:sldId id="278" r:id="rId23"/>
    <p:sldId id="260" r:id="rId24"/>
    <p:sldId id="279" r:id="rId25"/>
    <p:sldId id="280" r:id="rId26"/>
    <p:sldId id="281" r:id="rId27"/>
    <p:sldId id="268" r:id="rId28"/>
    <p:sldId id="261" r:id="rId29"/>
    <p:sldId id="282" r:id="rId30"/>
    <p:sldId id="283" r:id="rId31"/>
    <p:sldId id="284" r:id="rId32"/>
    <p:sldId id="285" r:id="rId33"/>
    <p:sldId id="286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90F"/>
    <a:srgbClr val="394C43"/>
    <a:srgbClr val="614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D9D9D-BB34-4361-BECD-77A26EC2A93B}" v="20" dt="2024-06-26T15:51:22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815A-8B7D-DF3B-CE94-0C88953CD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27983-1241-187B-2F1C-1F29AF3C0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0250C-28A2-0BD1-007B-5A7302F1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3FB7-692B-7CC7-E6F1-D152AFEC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D2A64-5057-CF7C-EBD2-C62774F4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36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F04A4-6156-0E98-BD19-CBDDE7F7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AF851-5194-4419-96FC-3676B96E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E4F9-FD9F-B33D-170F-FC16B696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DCFD5-48CF-43E1-B1E9-1DE8FC7A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BBCA-FBB0-2ED2-D6F1-F05A41A5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59B48-0EB2-A42F-6416-1CC301352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D340B-0C3D-2FD3-8C28-908D45454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0CBB2-707E-B9B2-84EB-9035C523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A0C64-661B-AF33-CC13-C4E7B988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DC0A3-36E0-290F-1601-8693D256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90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21C86-1D8C-C9A4-B50E-73760D68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808F0-5667-4927-898B-FE2F2027DDCD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8E48B-EC87-68E8-A82E-61F8B2700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B0F77-9DED-25CF-4D50-51CA6D82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2C794-6BE3-4CE8-955D-7CA7B7AB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3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243F4-E43A-9DB3-457B-4D01FAE4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D3C-3B65-4E74-B8E7-E63953C9562D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4B394-C51B-05A0-19BE-B26E534A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F3534-A432-A10D-446A-F64EB663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3C37-353A-48EC-A0FF-9D88E51BB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18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FFE01-96E5-A4C9-F9B3-E06E02DB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42BB-1379-4068-AE01-DE762DF4F10A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535E5-D437-50FE-6702-5578B0B8C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E6A42-A6A4-0FB2-8A0F-B67B39A4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1556-A2FD-46FB-A197-A31561428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1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2FB0-5072-CD9B-34EC-90A97B6C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C3F6-AD24-1FDD-038E-400B8FF04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D7CA9-9CFE-E13A-3E79-CC838735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90A3-B5FC-0AAF-0287-57F8905C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F7099-D385-0A54-5C55-89BEC416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8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8027-26D4-F4A6-1423-7028C295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B477E-139C-94BC-E777-827CB290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F5DB9-32AD-18DF-3D92-6A7204DD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D9AE-76E3-380C-BE8D-188673F4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68593-CFB2-CBCA-4147-49C30109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9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1ECF-7352-BC58-DDF8-D55D4470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64741-4522-7DE0-6BC0-508DA3124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1A081-F72B-9784-EA9B-C75E4E880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8D4C1-076E-D496-CE59-B5F59A1B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A6A36-235B-328A-0417-B167FF93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EA8D4-7B77-A608-E443-3C976B3C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6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BEEF-232E-02D8-1837-B67553D7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A5C2-D248-CD33-086C-04E63D867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2A49D-AC32-DCDC-5F6D-DFBCE7599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5F000-3F3C-F492-1DE9-58E7019C6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3B13A3-3DE3-A589-083A-A1AC3A5F2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54D8C-2D33-AB73-1C17-DFCEAA70E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FE1BAA-8683-F27E-CED4-2E3F0D6BA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1CD59-AB9F-2636-01B3-D748C8E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CCE8-A017-41E8-E3ED-467F5FF4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9A607-EE18-F4B6-4E7F-05385891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18A58-FD61-448B-BA2C-3A32CFDB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7A7BE-A261-2DD0-7FD9-9B84BBBA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003C2-15E3-F548-3F84-9A40D39C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05FF15-62CF-B962-C644-4307E951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1EFF-745E-404A-732E-EAFEE31D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4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AA531-00CB-6EC9-BDD7-4992DBE0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64A6-EEBA-75C3-BE96-6747B689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7AA56-9D12-7032-61ED-B2421AF6E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D9B81-5455-54C8-EE6C-BCDF264D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2C0BF-3806-76C5-4AE3-3483C1E4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781C-65E4-34BB-F9E5-EB0B4B15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C031-A181-06D7-4F85-D7DEB1C6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42206-0CF1-941B-2FBA-CF7280A4A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CF443-8D95-46B1-E406-33D43BB70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23893-883F-C7B2-CF53-00D01090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A3518-B36F-EBA3-B871-F2F6A903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0674-F4F5-A278-41D5-C84545F1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6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68F5D3-CD4C-D535-4915-90ECE057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F5889-1AC0-2872-39B1-A073C5667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C4134-F7D4-6D91-C8D9-7F3E59627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910223-C996-4523-BCB5-C756723020B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7563A-D5B5-E7C4-BB5E-0F0B9C5C5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E3324-6D72-9A40-B37D-E8A0A2FA5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42A6B-4714-4A18-8C35-EAD7DD50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25D229-1D31-8BE5-96A9-7AABC4EF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65FAF-23D7-4AA2-B898-CE0FC5FE9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5985A-CFC2-F07F-89CD-0FD63AE5A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808F0-5667-4927-898B-FE2F2027DDCD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55303-4392-CBB2-97E7-A63527A6C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17CB2-4BEA-9756-9F66-B6580AF02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B2C794-6BE3-4CE8-955D-7CA7B7AB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DE9BC-076A-CA45-B378-D4C45AAE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0475D-F16B-7ADD-A4A6-E2419B35A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A54A6-4F01-AB01-0ADF-51FCD6F28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C7D3C-3B65-4E74-B8E7-E63953C9562D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98792-3E2E-67DE-3587-2BF9CC43B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FD3EC-0C8C-FFB5-4CDF-91A21BEDF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723C37-353A-48EC-A0FF-9D88E51BB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EC06F5-EF50-0D2A-3DF4-2F77B9F9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19769-09DD-2FFC-AAE7-6E0D83F4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46E2F-FB64-E1DD-D441-1F1E52937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C242BB-1379-4068-AE01-DE762DF4F10A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CCAA7-55BC-E469-9579-F44CB671B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3376C-A182-C839-EAE3-0BCCD0CCE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091556-A2FD-46FB-A197-A31561428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4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8E3C34CC-403B-1E35-A456-15522AC98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0" descr="Ruins of Ephesus | Article for senior travellers - Odyssey Traveller">
            <a:extLst>
              <a:ext uri="{FF2B5EF4-FFF2-40B4-BE49-F238E27FC236}">
                <a16:creationId xmlns:a16="http://schemas.microsoft.com/office/drawing/2014/main" id="{E4B6F9FA-99AB-7926-DE1D-98183A1FE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30480" y="-49086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7789C-CA66-0C52-23A5-8EAF0098E082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FOOTSTEPS OF PAUL’S SECOND JOURNEY!</a:t>
            </a:r>
          </a:p>
        </p:txBody>
      </p:sp>
    </p:spTree>
    <p:extLst>
      <p:ext uri="{BB962C8B-B14F-4D97-AF65-F5344CB8AC3E}">
        <p14:creationId xmlns:p14="http://schemas.microsoft.com/office/powerpoint/2010/main" val="118417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leaves">
            <a:extLst>
              <a:ext uri="{FF2B5EF4-FFF2-40B4-BE49-F238E27FC236}">
                <a16:creationId xmlns:a16="http://schemas.microsoft.com/office/drawing/2014/main" id="{AEBD2A45-E219-3DD6-05A6-88AD56893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0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7789C-CA66-0C52-23A5-8EAF0098E082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FOOTSTEPS OF PAUL’S SECOND JOURNEY!</a:t>
            </a:r>
          </a:p>
        </p:txBody>
      </p:sp>
      <p:pic>
        <p:nvPicPr>
          <p:cNvPr id="2" name="Picture 12" descr="The Top 4 Ancient Ruins in Athens You Can't Miss">
            <a:extLst>
              <a:ext uri="{FF2B5EF4-FFF2-40B4-BE49-F238E27FC236}">
                <a16:creationId xmlns:a16="http://schemas.microsoft.com/office/drawing/2014/main" id="{B16E0F90-66F1-E60E-F0FA-85979866E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0" r="17948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4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CDFF4902-1D73-45C7-0EBD-7F584942B5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B97ADD-5915-9290-9F5A-0375DDD051B5}"/>
              </a:ext>
            </a:extLst>
          </p:cNvPr>
          <p:cNvSpPr/>
          <p:nvPr/>
        </p:nvSpPr>
        <p:spPr>
          <a:xfrm>
            <a:off x="599890" y="1480133"/>
            <a:ext cx="10751481" cy="1429783"/>
          </a:xfrm>
          <a:prstGeom prst="rect">
            <a:avLst/>
          </a:prstGeom>
          <a:solidFill>
            <a:srgbClr val="614B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lasassy Caps" pitchFamily="2" charset="0"/>
                <a:cs typeface="Aharoni" panose="02010803020104030203" pitchFamily="2" charset="-79"/>
              </a:rPr>
              <a:t>UNDERSTANDING THE DOMINANT PHILOSOPHIES OF EVANGELISM METHODS!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8E976-87CA-0821-0AC2-6FFB14B781D9}"/>
              </a:ext>
            </a:extLst>
          </p:cNvPr>
          <p:cNvSpPr/>
          <p:nvPr/>
        </p:nvSpPr>
        <p:spPr>
          <a:xfrm>
            <a:off x="40768" y="1325005"/>
            <a:ext cx="11869727" cy="17394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bg1"/>
              </a:solidFill>
              <a:latin typeface="Alasassy Caps" pitchFamily="2" charset="0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98177-99CA-DEED-D1FA-92841671FE62}"/>
              </a:ext>
            </a:extLst>
          </p:cNvPr>
          <p:cNvSpPr/>
          <p:nvPr/>
        </p:nvSpPr>
        <p:spPr>
          <a:xfrm>
            <a:off x="599892" y="4185174"/>
            <a:ext cx="10751481" cy="1429783"/>
          </a:xfrm>
          <a:prstGeom prst="rect">
            <a:avLst/>
          </a:prstGeom>
          <a:solidFill>
            <a:srgbClr val="394C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asassy Caps" pitchFamily="2" charset="0"/>
                <a:ea typeface="+mn-ea"/>
                <a:cs typeface="Aharoni" panose="02010803020104030203" pitchFamily="2" charset="-79"/>
              </a:rPr>
              <a:t>THE SCRIPTURE SUPPORTS EVANGELISM FOR CONFRONTATIONAL AND TEAM EVENGELISM FROM TWO </a:t>
            </a:r>
            <a:r>
              <a:rPr lang="en-US" sz="3200" b="1" dirty="0">
                <a:solidFill>
                  <a:prstClr val="white"/>
                </a:solidFill>
                <a:latin typeface="Alasassy Caps" pitchFamily="2" charset="0"/>
                <a:cs typeface="Aharoni" panose="02010803020104030203" pitchFamily="2" charset="-79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asassy Caps" pitchFamily="2" charset="0"/>
                <a:ea typeface="+mn-ea"/>
                <a:cs typeface="Aharoni" panose="02010803020104030203" pitchFamily="2" charset="-79"/>
              </a:rPr>
              <a:t>OSITIONS:</a:t>
            </a:r>
          </a:p>
        </p:txBody>
      </p:sp>
    </p:spTree>
    <p:extLst>
      <p:ext uri="{BB962C8B-B14F-4D97-AF65-F5344CB8AC3E}">
        <p14:creationId xmlns:p14="http://schemas.microsoft.com/office/powerpoint/2010/main" val="414074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leaves&#10;&#10;Description automatically generated">
            <a:extLst>
              <a:ext uri="{FF2B5EF4-FFF2-40B4-BE49-F238E27FC236}">
                <a16:creationId xmlns:a16="http://schemas.microsoft.com/office/drawing/2014/main" id="{65A64BEE-2703-AA1B-B109-04C6CFE3DD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E5617-97AB-E159-0BDF-2FD90DEF2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662" y="297034"/>
            <a:ext cx="5379138" cy="58799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Position #1 </a:t>
            </a:r>
            <a:r>
              <a:rPr lang="en-US" sz="3200" b="1" dirty="0">
                <a:solidFill>
                  <a:schemeClr val="bg1"/>
                </a:solidFill>
              </a:rPr>
              <a:t>- Confrontational Evangelism: 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</a:rPr>
              <a:t>Most people holding this position contend that the great commission (Matt. 28:18-20) was given to  individuals, not the church, and all believers are responsible to fulfill it. They believe that leading others to Christ is the most important work a person can do.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E8589-F3E9-DF2E-9649-A1BDD8BF5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7034"/>
            <a:ext cx="5435438" cy="58799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u="sng" dirty="0">
                <a:solidFill>
                  <a:schemeClr val="bg1"/>
                </a:solidFill>
              </a:rPr>
              <a:t>Position #2 </a:t>
            </a:r>
            <a:r>
              <a:rPr lang="en-US" sz="3500" b="1" dirty="0">
                <a:solidFill>
                  <a:schemeClr val="bg1"/>
                </a:solidFill>
              </a:rPr>
              <a:t>– Lifestyle “As You Go” Evangelism:</a:t>
            </a:r>
          </a:p>
          <a:p>
            <a:pPr marL="0" indent="0">
              <a:buNone/>
            </a:pPr>
            <a:endParaRPr lang="en-US" sz="35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</a:rPr>
              <a:t>This position is very different from confrontational evangelism. This group will label the first group as being over-zealous and offering an over simplified plan of salvation. They believe that all should be witnesses – and a witness is “living your life so others might see Christ in you”.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21845D-DBB6-6449-D482-9559BD573AA5}"/>
              </a:ext>
            </a:extLst>
          </p:cNvPr>
          <p:cNvCxnSpPr/>
          <p:nvPr/>
        </p:nvCxnSpPr>
        <p:spPr>
          <a:xfrm>
            <a:off x="6019800" y="250441"/>
            <a:ext cx="0" cy="57135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406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6E47A7D8-BDA2-6BB4-906E-1472D880E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4" r="14459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2050" name="Picture 2" descr="Why water is important | SIWI - Leading expert in water governance">
            <a:extLst>
              <a:ext uri="{FF2B5EF4-FFF2-40B4-BE49-F238E27FC236}">
                <a16:creationId xmlns:a16="http://schemas.microsoft.com/office/drawing/2014/main" id="{53B666FD-570F-B3C7-1DED-9D72BFA71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28209" b="-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2A752-555D-162C-ECE4-103650D2C80E}"/>
              </a:ext>
            </a:extLst>
          </p:cNvPr>
          <p:cNvSpPr txBox="1"/>
          <p:nvPr/>
        </p:nvSpPr>
        <p:spPr>
          <a:xfrm>
            <a:off x="652777" y="2946539"/>
            <a:ext cx="48371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BALANCE IN THE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ANSWER!</a:t>
            </a:r>
          </a:p>
        </p:txBody>
      </p:sp>
    </p:spTree>
    <p:extLst>
      <p:ext uri="{BB962C8B-B14F-4D97-AF65-F5344CB8AC3E}">
        <p14:creationId xmlns:p14="http://schemas.microsoft.com/office/powerpoint/2010/main" val="165779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CDFF4902-1D73-45C7-0EBD-7F584942B5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B97ADD-5915-9290-9F5A-0375DDD051B5}"/>
              </a:ext>
            </a:extLst>
          </p:cNvPr>
          <p:cNvSpPr/>
          <p:nvPr/>
        </p:nvSpPr>
        <p:spPr>
          <a:xfrm>
            <a:off x="315294" y="659823"/>
            <a:ext cx="11561409" cy="2282307"/>
          </a:xfrm>
          <a:prstGeom prst="rect">
            <a:avLst/>
          </a:prstGeom>
          <a:solidFill>
            <a:srgbClr val="614B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000" dirty="0"/>
              <a:t>The third position is called “Team Evangelism”. This position recognizes individuals, acknowledging that some Christians are without complexes: people who know no fear, people who can use any method under any situation, with anyone, and win them to Christ.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8E976-87CA-0821-0AC2-6FFB14B781D9}"/>
              </a:ext>
            </a:extLst>
          </p:cNvPr>
          <p:cNvSpPr/>
          <p:nvPr/>
        </p:nvSpPr>
        <p:spPr>
          <a:xfrm>
            <a:off x="161136" y="4030347"/>
            <a:ext cx="11869727" cy="17394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bg1"/>
              </a:solidFill>
              <a:latin typeface="Alasassy Caps" pitchFamily="2" charset="0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98177-99CA-DEED-D1FA-92841671FE62}"/>
              </a:ext>
            </a:extLst>
          </p:cNvPr>
          <p:cNvSpPr/>
          <p:nvPr/>
        </p:nvSpPr>
        <p:spPr>
          <a:xfrm>
            <a:off x="599892" y="4185174"/>
            <a:ext cx="10751481" cy="1429783"/>
          </a:xfrm>
          <a:prstGeom prst="rect">
            <a:avLst/>
          </a:prstGeom>
          <a:solidFill>
            <a:srgbClr val="394C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asassy Caps" pitchFamily="2" charset="0"/>
                <a:ea typeface="+mn-ea"/>
                <a:cs typeface="Aharoni" panose="02010803020104030203" pitchFamily="2" charset="-79"/>
              </a:rPr>
              <a:t>Team evangelism recognizes two main groups in the church: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asassy Caps" pitchFamily="2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721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leaves&#10;&#10;Description automatically generated">
            <a:extLst>
              <a:ext uri="{FF2B5EF4-FFF2-40B4-BE49-F238E27FC236}">
                <a16:creationId xmlns:a16="http://schemas.microsoft.com/office/drawing/2014/main" id="{65A64BEE-2703-AA1B-B109-04C6CFE3DD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E5617-97AB-E159-0BDF-2FD90DEF2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662" y="297034"/>
            <a:ext cx="5379138" cy="5879929"/>
          </a:xfrm>
        </p:spPr>
        <p:txBody>
          <a:bodyPr>
            <a:normAutofit fontScale="92500" lnSpcReduction="10000"/>
          </a:bodyPr>
          <a:lstStyle/>
          <a:p>
            <a:pPr marL="457200" indent="-457200" algn="ctr">
              <a:buAutoNum type="arabicPeriod"/>
            </a:pPr>
            <a:r>
              <a:rPr lang="en-US" sz="48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has given to some Christians the gift of evangelism, which endows them to be effective and confrontational while leading people to Christ.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E8589-F3E9-DF2E-9649-A1BDD8BF5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7034"/>
            <a:ext cx="5435438" cy="587992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God at the same time has given every Christian the responsibility to be a witness. 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21845D-DBB6-6449-D482-9559BD573AA5}"/>
              </a:ext>
            </a:extLst>
          </p:cNvPr>
          <p:cNvCxnSpPr/>
          <p:nvPr/>
        </p:nvCxnSpPr>
        <p:spPr>
          <a:xfrm>
            <a:off x="6019800" y="250441"/>
            <a:ext cx="0" cy="57135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42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3641CEF9-9F49-6CE7-46ED-84FF7E8131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9628B0-A80C-A67A-7B0A-93BBDECF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3. PAUL USED TEAM EVANGLISM: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PAUL’S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88807-C954-CB92-1B76-0D0381823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413"/>
            <a:ext cx="11078882" cy="4351338"/>
          </a:xfrm>
        </p:spPr>
        <p:txBody>
          <a:bodyPr>
            <a:normAutofit lnSpcReduction="10000"/>
          </a:bodyPr>
          <a:lstStyle/>
          <a:p>
            <a:pPr marL="914400" lvl="1" indent="-457200">
              <a:buAutoNum type="arabicPeriod"/>
            </a:pPr>
            <a:r>
              <a:rPr lang="en-US" sz="3200" u="sng" dirty="0">
                <a:solidFill>
                  <a:schemeClr val="bg1"/>
                </a:solidFill>
              </a:rPr>
              <a:t>Aristarchus of Thessalonica </a:t>
            </a:r>
            <a:r>
              <a:rPr lang="en-US" sz="3200" dirty="0">
                <a:solidFill>
                  <a:schemeClr val="bg1"/>
                </a:solidFill>
              </a:rPr>
              <a:t>(Acts 19:29; 20:4;27:2;     Col. 4:10; and Philemon 1:24)</a:t>
            </a:r>
          </a:p>
          <a:p>
            <a:pPr marL="914400" lvl="1" indent="-457200">
              <a:buAutoNum type="arabicPeriod"/>
            </a:pPr>
            <a:r>
              <a:rPr lang="en-US" sz="3200" u="sng" dirty="0">
                <a:solidFill>
                  <a:schemeClr val="bg1"/>
                </a:solidFill>
              </a:rPr>
              <a:t>Barnabas</a:t>
            </a:r>
            <a:r>
              <a:rPr lang="en-US" sz="3200" dirty="0">
                <a:solidFill>
                  <a:schemeClr val="bg1"/>
                </a:solidFill>
              </a:rPr>
              <a:t> (Acts 14:14; 11:20-22, 11:25-26; 13:14; 15:35; Galatians 2:11-15)</a:t>
            </a:r>
          </a:p>
          <a:p>
            <a:pPr marL="914400" lvl="1" indent="-457200">
              <a:buAutoNum type="arabicPeriod"/>
            </a:pPr>
            <a:r>
              <a:rPr lang="en-US" sz="3200" u="sng" dirty="0">
                <a:solidFill>
                  <a:schemeClr val="bg1"/>
                </a:solidFill>
              </a:rPr>
              <a:t>Epaphras </a:t>
            </a:r>
            <a:r>
              <a:rPr lang="en-US" sz="3200" dirty="0">
                <a:solidFill>
                  <a:schemeClr val="bg1"/>
                </a:solidFill>
              </a:rPr>
              <a:t>(Colossians 1:7; 4:12; Philemon 23)</a:t>
            </a:r>
          </a:p>
          <a:p>
            <a:pPr marL="914400" lvl="1" indent="-457200">
              <a:buAutoNum type="arabicPeriod"/>
            </a:pPr>
            <a:r>
              <a:rPr lang="en-US" sz="3200" u="sng" dirty="0">
                <a:solidFill>
                  <a:schemeClr val="bg1"/>
                </a:solidFill>
              </a:rPr>
              <a:t>Gaius</a:t>
            </a:r>
            <a:r>
              <a:rPr lang="en-US" sz="3200" dirty="0">
                <a:solidFill>
                  <a:schemeClr val="bg1"/>
                </a:solidFill>
              </a:rPr>
              <a:t> (Acts 19:29; 20:4; 1 Cor. 1:14; Romans16:23; 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3 John 1)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5. </a:t>
            </a:r>
            <a:r>
              <a:rPr lang="en-US" sz="3200" u="sng" dirty="0">
                <a:solidFill>
                  <a:schemeClr val="bg1"/>
                </a:solidFill>
              </a:rPr>
              <a:t>Jason and </a:t>
            </a:r>
            <a:r>
              <a:rPr lang="en-US" sz="3200" u="sng" dirty="0" err="1">
                <a:solidFill>
                  <a:schemeClr val="bg1"/>
                </a:solidFill>
              </a:rPr>
              <a:t>Sopater</a:t>
            </a:r>
            <a:r>
              <a:rPr lang="en-US" sz="3200" u="sng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( Acts 17:5-9; Romans 16:21;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Acts 20:4)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9FF15-172C-31F4-3315-EDBB49782931}"/>
              </a:ext>
            </a:extLst>
          </p:cNvPr>
          <p:cNvSpPr/>
          <p:nvPr/>
        </p:nvSpPr>
        <p:spPr>
          <a:xfrm>
            <a:off x="1416424" y="365125"/>
            <a:ext cx="10112188" cy="12303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4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3641CEF9-9F49-6CE7-46ED-84FF7E8131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9628B0-A80C-A67A-7B0A-93BBDECF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3. PAUL USED TEAM EVANGLISM: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PAUL’S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88807-C954-CB92-1B76-0D0381823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1672"/>
            <a:ext cx="11078882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6. </a:t>
            </a:r>
            <a:r>
              <a:rPr lang="en-US" sz="3200" u="sng" dirty="0">
                <a:solidFill>
                  <a:schemeClr val="bg1"/>
                </a:solidFill>
              </a:rPr>
              <a:t>John Mark </a:t>
            </a:r>
            <a:r>
              <a:rPr lang="en-US" sz="3200" dirty="0">
                <a:solidFill>
                  <a:schemeClr val="bg1"/>
                </a:solidFill>
              </a:rPr>
              <a:t>(Acts 12:12, 25;13:5, 13-14; 15:17-40)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7. </a:t>
            </a:r>
            <a:r>
              <a:rPr lang="en-US" sz="3200" u="sng" dirty="0">
                <a:solidFill>
                  <a:schemeClr val="bg1"/>
                </a:solidFill>
              </a:rPr>
              <a:t>Luke the Evangelist </a:t>
            </a:r>
            <a:r>
              <a:rPr lang="en-US" sz="3200" dirty="0">
                <a:solidFill>
                  <a:schemeClr val="bg1"/>
                </a:solidFill>
              </a:rPr>
              <a:t>– 25% of the New Testament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(the books of Luke and Acts) 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8. </a:t>
            </a:r>
            <a:r>
              <a:rPr lang="en-US" sz="3200" u="sng" dirty="0">
                <a:solidFill>
                  <a:schemeClr val="bg1"/>
                </a:solidFill>
              </a:rPr>
              <a:t>Onesimus</a:t>
            </a:r>
            <a:r>
              <a:rPr lang="en-US" sz="3200" dirty="0">
                <a:solidFill>
                  <a:schemeClr val="bg1"/>
                </a:solidFill>
              </a:rPr>
              <a:t> (Colossians 4; Philemon 1:10-16)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9. </a:t>
            </a:r>
            <a:r>
              <a:rPr lang="en-US" sz="3200" u="sng" dirty="0">
                <a:solidFill>
                  <a:schemeClr val="bg1"/>
                </a:solidFill>
              </a:rPr>
              <a:t>Silas</a:t>
            </a:r>
            <a:r>
              <a:rPr lang="en-US" sz="3200" dirty="0">
                <a:solidFill>
                  <a:schemeClr val="bg1"/>
                </a:solidFill>
              </a:rPr>
              <a:t> (Acts 15:22; 2 Corinthians 1:19; 1 Peter 5:12)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10. </a:t>
            </a:r>
            <a:r>
              <a:rPr lang="en-US" sz="3200" u="sng" dirty="0">
                <a:solidFill>
                  <a:schemeClr val="bg1"/>
                </a:solidFill>
              </a:rPr>
              <a:t>Sosthenes</a:t>
            </a:r>
            <a:r>
              <a:rPr lang="en-US" sz="3200" dirty="0">
                <a:solidFill>
                  <a:schemeClr val="bg1"/>
                </a:solidFill>
              </a:rPr>
              <a:t> (Acts 18:12-17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9FF15-172C-31F4-3315-EDBB49782931}"/>
              </a:ext>
            </a:extLst>
          </p:cNvPr>
          <p:cNvSpPr/>
          <p:nvPr/>
        </p:nvSpPr>
        <p:spPr>
          <a:xfrm>
            <a:off x="1416424" y="365125"/>
            <a:ext cx="10112188" cy="123031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3641CEF9-9F49-6CE7-46ED-84FF7E8131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9628B0-A80C-A67A-7B0A-93BBDECF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3. PAUL USED TEAM EVANGLISM: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PAUL’S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88807-C954-CB92-1B76-0D0381823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3272"/>
            <a:ext cx="11078882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11. </a:t>
            </a:r>
            <a:r>
              <a:rPr lang="en-US" sz="3200" u="sng" dirty="0" err="1">
                <a:solidFill>
                  <a:schemeClr val="bg1"/>
                </a:solidFill>
              </a:rPr>
              <a:t>Trophimus</a:t>
            </a:r>
            <a:r>
              <a:rPr lang="en-US" sz="3200" dirty="0">
                <a:solidFill>
                  <a:schemeClr val="bg1"/>
                </a:solidFill>
              </a:rPr>
              <a:t> (Acts 20:4; 21:28-29; Ephesians 2:14)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12. </a:t>
            </a:r>
            <a:r>
              <a:rPr lang="en-US" sz="3200" u="sng" dirty="0">
                <a:solidFill>
                  <a:schemeClr val="bg1"/>
                </a:solidFill>
              </a:rPr>
              <a:t>Timothy</a:t>
            </a:r>
            <a:r>
              <a:rPr lang="en-US" sz="3200" dirty="0">
                <a:solidFill>
                  <a:schemeClr val="bg1"/>
                </a:solidFill>
              </a:rPr>
              <a:t> (Acts 16:1-3; 20:3-6; Romans 16:21; 1 and 2 Thessalians; Philippians. 2:19-23)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13. </a:t>
            </a:r>
            <a:r>
              <a:rPr lang="en-US" sz="3200" u="sng" dirty="0">
                <a:solidFill>
                  <a:schemeClr val="bg1"/>
                </a:solidFill>
              </a:rPr>
              <a:t>Damaris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14. </a:t>
            </a:r>
            <a:r>
              <a:rPr lang="en-US" sz="3200" u="sng" dirty="0" err="1">
                <a:solidFill>
                  <a:schemeClr val="bg1"/>
                </a:solidFill>
              </a:rPr>
              <a:t>Doinsysius</a:t>
            </a:r>
            <a:r>
              <a:rPr lang="en-US" sz="3200" u="sng" dirty="0">
                <a:solidFill>
                  <a:schemeClr val="bg1"/>
                </a:solidFill>
              </a:rPr>
              <a:t> of Areopagite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15. </a:t>
            </a:r>
            <a:r>
              <a:rPr lang="en-US" sz="3200" u="sng" dirty="0">
                <a:solidFill>
                  <a:schemeClr val="bg1"/>
                </a:solidFill>
              </a:rPr>
              <a:t>Erastus of Corinth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9FF15-172C-31F4-3315-EDBB49782931}"/>
              </a:ext>
            </a:extLst>
          </p:cNvPr>
          <p:cNvSpPr/>
          <p:nvPr/>
        </p:nvSpPr>
        <p:spPr>
          <a:xfrm>
            <a:off x="1416424" y="365125"/>
            <a:ext cx="10112188" cy="12303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1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2F9A81EB-04EA-8625-D3C1-50A95001C0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351D9A-2678-D1C7-3042-57F244052451}"/>
              </a:ext>
            </a:extLst>
          </p:cNvPr>
          <p:cNvSpPr/>
          <p:nvPr/>
        </p:nvSpPr>
        <p:spPr>
          <a:xfrm>
            <a:off x="937620" y="1373654"/>
            <a:ext cx="9919915" cy="2763981"/>
          </a:xfrm>
          <a:prstGeom prst="rect">
            <a:avLst/>
          </a:prstGeom>
          <a:solidFill>
            <a:srgbClr val="614B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WE ARE THE CHURCH: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THE GIFT OF EVANGELISM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ITS GIFT TO EVANGELISM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10FFB-6335-55AA-F366-7F8B6020B80C}"/>
              </a:ext>
            </a:extLst>
          </p:cNvPr>
          <p:cNvSpPr/>
          <p:nvPr/>
        </p:nvSpPr>
        <p:spPr>
          <a:xfrm>
            <a:off x="1224395" y="1975522"/>
            <a:ext cx="9919915" cy="234709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18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3641CEF9-9F49-6CE7-46ED-84FF7E8131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9628B0-A80C-A67A-7B0A-93BBDECF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3. PAUL USED TEAM EVANGLISM: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PAUL’S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88807-C954-CB92-1B76-0D0381823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413"/>
            <a:ext cx="11078882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16. </a:t>
            </a:r>
            <a:r>
              <a:rPr lang="en-US" sz="3200" u="sng" dirty="0">
                <a:solidFill>
                  <a:schemeClr val="bg1"/>
                </a:solidFill>
              </a:rPr>
              <a:t>Gamaliel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17. </a:t>
            </a:r>
            <a:r>
              <a:rPr lang="en-US" sz="3200" u="sng" dirty="0">
                <a:solidFill>
                  <a:schemeClr val="bg1"/>
                </a:solidFill>
              </a:rPr>
              <a:t>Lydia of Thyatira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18. </a:t>
            </a:r>
            <a:r>
              <a:rPr lang="en-US" sz="3200" u="sng" dirty="0">
                <a:solidFill>
                  <a:schemeClr val="bg1"/>
                </a:solidFill>
              </a:rPr>
              <a:t>Priscilla and Aquilla </a:t>
            </a:r>
            <a:r>
              <a:rPr lang="en-US" sz="3200" dirty="0">
                <a:solidFill>
                  <a:schemeClr val="bg1"/>
                </a:solidFill>
              </a:rPr>
              <a:t>(Romans 16:3-4; 18:25; 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 Corinthians 16:19)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19. </a:t>
            </a:r>
            <a:r>
              <a:rPr lang="en-US" sz="3200" u="sng" dirty="0">
                <a:solidFill>
                  <a:schemeClr val="bg1"/>
                </a:solidFill>
              </a:rPr>
              <a:t>Philemon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20. </a:t>
            </a:r>
            <a:r>
              <a:rPr lang="en-US" sz="3200" u="sng" dirty="0">
                <a:solidFill>
                  <a:schemeClr val="bg1"/>
                </a:solidFill>
              </a:rPr>
              <a:t>Theophilus</a:t>
            </a:r>
            <a:r>
              <a:rPr lang="en-US" sz="3200" dirty="0">
                <a:solidFill>
                  <a:schemeClr val="bg1"/>
                </a:solidFill>
              </a:rPr>
              <a:t> ( Luke 1:3, Acts 1:1)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9FF15-172C-31F4-3315-EDBB49782931}"/>
              </a:ext>
            </a:extLst>
          </p:cNvPr>
          <p:cNvSpPr/>
          <p:nvPr/>
        </p:nvSpPr>
        <p:spPr>
          <a:xfrm>
            <a:off x="1416424" y="365125"/>
            <a:ext cx="10112188" cy="123031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">
            <a:extLst>
              <a:ext uri="{FF2B5EF4-FFF2-40B4-BE49-F238E27FC236}">
                <a16:creationId xmlns:a16="http://schemas.microsoft.com/office/drawing/2014/main" id="{2FAB4995-C059-D281-184B-18733312B6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6" name="Picture 4" descr="The Bottom Line - KCPW">
            <a:extLst>
              <a:ext uri="{FF2B5EF4-FFF2-40B4-BE49-F238E27FC236}">
                <a16:creationId xmlns:a16="http://schemas.microsoft.com/office/drawing/2014/main" id="{09880FA6-AD5A-1E13-91A3-CB252E952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r="-2" b="-2"/>
          <a:stretch/>
        </p:blipFill>
        <p:spPr bwMode="auto"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39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leaves&#10;&#10;Description automatically generated">
            <a:extLst>
              <a:ext uri="{FF2B5EF4-FFF2-40B4-BE49-F238E27FC236}">
                <a16:creationId xmlns:a16="http://schemas.microsoft.com/office/drawing/2014/main" id="{4A14B20D-4CE4-7FC5-8A32-2F1D0D8AD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FA7CBA-4BCF-0CE2-FF33-E68A3463D2DE}"/>
              </a:ext>
            </a:extLst>
          </p:cNvPr>
          <p:cNvSpPr/>
          <p:nvPr/>
        </p:nvSpPr>
        <p:spPr>
          <a:xfrm>
            <a:off x="440698" y="189287"/>
            <a:ext cx="11310604" cy="6668713"/>
          </a:xfrm>
          <a:prstGeom prst="rect">
            <a:avLst/>
          </a:prstGeom>
          <a:solidFill>
            <a:srgbClr val="4229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6E137-C8B6-0E4E-0AC8-31F691BB7D62}"/>
              </a:ext>
            </a:extLst>
          </p:cNvPr>
          <p:cNvSpPr txBox="1"/>
          <p:nvPr/>
        </p:nvSpPr>
        <p:spPr>
          <a:xfrm>
            <a:off x="832861" y="304818"/>
            <a:ext cx="11755185" cy="65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Every Christian should evangelize in one manner or another.</a:t>
            </a:r>
          </a:p>
          <a:p>
            <a:pPr marL="457200" indent="-4572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God has endowed some Christians with the gift of Evangelism.</a:t>
            </a:r>
          </a:p>
          <a:p>
            <a:pPr marL="457200" indent="-4572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Guilt is not always a motivator, but quite often a tool of Satan for destruction. Most people who quit only suppresses efficiency.</a:t>
            </a:r>
          </a:p>
          <a:p>
            <a:pPr marL="457200" indent="-4572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Balance needs to be taught when it comes to evangelism.</a:t>
            </a:r>
          </a:p>
          <a:p>
            <a:pPr marL="457200" indent="-4572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Understand fear is an </a:t>
            </a:r>
            <a:r>
              <a:rPr lang="en-US" sz="2800" u="sng" dirty="0">
                <a:solidFill>
                  <a:schemeClr val="bg1"/>
                </a:solidFill>
              </a:rPr>
              <a:t>excuse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Evangelism Training class on Tuesday, July 2, 2024 @7PM.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Prayer Walk on Saturday, July 13, 2024 @ 9AM.</a:t>
            </a:r>
          </a:p>
          <a:p>
            <a:pPr marL="914400" lvl="1" indent="-4572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Perhaps the greatest hindrance to witnessing is lack of discipline!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DA33862D-1C25-9A08-A0C5-EB46953010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Why Do We Pray? 10 Bible Passages to Better Understand Prayer - Jesus Film  Project">
            <a:extLst>
              <a:ext uri="{FF2B5EF4-FFF2-40B4-BE49-F238E27FC236}">
                <a16:creationId xmlns:a16="http://schemas.microsoft.com/office/drawing/2014/main" id="{D251B4EB-C7B6-0252-1AFC-589751781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3" r="13437" b="1"/>
          <a:stretch/>
        </p:blipFill>
        <p:spPr bwMode="auto"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D3F92-D052-C076-EBDD-667FCDDB811D}"/>
              </a:ext>
            </a:extLst>
          </p:cNvPr>
          <p:cNvSpPr txBox="1"/>
          <p:nvPr/>
        </p:nvSpPr>
        <p:spPr>
          <a:xfrm>
            <a:off x="-67883" y="3796879"/>
            <a:ext cx="5330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LET’S PRAY!</a:t>
            </a:r>
          </a:p>
        </p:txBody>
      </p:sp>
    </p:spTree>
    <p:extLst>
      <p:ext uri="{BB962C8B-B14F-4D97-AF65-F5344CB8AC3E}">
        <p14:creationId xmlns:p14="http://schemas.microsoft.com/office/powerpoint/2010/main" val="3577058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pinion | Who Truly Threatens the Church? - The New York Times">
            <a:extLst>
              <a:ext uri="{FF2B5EF4-FFF2-40B4-BE49-F238E27FC236}">
                <a16:creationId xmlns:a16="http://schemas.microsoft.com/office/drawing/2014/main" id="{D63420F7-E173-9B91-FAD9-C3A42D73D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5873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DA33862D-1C25-9A08-A0C5-EB46953010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r="20449" b="1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FEF995-D960-2147-E9C2-F26571BDE86A}"/>
              </a:ext>
            </a:extLst>
          </p:cNvPr>
          <p:cNvSpPr txBox="1"/>
          <p:nvPr/>
        </p:nvSpPr>
        <p:spPr>
          <a:xfrm>
            <a:off x="1977162" y="1775767"/>
            <a:ext cx="44541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THE DOORS OF THE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CHURCH ARE OPEN!</a:t>
            </a:r>
          </a:p>
        </p:txBody>
      </p:sp>
    </p:spTree>
    <p:extLst>
      <p:ext uri="{BB962C8B-B14F-4D97-AF65-F5344CB8AC3E}">
        <p14:creationId xmlns:p14="http://schemas.microsoft.com/office/powerpoint/2010/main" val="2719752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DA33862D-1C25-9A08-A0C5-EB46953010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 descr="https://pciprdprodfmssa.blob.core.windows.net/fms/1c42292f-c552-44c2-afd7-d83021ea5632/giving_header.png">
            <a:extLst>
              <a:ext uri="{FF2B5EF4-FFF2-40B4-BE49-F238E27FC236}">
                <a16:creationId xmlns:a16="http://schemas.microsoft.com/office/drawing/2014/main" id="{FB30987D-B4AC-0614-0350-16989021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0" y="516306"/>
            <a:ext cx="9525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86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8" name="Rectangle 618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Thank You Letter Danger: 5 Things You Should Never Include!">
            <a:extLst>
              <a:ext uri="{FF2B5EF4-FFF2-40B4-BE49-F238E27FC236}">
                <a16:creationId xmlns:a16="http://schemas.microsoft.com/office/drawing/2014/main" id="{DDE10B27-882F-A537-73C4-532FB827F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" r="-1" b="783"/>
          <a:stretch/>
        </p:blipFill>
        <p:spPr bwMode="auto"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0" name="Arc 618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92" name="Oval 619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08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eaf with white text&#10;&#10;Description automatically generated">
            <a:extLst>
              <a:ext uri="{FF2B5EF4-FFF2-40B4-BE49-F238E27FC236}">
                <a16:creationId xmlns:a16="http://schemas.microsoft.com/office/drawing/2014/main" id="{43D44BEB-9D3F-2462-8296-E2A2C5134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0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06F21AA9-C6AC-C61A-C02F-16FDABBC4F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3AD029-65F4-4228-62F1-ED5FD50AE067}"/>
              </a:ext>
            </a:extLst>
          </p:cNvPr>
          <p:cNvSpPr/>
          <p:nvPr/>
        </p:nvSpPr>
        <p:spPr>
          <a:xfrm>
            <a:off x="1111826" y="1184562"/>
            <a:ext cx="9647959" cy="1143001"/>
          </a:xfrm>
          <a:prstGeom prst="roundRect">
            <a:avLst/>
          </a:prstGeom>
          <a:solidFill>
            <a:srgbClr val="394C4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COURSE OBJECTIVES: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13ADE-B87C-4B46-E352-A80F321DD1B7}"/>
              </a:ext>
            </a:extLst>
          </p:cNvPr>
          <p:cNvSpPr txBox="1"/>
          <p:nvPr/>
        </p:nvSpPr>
        <p:spPr>
          <a:xfrm>
            <a:off x="277905" y="2653553"/>
            <a:ext cx="11636190" cy="4093428"/>
          </a:xfrm>
          <a:prstGeom prst="rect">
            <a:avLst/>
          </a:prstGeom>
          <a:solidFill>
            <a:srgbClr val="394C43"/>
          </a:solidFill>
        </p:spPr>
        <p:txBody>
          <a:bodyPr wrap="square" rtlCol="0">
            <a:spAutoFit/>
          </a:bodyPr>
          <a:lstStyle/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PRAYER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SCRIPTURE: EPHESIANS 4: 16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OUR GREECE TRIP: THE JOURNEYS OF PAUL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UNDERSTANDING THE DOMINANT PHILOSOPHIES OF 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EVANGELISM METHODS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BALANCE IS THE ANSWER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HOW TO REACH FRIENDS &amp; FAMILY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LET’S PRAYER TOGETHER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THE DOORS OF THE CHURCH ARE OPEN/ OFFERING</a:t>
            </a:r>
          </a:p>
          <a:p>
            <a:pPr marL="400050" indent="-400050" algn="ctr">
              <a:buAutoNum type="romanUcPeriod"/>
            </a:pPr>
            <a:r>
              <a:rPr lang="en-US" sz="26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4504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5A345609-483B-2E7B-388F-C28AA58DF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r="25353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1026" name="Picture 2" descr="What Book of the Bible Should a New ...">
            <a:extLst>
              <a:ext uri="{FF2B5EF4-FFF2-40B4-BE49-F238E27FC236}">
                <a16:creationId xmlns:a16="http://schemas.microsoft.com/office/drawing/2014/main" id="{BBEE6E03-0405-0F96-B70B-AED6B61AA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15694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500E09-8432-BF19-300D-E3A1D6E0519A}"/>
              </a:ext>
            </a:extLst>
          </p:cNvPr>
          <p:cNvSpPr/>
          <p:nvPr/>
        </p:nvSpPr>
        <p:spPr>
          <a:xfrm>
            <a:off x="7399748" y="2739594"/>
            <a:ext cx="4145973" cy="1378807"/>
          </a:xfrm>
          <a:prstGeom prst="roundRect">
            <a:avLst/>
          </a:prstGeom>
          <a:solidFill>
            <a:srgbClr val="394C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 WORD!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1C04F0-E318-703B-3933-1D43AE4378F9}"/>
              </a:ext>
            </a:extLst>
          </p:cNvPr>
          <p:cNvSpPr/>
          <p:nvPr/>
        </p:nvSpPr>
        <p:spPr>
          <a:xfrm>
            <a:off x="493567" y="888422"/>
            <a:ext cx="5381599" cy="5247409"/>
          </a:xfrm>
          <a:prstGeom prst="rect">
            <a:avLst/>
          </a:prstGeom>
          <a:solidFill>
            <a:srgbClr val="614B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Ephesians 4:16-</a:t>
            </a:r>
            <a:r>
              <a:rPr lang="en-US" sz="3200" b="1" dirty="0">
                <a:solidFill>
                  <a:schemeClr val="bg1"/>
                </a:solidFill>
              </a:rPr>
              <a:t> “From whom the whole body fitly joined together and compacted by that which every joint </a:t>
            </a:r>
            <a:r>
              <a:rPr lang="en-US" sz="3200" b="1" dirty="0" err="1">
                <a:solidFill>
                  <a:schemeClr val="bg1"/>
                </a:solidFill>
              </a:rPr>
              <a:t>supplieth</a:t>
            </a:r>
            <a:r>
              <a:rPr lang="en-US" sz="3200" b="1" dirty="0">
                <a:solidFill>
                  <a:schemeClr val="bg1"/>
                </a:solidFill>
              </a:rPr>
              <a:t>, according to the effectual working in the measure of every part, maketh increase of the body unto the edifying of itself in love.”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989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leaves&#10;&#10;Description automatically generated">
            <a:extLst>
              <a:ext uri="{FF2B5EF4-FFF2-40B4-BE49-F238E27FC236}">
                <a16:creationId xmlns:a16="http://schemas.microsoft.com/office/drawing/2014/main" id="{E1C842EE-4DB1-FDA0-5202-2351CD4EF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09614-4A1C-1E1B-E713-C58C795DF1FE}"/>
              </a:ext>
            </a:extLst>
          </p:cNvPr>
          <p:cNvSpPr txBox="1"/>
          <p:nvPr/>
        </p:nvSpPr>
        <p:spPr>
          <a:xfrm>
            <a:off x="374073" y="67542"/>
            <a:ext cx="1151312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Only </a:t>
            </a:r>
            <a:r>
              <a:rPr lang="en-US" sz="2800" b="1" u="sng" dirty="0">
                <a:solidFill>
                  <a:schemeClr val="bg1"/>
                </a:solidFill>
              </a:rPr>
              <a:t>two groups </a:t>
            </a:r>
            <a:r>
              <a:rPr lang="en-US" sz="2800" b="1" dirty="0">
                <a:solidFill>
                  <a:schemeClr val="bg1"/>
                </a:solidFill>
              </a:rPr>
              <a:t>of people are responsible for Evangelism: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 Those with the gift of evangelism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Those without the gift of evangelism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86% of people attending church have been asked by a family member or a friend!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On Paul's second missionary journey, they traveled around the eastern end of the Mediterranean Sea.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The route started in Jerusalem, he then traveled north through Syria, west through Turkey, then sailed to Ephesus (stayed for 2 years, 3 months) and Caesarea Philippe (stayed 3 months) to Thessalonica (stayed 3 months) and routed through Macedonia. 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They traveled more than 1500 miles on the second missionary journey! 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4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leaves">
            <a:extLst>
              <a:ext uri="{FF2B5EF4-FFF2-40B4-BE49-F238E27FC236}">
                <a16:creationId xmlns:a16="http://schemas.microsoft.com/office/drawing/2014/main" id="{AEBD2A45-E219-3DD6-05A6-88AD56893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7789C-CA66-0C52-23A5-8EAF0098E082}"/>
              </a:ext>
            </a:extLst>
          </p:cNvPr>
          <p:cNvSpPr txBox="1"/>
          <p:nvPr/>
        </p:nvSpPr>
        <p:spPr>
          <a:xfrm>
            <a:off x="3863606" y="316077"/>
            <a:ext cx="823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FOOTSTEPS OF PAUL’S SECOND JOURNEY!</a:t>
            </a:r>
            <a:endParaRPr lang="en-US" sz="28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CDCFE-F81C-794B-BA35-22438327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68" y="839297"/>
            <a:ext cx="9235262" cy="58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6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2926981-DE85-FC9F-E19F-4946976640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2864123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7789C-CA66-0C52-23A5-8EAF0098E082}"/>
              </a:ext>
            </a:extLst>
          </p:cNvPr>
          <p:cNvSpPr txBox="1"/>
          <p:nvPr/>
        </p:nvSpPr>
        <p:spPr>
          <a:xfrm>
            <a:off x="174726" y="1234731"/>
            <a:ext cx="4542879" cy="592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Amasis MT Pro Black" panose="02040A04050005020304" pitchFamily="18" charset="0"/>
              </a:rPr>
              <a:t>THE FOOTSTEPS OF PAUL’S SECOND JOURNEY!</a:t>
            </a:r>
          </a:p>
        </p:txBody>
      </p:sp>
    </p:spTree>
    <p:extLst>
      <p:ext uri="{BB962C8B-B14F-4D97-AF65-F5344CB8AC3E}">
        <p14:creationId xmlns:p14="http://schemas.microsoft.com/office/powerpoint/2010/main" val="49453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leaves">
            <a:extLst>
              <a:ext uri="{FF2B5EF4-FFF2-40B4-BE49-F238E27FC236}">
                <a16:creationId xmlns:a16="http://schemas.microsoft.com/office/drawing/2014/main" id="{AEBD2A45-E219-3DD6-05A6-88AD56893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0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7789C-CA66-0C52-23A5-8EAF0098E082}"/>
              </a:ext>
            </a:extLst>
          </p:cNvPr>
          <p:cNvSpPr txBox="1"/>
          <p:nvPr/>
        </p:nvSpPr>
        <p:spPr>
          <a:xfrm>
            <a:off x="480390" y="1074458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FOOTSTEPS OF PAUL’S SECOND JOURNEY!</a:t>
            </a:r>
          </a:p>
        </p:txBody>
      </p:sp>
      <p:pic>
        <p:nvPicPr>
          <p:cNvPr id="2" name="Picture 6" descr="Ancient Corinth, Greece — Google Arts &amp; Culture">
            <a:extLst>
              <a:ext uri="{FF2B5EF4-FFF2-40B4-BE49-F238E27FC236}">
                <a16:creationId xmlns:a16="http://schemas.microsoft.com/office/drawing/2014/main" id="{9CB63B8D-31D4-E961-D9ED-CBD626E9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r="29647" b="-2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9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close up of leaves">
            <a:extLst>
              <a:ext uri="{FF2B5EF4-FFF2-40B4-BE49-F238E27FC236}">
                <a16:creationId xmlns:a16="http://schemas.microsoft.com/office/drawing/2014/main" id="{AEBD2A45-E219-3DD6-05A6-88AD568939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1377" y="1386250"/>
            <a:ext cx="4598786" cy="411340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9573" y="1494845"/>
            <a:ext cx="4354593" cy="386112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7789C-CA66-0C52-23A5-8EAF0098E082}"/>
              </a:ext>
            </a:extLst>
          </p:cNvPr>
          <p:cNvSpPr txBox="1"/>
          <p:nvPr/>
        </p:nvSpPr>
        <p:spPr>
          <a:xfrm>
            <a:off x="1548585" y="2421595"/>
            <a:ext cx="355569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FOOTSTEPS OF PAUL’S SECOND JOURNEY!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536C0D-2219-44F1-94EC-B9A56501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6303" y="1122043"/>
            <a:ext cx="4908132" cy="4613915"/>
            <a:chOff x="6516303" y="1122043"/>
            <a:chExt cx="4908132" cy="461391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DF0CCBF-D7FD-451C-92EB-84C362B69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10901" y="1264257"/>
              <a:ext cx="4534335" cy="423539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1B8EEB-4E8B-43EC-AB8F-F7E2CD968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300000">
              <a:off x="6516303" y="1122043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8" descr="The roof of the Library of Celsus has collapsed, but its large façade is still intact.">
            <a:extLst>
              <a:ext uri="{FF2B5EF4-FFF2-40B4-BE49-F238E27FC236}">
                <a16:creationId xmlns:a16="http://schemas.microsoft.com/office/drawing/2014/main" id="{52E5C6F9-4F44-9963-9FA8-365D7DEC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12402" b="-1"/>
          <a:stretch/>
        </p:blipFill>
        <p:spPr bwMode="auto">
          <a:xfrm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25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AB68C768F2FA4F9C8A0B3578D32E34" ma:contentTypeVersion="18" ma:contentTypeDescription="Create a new document." ma:contentTypeScope="" ma:versionID="086b6cc5354329d650153ea5e39044af">
  <xsd:schema xmlns:xsd="http://www.w3.org/2001/XMLSchema" xmlns:xs="http://www.w3.org/2001/XMLSchema" xmlns:p="http://schemas.microsoft.com/office/2006/metadata/properties" xmlns:ns3="7177ccd6-bee4-4437-b1b3-854b0c02e323" xmlns:ns4="5f0f79a2-ab43-4c4d-b9f3-7efc9dfa8aa1" targetNamespace="http://schemas.microsoft.com/office/2006/metadata/properties" ma:root="true" ma:fieldsID="6fee5ddd55117743249b5642927217f3" ns3:_="" ns4:_="">
    <xsd:import namespace="7177ccd6-bee4-4437-b1b3-854b0c02e323"/>
    <xsd:import namespace="5f0f79a2-ab43-4c4d-b9f3-7efc9dfa8a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ingHintHash" minOccurs="0"/>
                <xsd:element ref="ns4:SharedWithDetails" minOccurs="0"/>
                <xsd:element ref="ns3:MediaServiceLocatio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7ccd6-bee4-4437-b1b3-854b0c02e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f79a2-ab43-4c4d-b9f3-7efc9dfa8aa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77ccd6-bee4-4437-b1b3-854b0c02e323" xsi:nil="true"/>
  </documentManagement>
</p:properties>
</file>

<file path=customXml/itemProps1.xml><?xml version="1.0" encoding="utf-8"?>
<ds:datastoreItem xmlns:ds="http://schemas.openxmlformats.org/officeDocument/2006/customXml" ds:itemID="{7A03988D-6D2D-4B52-B500-EF8C3941EA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7A601B-32D9-484C-9DCC-74D865C4D4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77ccd6-bee4-4437-b1b3-854b0c02e323"/>
    <ds:schemaRef ds:uri="5f0f79a2-ab43-4c4d-b9f3-7efc9dfa8a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042C28-76CB-4F21-B182-223074295ED7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7177ccd6-bee4-4437-b1b3-854b0c02e323"/>
    <ds:schemaRef ds:uri="http://schemas.microsoft.com/office/infopath/2007/PartnerControls"/>
    <ds:schemaRef ds:uri="5f0f79a2-ab43-4c4d-b9f3-7efc9dfa8a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895</Words>
  <Application>Microsoft Office PowerPoint</Application>
  <PresentationFormat>Widescreen</PresentationFormat>
  <Paragraphs>93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Meiryo</vt:lpstr>
      <vt:lpstr>ADLaM Display</vt:lpstr>
      <vt:lpstr>Alasassy Caps</vt:lpstr>
      <vt:lpstr>Amasis MT Pro Black</vt:lpstr>
      <vt:lpstr>Aptos</vt:lpstr>
      <vt:lpstr>Aptos Display</vt:lpstr>
      <vt:lpstr>Arial</vt:lpstr>
      <vt:lpstr>Calibri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PAUL USED TEAM EVANGLISM:  PAUL’S TEAM</vt:lpstr>
      <vt:lpstr>3. PAUL USED TEAM EVANGLISM:  PAUL’S TEAM</vt:lpstr>
      <vt:lpstr>3. PAUL USED TEAM EVANGLISM:  PAUL’S TEAM</vt:lpstr>
      <vt:lpstr>3. PAUL USED TEAM EVANGLISM:  PAUL’S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Coleman</dc:creator>
  <cp:lastModifiedBy>Preston Jacob</cp:lastModifiedBy>
  <cp:revision>2</cp:revision>
  <cp:lastPrinted>2024-06-26T16:11:02Z</cp:lastPrinted>
  <dcterms:created xsi:type="dcterms:W3CDTF">2024-06-25T14:18:26Z</dcterms:created>
  <dcterms:modified xsi:type="dcterms:W3CDTF">2024-06-26T16:21:43Z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0x0101000CAB68C768F2FA4F9C8A0B3578D32E34</vt:lpwstr>
  </property>
</Properties>
</file>