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76" r:id="rId7"/>
    <p:sldId id="262" r:id="rId8"/>
    <p:sldId id="263" r:id="rId9"/>
    <p:sldId id="264" r:id="rId10"/>
    <p:sldId id="265" r:id="rId11"/>
    <p:sldId id="266" r:id="rId12"/>
    <p:sldId id="267" r:id="rId13"/>
    <p:sldId id="277" r:id="rId14"/>
    <p:sldId id="278" r:id="rId15"/>
    <p:sldId id="279" r:id="rId16"/>
    <p:sldId id="268" r:id="rId17"/>
    <p:sldId id="269" r:id="rId18"/>
    <p:sldId id="271" r:id="rId19"/>
    <p:sldId id="272" r:id="rId20"/>
    <p:sldId id="273" r:id="rId21"/>
    <p:sldId id="274" r:id="rId22"/>
    <p:sldId id="275"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5662"/>
    <a:srgbClr val="26748A"/>
    <a:srgbClr val="324E73"/>
    <a:srgbClr val="306F79"/>
    <a:srgbClr val="E8713B"/>
    <a:srgbClr val="DB7052"/>
    <a:srgbClr val="264E59"/>
    <a:srgbClr val="B46D6A"/>
    <a:srgbClr val="257287"/>
    <a:srgbClr val="2D62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85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A58EA-109A-08A1-3B96-95731272B9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B081F2-32DB-6E9B-8C06-BD75C46E5A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684527-E4B3-6184-576F-07D371D0588C}"/>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5" name="Footer Placeholder 4">
            <a:extLst>
              <a:ext uri="{FF2B5EF4-FFF2-40B4-BE49-F238E27FC236}">
                <a16:creationId xmlns:a16="http://schemas.microsoft.com/office/drawing/2014/main" id="{DE69110D-342F-E58D-A4F0-1482181124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05095-2873-FC1F-2E4D-5B974A4D9E1C}"/>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820943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6B59-6994-2937-12A9-94B9E1948F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E483E-55E7-3AFD-294E-F241E95D7E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1F5ED-ED90-F77B-808C-3A6AA0918866}"/>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5" name="Footer Placeholder 4">
            <a:extLst>
              <a:ext uri="{FF2B5EF4-FFF2-40B4-BE49-F238E27FC236}">
                <a16:creationId xmlns:a16="http://schemas.microsoft.com/office/drawing/2014/main" id="{2FB07B8D-F53A-AB3D-55ED-E77FFC5C02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BF098-F0C4-C5F7-AAF9-7F1F3373A7E1}"/>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81344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CEF9C-98C7-9032-2BBB-CB0D7C77DE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9C6176-828A-7E95-CDD8-96944C9597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A09754-3D90-E1AF-0C23-7ABF61A2A07F}"/>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5" name="Footer Placeholder 4">
            <a:extLst>
              <a:ext uri="{FF2B5EF4-FFF2-40B4-BE49-F238E27FC236}">
                <a16:creationId xmlns:a16="http://schemas.microsoft.com/office/drawing/2014/main" id="{8446D5B6-922F-DB9E-5B21-8D85E1A6B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56F5A-3E5F-C710-7A81-91BA39BF4CE5}"/>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1071183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8783C-CC80-53D3-326E-A52BDBD53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4158D-B217-3A37-DE1F-FA7BE3A515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3DBE40-4445-694E-1454-85193E3F66FC}"/>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5" name="Footer Placeholder 4">
            <a:extLst>
              <a:ext uri="{FF2B5EF4-FFF2-40B4-BE49-F238E27FC236}">
                <a16:creationId xmlns:a16="http://schemas.microsoft.com/office/drawing/2014/main" id="{A89F9B75-B6CA-6BE0-B7D8-781756277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C6A8E-AD70-4D25-FE0C-35FEAB4E95F4}"/>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193534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E547E-9F91-B9AD-7C81-5B14016F0D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90E09C-0AD4-12B9-8CE4-29B6C112BB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E4E370-3794-6D55-AA6F-8B1ECA8CC9FB}"/>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5" name="Footer Placeholder 4">
            <a:extLst>
              <a:ext uri="{FF2B5EF4-FFF2-40B4-BE49-F238E27FC236}">
                <a16:creationId xmlns:a16="http://schemas.microsoft.com/office/drawing/2014/main" id="{5A135D26-A61C-FCC7-C0D9-E836010784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54E7E1-8564-12F8-47CC-931FC5A33611}"/>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3211331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1C49-6AB3-C2C1-827B-732F982F1E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AD2FF-D03D-BE6A-5E9D-9FDFFB12BB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67FF3A-4909-73D8-CE2C-62DD453B28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852C5C-306B-74EA-4775-134550F764B6}"/>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6" name="Footer Placeholder 5">
            <a:extLst>
              <a:ext uri="{FF2B5EF4-FFF2-40B4-BE49-F238E27FC236}">
                <a16:creationId xmlns:a16="http://schemas.microsoft.com/office/drawing/2014/main" id="{CF7889FC-7A50-1858-27B9-1E796CBF8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543DA-2DD7-642B-8D97-57C7594E457C}"/>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3895989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85F3-8ED6-BC94-2FA1-9F262A522FC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73F076-E2F3-5EA8-63F8-E8E4B226D6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E17408-3CAA-F9EA-EB12-C446E54533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A19AF1-0C81-9F67-2A84-4042A65C8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250D68-78AE-F75B-8081-752E4BE3F9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41699C-0DC5-2D42-3F28-2A7F03F26169}"/>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8" name="Footer Placeholder 7">
            <a:extLst>
              <a:ext uri="{FF2B5EF4-FFF2-40B4-BE49-F238E27FC236}">
                <a16:creationId xmlns:a16="http://schemas.microsoft.com/office/drawing/2014/main" id="{2A77B9AB-B3FF-3130-CC65-F22A99C138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4F691E-5D9F-05E7-0E38-89E0D2BFE498}"/>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33909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1038F-2545-A25E-03D3-211954E4FF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D3AB8E-AB88-6222-402A-4B64C6C41846}"/>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4" name="Footer Placeholder 3">
            <a:extLst>
              <a:ext uri="{FF2B5EF4-FFF2-40B4-BE49-F238E27FC236}">
                <a16:creationId xmlns:a16="http://schemas.microsoft.com/office/drawing/2014/main" id="{209B76D1-56F7-6E20-7837-A98B4589E2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3206E7-065B-7581-2F62-9055D68CBAE8}"/>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50989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52744-78A4-80FF-DD22-C2BE7FF6F999}"/>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3" name="Footer Placeholder 2">
            <a:extLst>
              <a:ext uri="{FF2B5EF4-FFF2-40B4-BE49-F238E27FC236}">
                <a16:creationId xmlns:a16="http://schemas.microsoft.com/office/drawing/2014/main" id="{1517DEB6-261C-FAEC-E13F-90BA1E75FA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9C9A3F-24B3-A130-044F-C56E611227FF}"/>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2109107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F4D95-364D-2E01-88F6-27942C906D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DFC405A-20F7-4AFB-77B2-D9CF4B916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D89E40-39D3-86D1-A268-28FA356203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FAFD80-B750-3B7F-D38E-E0760A77C704}"/>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6" name="Footer Placeholder 5">
            <a:extLst>
              <a:ext uri="{FF2B5EF4-FFF2-40B4-BE49-F238E27FC236}">
                <a16:creationId xmlns:a16="http://schemas.microsoft.com/office/drawing/2014/main" id="{FD077F29-8FC3-0440-E3A1-AB7E0B5BF8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C3745-3225-F3AA-0C05-AC22F75EAD9B}"/>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1993786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9A954-553B-20EC-0536-9966463187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08F98B-DF34-3CE3-B69A-FD88AFACEC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8061AC-EDEF-AF4A-46A0-E0ED44DBF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BA851B-3BE4-BD0E-DDFD-7E545D107A6D}"/>
              </a:ext>
            </a:extLst>
          </p:cNvPr>
          <p:cNvSpPr>
            <a:spLocks noGrp="1"/>
          </p:cNvSpPr>
          <p:nvPr>
            <p:ph type="dt" sz="half" idx="10"/>
          </p:nvPr>
        </p:nvSpPr>
        <p:spPr/>
        <p:txBody>
          <a:bodyPr/>
          <a:lstStyle/>
          <a:p>
            <a:fld id="{B84D78F9-BC31-4FF0-AD31-D3F4F9146D6E}" type="datetimeFigureOut">
              <a:rPr lang="en-US" smtClean="0"/>
              <a:t>7/3/2024</a:t>
            </a:fld>
            <a:endParaRPr lang="en-US"/>
          </a:p>
        </p:txBody>
      </p:sp>
      <p:sp>
        <p:nvSpPr>
          <p:cNvPr id="6" name="Footer Placeholder 5">
            <a:extLst>
              <a:ext uri="{FF2B5EF4-FFF2-40B4-BE49-F238E27FC236}">
                <a16:creationId xmlns:a16="http://schemas.microsoft.com/office/drawing/2014/main" id="{ED78D8EE-3CBA-BCE8-CA89-884DD6F984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190DB-2CEB-7C42-4FC4-C66E8C8E3A7A}"/>
              </a:ext>
            </a:extLst>
          </p:cNvPr>
          <p:cNvSpPr>
            <a:spLocks noGrp="1"/>
          </p:cNvSpPr>
          <p:nvPr>
            <p:ph type="sldNum" sz="quarter" idx="12"/>
          </p:nvPr>
        </p:nvSpPr>
        <p:spPr/>
        <p:txBody>
          <a:bodyPr/>
          <a:lstStyle/>
          <a:p>
            <a:fld id="{F092E806-C476-41C5-BAD3-61A21BD16A75}" type="slidenum">
              <a:rPr lang="en-US" smtClean="0"/>
              <a:t>‹#›</a:t>
            </a:fld>
            <a:endParaRPr lang="en-US"/>
          </a:p>
        </p:txBody>
      </p:sp>
    </p:spTree>
    <p:extLst>
      <p:ext uri="{BB962C8B-B14F-4D97-AF65-F5344CB8AC3E}">
        <p14:creationId xmlns:p14="http://schemas.microsoft.com/office/powerpoint/2010/main" val="4026771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3BB1D2-6E6A-9687-9BEA-001DD57E8F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815311-1564-BF26-C057-3814264D94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17E1A-124D-C0D0-AD19-2A0BAE8527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84D78F9-BC31-4FF0-AD31-D3F4F9146D6E}" type="datetimeFigureOut">
              <a:rPr lang="en-US" smtClean="0"/>
              <a:t>7/3/2024</a:t>
            </a:fld>
            <a:endParaRPr lang="en-US"/>
          </a:p>
        </p:txBody>
      </p:sp>
      <p:sp>
        <p:nvSpPr>
          <p:cNvPr id="5" name="Footer Placeholder 4">
            <a:extLst>
              <a:ext uri="{FF2B5EF4-FFF2-40B4-BE49-F238E27FC236}">
                <a16:creationId xmlns:a16="http://schemas.microsoft.com/office/drawing/2014/main" id="{E7080121-679B-08E4-91D9-04C5D9083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6A2FCF5-F0D8-D8E6-F3A9-2A626E0B1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92E806-C476-41C5-BAD3-61A21BD16A75}" type="slidenum">
              <a:rPr lang="en-US" smtClean="0"/>
              <a:t>‹#›</a:t>
            </a:fld>
            <a:endParaRPr lang="en-US"/>
          </a:p>
        </p:txBody>
      </p:sp>
    </p:spTree>
    <p:extLst>
      <p:ext uri="{BB962C8B-B14F-4D97-AF65-F5344CB8AC3E}">
        <p14:creationId xmlns:p14="http://schemas.microsoft.com/office/powerpoint/2010/main" val="8454352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0DFF59B-1EAB-6CD4-5902-74A3205E7F1B}"/>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Tree>
    <p:extLst>
      <p:ext uri="{BB962C8B-B14F-4D97-AF65-F5344CB8AC3E}">
        <p14:creationId xmlns:p14="http://schemas.microsoft.com/office/powerpoint/2010/main" val="1766925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open book with text on it">
            <a:extLst>
              <a:ext uri="{FF2B5EF4-FFF2-40B4-BE49-F238E27FC236}">
                <a16:creationId xmlns:a16="http://schemas.microsoft.com/office/drawing/2014/main" id="{A48D51D5-ACF1-4DD6-AB24-535A58A4EC0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19"/>
          <a:stretch/>
        </p:blipFill>
        <p:spPr>
          <a:xfrm>
            <a:off x="0" y="0"/>
            <a:ext cx="12192000" cy="6858000"/>
          </a:xfrm>
          <a:prstGeom prst="rect">
            <a:avLst/>
          </a:prstGeom>
        </p:spPr>
      </p:pic>
      <p:sp>
        <p:nvSpPr>
          <p:cNvPr id="4" name="Rectangle 3">
            <a:extLst>
              <a:ext uri="{FF2B5EF4-FFF2-40B4-BE49-F238E27FC236}">
                <a16:creationId xmlns:a16="http://schemas.microsoft.com/office/drawing/2014/main" id="{1C852FBF-4FD3-AEF5-22DA-7AF3D6BF31DF}"/>
              </a:ext>
            </a:extLst>
          </p:cNvPr>
          <p:cNvSpPr/>
          <p:nvPr/>
        </p:nvSpPr>
        <p:spPr>
          <a:xfrm>
            <a:off x="1584614" y="1807481"/>
            <a:ext cx="7964631" cy="2925577"/>
          </a:xfrm>
          <a:prstGeom prst="rect">
            <a:avLst/>
          </a:prstGeom>
          <a:solidFill>
            <a:srgbClr val="1756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bg1"/>
                </a:solidFill>
                <a:latin typeface="Bahnschrift Light Condensed" panose="020B0502040204020203" pitchFamily="34" charset="0"/>
              </a:rPr>
              <a:t>THE CHARACTER OF GOD!</a:t>
            </a:r>
          </a:p>
        </p:txBody>
      </p:sp>
      <p:cxnSp>
        <p:nvCxnSpPr>
          <p:cNvPr id="6" name="Straight Connector 5">
            <a:extLst>
              <a:ext uri="{FF2B5EF4-FFF2-40B4-BE49-F238E27FC236}">
                <a16:creationId xmlns:a16="http://schemas.microsoft.com/office/drawing/2014/main" id="{BE015B92-7873-4BA5-F1F7-BDD033CECA09}"/>
              </a:ext>
            </a:extLst>
          </p:cNvPr>
          <p:cNvCxnSpPr/>
          <p:nvPr/>
        </p:nvCxnSpPr>
        <p:spPr>
          <a:xfrm>
            <a:off x="976745" y="394855"/>
            <a:ext cx="0" cy="437976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40093E8A-D927-BEEC-546D-CC6779F809DD}"/>
              </a:ext>
            </a:extLst>
          </p:cNvPr>
          <p:cNvCxnSpPr/>
          <p:nvPr/>
        </p:nvCxnSpPr>
        <p:spPr>
          <a:xfrm>
            <a:off x="10241972" y="2370858"/>
            <a:ext cx="0" cy="437976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989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477DCDCD-5906-122F-3BCD-0131BDBDE4F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
        <p:nvSpPr>
          <p:cNvPr id="4" name="TextBox 3">
            <a:extLst>
              <a:ext uri="{FF2B5EF4-FFF2-40B4-BE49-F238E27FC236}">
                <a16:creationId xmlns:a16="http://schemas.microsoft.com/office/drawing/2014/main" id="{830C18B0-3290-7B7B-297D-DA8BFF96F220}"/>
              </a:ext>
            </a:extLst>
          </p:cNvPr>
          <p:cNvSpPr txBox="1"/>
          <p:nvPr/>
        </p:nvSpPr>
        <p:spPr>
          <a:xfrm>
            <a:off x="1139153" y="1885952"/>
            <a:ext cx="9912927" cy="4247317"/>
          </a:xfrm>
          <a:prstGeom prst="rect">
            <a:avLst/>
          </a:prstGeom>
          <a:noFill/>
        </p:spPr>
        <p:txBody>
          <a:bodyPr wrap="square" rtlCol="0">
            <a:spAutoFit/>
          </a:bodyPr>
          <a:lstStyle/>
          <a:p>
            <a:pPr marL="0" indent="0" algn="ctr">
              <a:buNone/>
            </a:pPr>
            <a:r>
              <a:rPr lang="en-US" sz="5400" b="1" dirty="0">
                <a:solidFill>
                  <a:schemeClr val="bg1"/>
                </a:solidFill>
                <a:latin typeface="Bahnschrift Light Condensed" panose="020B0502040204020203" pitchFamily="34" charset="0"/>
              </a:rPr>
              <a:t>Trust is dependent on what we know about the character of the one being trusted. If we do not believe the person is good, just, kind, loving, and trustworthy, then we cannot put our confidence in them.</a:t>
            </a:r>
          </a:p>
        </p:txBody>
      </p:sp>
      <p:sp>
        <p:nvSpPr>
          <p:cNvPr id="5" name="Rectangle 4">
            <a:extLst>
              <a:ext uri="{FF2B5EF4-FFF2-40B4-BE49-F238E27FC236}">
                <a16:creationId xmlns:a16="http://schemas.microsoft.com/office/drawing/2014/main" id="{1056CE21-B03B-7D33-C9B0-99063539639C}"/>
              </a:ext>
            </a:extLst>
          </p:cNvPr>
          <p:cNvSpPr/>
          <p:nvPr/>
        </p:nvSpPr>
        <p:spPr>
          <a:xfrm>
            <a:off x="2322368" y="2852305"/>
            <a:ext cx="2317173" cy="6909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B56AA2-C6FD-63D7-9F1C-317231396B1F}"/>
              </a:ext>
            </a:extLst>
          </p:cNvPr>
          <p:cNvSpPr/>
          <p:nvPr/>
        </p:nvSpPr>
        <p:spPr>
          <a:xfrm>
            <a:off x="5541878" y="5325163"/>
            <a:ext cx="2578678" cy="6909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13E292-4F60-F3FE-9AF7-B579E865590D}"/>
              </a:ext>
            </a:extLst>
          </p:cNvPr>
          <p:cNvSpPr/>
          <p:nvPr/>
        </p:nvSpPr>
        <p:spPr>
          <a:xfrm>
            <a:off x="1136841" y="2008078"/>
            <a:ext cx="1346586" cy="690995"/>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894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ve">
            <a:extLst>
              <a:ext uri="{FF2B5EF4-FFF2-40B4-BE49-F238E27FC236}">
                <a16:creationId xmlns:a16="http://schemas.microsoft.com/office/drawing/2014/main" id="{EE4E0F1C-59F8-387D-DCA2-77C412BB6B0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7E1EDE2E-7232-17B0-6ACC-95A143831B93}"/>
              </a:ext>
            </a:extLst>
          </p:cNvPr>
          <p:cNvSpPr/>
          <p:nvPr/>
        </p:nvSpPr>
        <p:spPr>
          <a:xfrm>
            <a:off x="1286741" y="171450"/>
            <a:ext cx="9512877" cy="852055"/>
          </a:xfrm>
          <a:prstGeom prst="roundRect">
            <a:avLst/>
          </a:prstGeom>
          <a:solidFill>
            <a:srgbClr val="306F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latin typeface="Abadi Extra Light" panose="020B0204020104020204" pitchFamily="34" charset="0"/>
              </a:rPr>
              <a:t>THE CHARACTER OF GOD</a:t>
            </a:r>
          </a:p>
        </p:txBody>
      </p:sp>
      <p:sp>
        <p:nvSpPr>
          <p:cNvPr id="5" name="TextBox 4">
            <a:extLst>
              <a:ext uri="{FF2B5EF4-FFF2-40B4-BE49-F238E27FC236}">
                <a16:creationId xmlns:a16="http://schemas.microsoft.com/office/drawing/2014/main" id="{676B33CF-E7F8-C143-B463-62853E0797DE}"/>
              </a:ext>
            </a:extLst>
          </p:cNvPr>
          <p:cNvSpPr txBox="1"/>
          <p:nvPr/>
        </p:nvSpPr>
        <p:spPr>
          <a:xfrm>
            <a:off x="332509" y="1194955"/>
            <a:ext cx="5159087" cy="5693866"/>
          </a:xfrm>
          <a:prstGeom prst="rect">
            <a:avLst/>
          </a:prstGeom>
          <a:noFill/>
        </p:spPr>
        <p:txBody>
          <a:bodyPr wrap="square" rtlCol="0">
            <a:spAutoFit/>
          </a:bodyPr>
          <a:lstStyle/>
          <a:p>
            <a:pPr marL="0" indent="0" algn="ctr">
              <a:buNone/>
            </a:pPr>
            <a:r>
              <a:rPr lang="en-US" sz="2800" b="1" dirty="0">
                <a:solidFill>
                  <a:srgbClr val="324E73"/>
                </a:solidFill>
              </a:rPr>
              <a:t>One aspect of God's character is that He gives us comfort though He is just. That means that He will always make wrong things right.</a:t>
            </a:r>
          </a:p>
          <a:p>
            <a:pPr marL="0" indent="0" algn="ctr">
              <a:buNone/>
            </a:pPr>
            <a:endParaRPr lang="en-US" sz="2800" b="1" dirty="0">
              <a:solidFill>
                <a:srgbClr val="324E73"/>
              </a:solidFill>
            </a:endParaRPr>
          </a:p>
          <a:p>
            <a:pPr marL="0" indent="0" algn="ctr">
              <a:buNone/>
            </a:pPr>
            <a:r>
              <a:rPr lang="en-US" sz="2800" b="1" dirty="0">
                <a:solidFill>
                  <a:srgbClr val="324E73"/>
                </a:solidFill>
              </a:rPr>
              <a:t>Trusting in God to bring justice relieves us of the job of doing it ourselves. God clearly states in His word that vengeance is His and that He repays the enemies of His people.</a:t>
            </a:r>
          </a:p>
        </p:txBody>
      </p:sp>
      <p:sp>
        <p:nvSpPr>
          <p:cNvPr id="6" name="TextBox 5">
            <a:extLst>
              <a:ext uri="{FF2B5EF4-FFF2-40B4-BE49-F238E27FC236}">
                <a16:creationId xmlns:a16="http://schemas.microsoft.com/office/drawing/2014/main" id="{7D9029F5-0B71-9818-EF99-00FCA2526FC9}"/>
              </a:ext>
            </a:extLst>
          </p:cNvPr>
          <p:cNvSpPr txBox="1"/>
          <p:nvPr/>
        </p:nvSpPr>
        <p:spPr>
          <a:xfrm>
            <a:off x="6489123" y="1309263"/>
            <a:ext cx="4873337" cy="4832092"/>
          </a:xfrm>
          <a:prstGeom prst="rect">
            <a:avLst/>
          </a:prstGeom>
          <a:noFill/>
        </p:spPr>
        <p:txBody>
          <a:bodyPr wrap="square" rtlCol="0">
            <a:spAutoFit/>
          </a:bodyPr>
          <a:lstStyle/>
          <a:p>
            <a:pPr marL="0" indent="0" algn="ctr">
              <a:buNone/>
            </a:pPr>
            <a:r>
              <a:rPr lang="en-US" sz="2800" b="1" u="sng" dirty="0">
                <a:solidFill>
                  <a:srgbClr val="324E73"/>
                </a:solidFill>
              </a:rPr>
              <a:t>Hebrews 10:30</a:t>
            </a:r>
            <a:r>
              <a:rPr lang="en-US" sz="2800" b="1" dirty="0">
                <a:solidFill>
                  <a:srgbClr val="324E73"/>
                </a:solidFill>
              </a:rPr>
              <a:t> “For we know him who said, “It is mine to avenge; I will repay,” and again, “The Lord will judge his people.”</a:t>
            </a:r>
          </a:p>
          <a:p>
            <a:pPr marL="0" indent="0" algn="ctr">
              <a:buNone/>
            </a:pPr>
            <a:endParaRPr lang="en-US" sz="2800" b="1" dirty="0">
              <a:solidFill>
                <a:srgbClr val="324E73"/>
              </a:solidFill>
            </a:endParaRPr>
          </a:p>
          <a:p>
            <a:pPr marL="0" indent="0" algn="ctr">
              <a:buNone/>
            </a:pPr>
            <a:r>
              <a:rPr lang="en-US" sz="2800" b="1" dirty="0">
                <a:solidFill>
                  <a:srgbClr val="324E73"/>
                </a:solidFill>
              </a:rPr>
              <a:t>To express the justice of God, we must be willing to turn the situation over to Him and refuse to try and take care of it ourselves.</a:t>
            </a:r>
          </a:p>
        </p:txBody>
      </p:sp>
      <p:cxnSp>
        <p:nvCxnSpPr>
          <p:cNvPr id="8" name="Straight Connector 7">
            <a:extLst>
              <a:ext uri="{FF2B5EF4-FFF2-40B4-BE49-F238E27FC236}">
                <a16:creationId xmlns:a16="http://schemas.microsoft.com/office/drawing/2014/main" id="{3F70C252-05A9-C6F7-B9B4-5E23DAC24BC6}"/>
              </a:ext>
            </a:extLst>
          </p:cNvPr>
          <p:cNvCxnSpPr/>
          <p:nvPr/>
        </p:nvCxnSpPr>
        <p:spPr>
          <a:xfrm>
            <a:off x="5824105" y="1309263"/>
            <a:ext cx="0" cy="4338196"/>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816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logo&#10;&#10;Description automatically generated with medium confidence">
            <a:extLst>
              <a:ext uri="{FF2B5EF4-FFF2-40B4-BE49-F238E27FC236}">
                <a16:creationId xmlns:a16="http://schemas.microsoft.com/office/drawing/2014/main" id="{E33254A9-0267-8691-474D-FD2ED89689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5320" y="0"/>
            <a:ext cx="12191980" cy="6856718"/>
          </a:xfrm>
          <a:prstGeom prst="rect">
            <a:avLst/>
          </a:prstGeom>
        </p:spPr>
      </p:pic>
      <p:sp>
        <p:nvSpPr>
          <p:cNvPr id="6" name="Rectangle 5">
            <a:extLst>
              <a:ext uri="{FF2B5EF4-FFF2-40B4-BE49-F238E27FC236}">
                <a16:creationId xmlns:a16="http://schemas.microsoft.com/office/drawing/2014/main" id="{F0B0ED54-FA5C-E5CD-435F-358583AA8AB4}"/>
              </a:ext>
            </a:extLst>
          </p:cNvPr>
          <p:cNvSpPr/>
          <p:nvPr/>
        </p:nvSpPr>
        <p:spPr>
          <a:xfrm>
            <a:off x="960293" y="4109604"/>
            <a:ext cx="10271414" cy="1714500"/>
          </a:xfrm>
          <a:prstGeom prst="rect">
            <a:avLst/>
          </a:prstGeom>
          <a:solidFill>
            <a:srgbClr val="26748A"/>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lang="en-US" sz="2800" dirty="0"/>
              <a:t>Trust is said to be confident. As believers in Jesus, our confidence needs to be in Him. The apostle Paul was very clear when he stated that he put no confidence in the flesh.</a:t>
            </a:r>
          </a:p>
          <a:p>
            <a:pPr algn="ctr"/>
            <a:endParaRPr lang="en-US" sz="2000" dirty="0">
              <a:solidFill>
                <a:schemeClr val="bg1"/>
              </a:solidFill>
            </a:endParaRPr>
          </a:p>
        </p:txBody>
      </p:sp>
      <p:sp>
        <p:nvSpPr>
          <p:cNvPr id="7" name="Rectangle 6">
            <a:extLst>
              <a:ext uri="{FF2B5EF4-FFF2-40B4-BE49-F238E27FC236}">
                <a16:creationId xmlns:a16="http://schemas.microsoft.com/office/drawing/2014/main" id="{5B0C4E82-0C3E-89A7-2F3A-946122617A56}"/>
              </a:ext>
            </a:extLst>
          </p:cNvPr>
          <p:cNvSpPr/>
          <p:nvPr/>
        </p:nvSpPr>
        <p:spPr>
          <a:xfrm>
            <a:off x="708314" y="3893994"/>
            <a:ext cx="10435937" cy="17145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F4A6EC6-B2C9-742B-7413-AF9AFC6A7C01}"/>
              </a:ext>
            </a:extLst>
          </p:cNvPr>
          <p:cNvSpPr/>
          <p:nvPr/>
        </p:nvSpPr>
        <p:spPr>
          <a:xfrm>
            <a:off x="1371600" y="296140"/>
            <a:ext cx="9024504" cy="1969077"/>
          </a:xfrm>
          <a:prstGeom prst="roundRect">
            <a:avLst/>
          </a:prstGeom>
          <a:solidFill>
            <a:srgbClr val="1756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CONFIDENCE IN CHRIST!</a:t>
            </a:r>
          </a:p>
        </p:txBody>
      </p:sp>
    </p:spTree>
    <p:extLst>
      <p:ext uri="{BB962C8B-B14F-4D97-AF65-F5344CB8AC3E}">
        <p14:creationId xmlns:p14="http://schemas.microsoft.com/office/powerpoint/2010/main" val="361391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477DCDCD-5906-122F-3BCD-0131BDBDE4F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6306"/>
          <a:stretch/>
        </p:blipFill>
        <p:spPr>
          <a:xfrm>
            <a:off x="457200" y="457200"/>
            <a:ext cx="11277600" cy="5943600"/>
          </a:xfrm>
          <a:prstGeom prst="rect">
            <a:avLst/>
          </a:prstGeom>
        </p:spPr>
      </p:pic>
      <p:sp>
        <p:nvSpPr>
          <p:cNvPr id="4" name="TextBox 3">
            <a:extLst>
              <a:ext uri="{FF2B5EF4-FFF2-40B4-BE49-F238E27FC236}">
                <a16:creationId xmlns:a16="http://schemas.microsoft.com/office/drawing/2014/main" id="{830C18B0-3290-7B7B-297D-DA8BFF96F220}"/>
              </a:ext>
            </a:extLst>
          </p:cNvPr>
          <p:cNvSpPr txBox="1"/>
          <p:nvPr/>
        </p:nvSpPr>
        <p:spPr>
          <a:xfrm>
            <a:off x="894967" y="1350820"/>
            <a:ext cx="10768829" cy="5170646"/>
          </a:xfrm>
          <a:prstGeom prst="rect">
            <a:avLst/>
          </a:prstGeom>
          <a:noFill/>
        </p:spPr>
        <p:txBody>
          <a:bodyPr wrap="square" rtlCol="0">
            <a:spAutoFit/>
          </a:bodyPr>
          <a:lstStyle/>
          <a:p>
            <a:pPr marL="0" indent="0" algn="ctr">
              <a:buNone/>
            </a:pPr>
            <a:r>
              <a:rPr lang="en-US" sz="5400" dirty="0">
                <a:solidFill>
                  <a:schemeClr val="bg1"/>
                </a:solidFill>
                <a:latin typeface="Bahnschrift Light Condensed" panose="020B0502040204020203" pitchFamily="34" charset="0"/>
              </a:rPr>
              <a:t>Trust is confidence in the one who is trusted, and confidence in Christ makes us comfortable! It allows us to work with ease because we believe we can do what needs to be done. Confident trust removes stress, pressure, worry, and the fear of failure</a:t>
            </a:r>
            <a:r>
              <a:rPr lang="en-US" sz="6000" dirty="0">
                <a:solidFill>
                  <a:schemeClr val="bg1"/>
                </a:solidFill>
                <a:latin typeface="Bahnschrift Light Condensed" panose="020B0502040204020203" pitchFamily="34" charset="0"/>
              </a:rPr>
              <a:t>.</a:t>
            </a:r>
            <a:endParaRPr lang="en-US" sz="6000" dirty="0"/>
          </a:p>
        </p:txBody>
      </p:sp>
      <p:sp>
        <p:nvSpPr>
          <p:cNvPr id="5" name="Rectangle 4">
            <a:extLst>
              <a:ext uri="{FF2B5EF4-FFF2-40B4-BE49-F238E27FC236}">
                <a16:creationId xmlns:a16="http://schemas.microsoft.com/office/drawing/2014/main" id="{1056CE21-B03B-7D33-C9B0-99063539639C}"/>
              </a:ext>
            </a:extLst>
          </p:cNvPr>
          <p:cNvSpPr/>
          <p:nvPr/>
        </p:nvSpPr>
        <p:spPr>
          <a:xfrm>
            <a:off x="5906330" y="2335393"/>
            <a:ext cx="2023407" cy="69099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BB56AA2-C6FD-63D7-9F1C-317231396B1F}"/>
              </a:ext>
            </a:extLst>
          </p:cNvPr>
          <p:cNvSpPr/>
          <p:nvPr/>
        </p:nvSpPr>
        <p:spPr>
          <a:xfrm>
            <a:off x="7208914" y="4821379"/>
            <a:ext cx="2023407" cy="69099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613E292-4F60-F3FE-9AF7-B579E865590D}"/>
              </a:ext>
            </a:extLst>
          </p:cNvPr>
          <p:cNvSpPr/>
          <p:nvPr/>
        </p:nvSpPr>
        <p:spPr>
          <a:xfrm>
            <a:off x="1123850" y="1519705"/>
            <a:ext cx="1302427" cy="69099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0C0915A-DC3B-0442-1948-404DBBF248C2}"/>
              </a:ext>
            </a:extLst>
          </p:cNvPr>
          <p:cNvCxnSpPr/>
          <p:nvPr/>
        </p:nvCxnSpPr>
        <p:spPr>
          <a:xfrm>
            <a:off x="187036" y="187036"/>
            <a:ext cx="0" cy="405765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7A0FE99-4F23-4857-349C-F1DCBB3B55AC}"/>
              </a:ext>
            </a:extLst>
          </p:cNvPr>
          <p:cNvCxnSpPr/>
          <p:nvPr/>
        </p:nvCxnSpPr>
        <p:spPr>
          <a:xfrm>
            <a:off x="11930495" y="2687782"/>
            <a:ext cx="0" cy="405765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2874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wave&#10;&#10;Description automatically generated">
            <a:extLst>
              <a:ext uri="{FF2B5EF4-FFF2-40B4-BE49-F238E27FC236}">
                <a16:creationId xmlns:a16="http://schemas.microsoft.com/office/drawing/2014/main" id="{3F381225-1B56-5650-DBD3-A99D4DE7376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Rounded Corners 3">
            <a:extLst>
              <a:ext uri="{FF2B5EF4-FFF2-40B4-BE49-F238E27FC236}">
                <a16:creationId xmlns:a16="http://schemas.microsoft.com/office/drawing/2014/main" id="{7CA6FE6F-DF08-17BB-D4EC-CB689C15ECA0}"/>
              </a:ext>
            </a:extLst>
          </p:cNvPr>
          <p:cNvSpPr/>
          <p:nvPr/>
        </p:nvSpPr>
        <p:spPr>
          <a:xfrm>
            <a:off x="874568" y="763733"/>
            <a:ext cx="10363200" cy="5434444"/>
          </a:xfrm>
          <a:prstGeom prst="roundRect">
            <a:avLst/>
          </a:prstGeom>
          <a:solidFill>
            <a:srgbClr val="324E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600" dirty="0"/>
              <a:t>Satan doesn't want us to be confident because he knows that without it, we will not accomplish much in life.</a:t>
            </a:r>
          </a:p>
          <a:p>
            <a:pPr marL="0" indent="0" algn="ctr">
              <a:buNone/>
            </a:pPr>
            <a:endParaRPr lang="en-US" sz="3600" dirty="0"/>
          </a:p>
          <a:p>
            <a:pPr marL="0" indent="0" algn="ctr">
              <a:buNone/>
            </a:pPr>
            <a:r>
              <a:rPr lang="en-US" sz="3600" dirty="0"/>
              <a:t>However, if your confidence is in God, you can trust God to give you favor. </a:t>
            </a:r>
          </a:p>
          <a:p>
            <a:pPr marL="0" indent="0" algn="ctr">
              <a:buNone/>
            </a:pPr>
            <a:endParaRPr lang="en-US" sz="3600" dirty="0"/>
          </a:p>
          <a:p>
            <a:pPr marL="0" indent="0" algn="ctr">
              <a:buNone/>
            </a:pPr>
            <a:r>
              <a:rPr lang="en-US" sz="3600" dirty="0"/>
              <a:t>People who are very talented, intelligent, educated, and capable still need confidence.</a:t>
            </a:r>
          </a:p>
          <a:p>
            <a:pPr algn="ctr"/>
            <a:endParaRPr lang="en-US" sz="2400" dirty="0">
              <a:solidFill>
                <a:schemeClr val="bg1"/>
              </a:solidFill>
            </a:endParaRPr>
          </a:p>
        </p:txBody>
      </p:sp>
      <p:sp>
        <p:nvSpPr>
          <p:cNvPr id="5" name="Rectangle 4">
            <a:extLst>
              <a:ext uri="{FF2B5EF4-FFF2-40B4-BE49-F238E27FC236}">
                <a16:creationId xmlns:a16="http://schemas.microsoft.com/office/drawing/2014/main" id="{4937F7AF-3DA6-60FC-D3EF-F331BC66B7DF}"/>
              </a:ext>
            </a:extLst>
          </p:cNvPr>
          <p:cNvSpPr/>
          <p:nvPr/>
        </p:nvSpPr>
        <p:spPr>
          <a:xfrm>
            <a:off x="1111827" y="4639541"/>
            <a:ext cx="9673937" cy="1127413"/>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7AA28865-ACC3-3BED-E1A8-92E84D777133}"/>
              </a:ext>
            </a:extLst>
          </p:cNvPr>
          <p:cNvCxnSpPr/>
          <p:nvPr/>
        </p:nvCxnSpPr>
        <p:spPr>
          <a:xfrm>
            <a:off x="483177" y="218209"/>
            <a:ext cx="0" cy="321079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F73BEA9-FD12-47CD-B181-0171F7494E4F}"/>
              </a:ext>
            </a:extLst>
          </p:cNvPr>
          <p:cNvCxnSpPr/>
          <p:nvPr/>
        </p:nvCxnSpPr>
        <p:spPr>
          <a:xfrm>
            <a:off x="11686309" y="3429000"/>
            <a:ext cx="0" cy="321079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06551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37AD1D68-5EDC-438F-9F4E-483B23094B03}"/>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TextBox 4">
            <a:extLst>
              <a:ext uri="{FF2B5EF4-FFF2-40B4-BE49-F238E27FC236}">
                <a16:creationId xmlns:a16="http://schemas.microsoft.com/office/drawing/2014/main" id="{B997D865-A60E-6AC8-B0F4-9CC22AD6B998}"/>
              </a:ext>
            </a:extLst>
          </p:cNvPr>
          <p:cNvSpPr txBox="1"/>
          <p:nvPr/>
        </p:nvSpPr>
        <p:spPr>
          <a:xfrm>
            <a:off x="511156" y="1960424"/>
            <a:ext cx="9900534" cy="4401205"/>
          </a:xfrm>
          <a:prstGeom prst="rect">
            <a:avLst/>
          </a:prstGeom>
          <a:noFill/>
        </p:spPr>
        <p:txBody>
          <a:bodyPr wrap="square">
            <a:spAutoFit/>
          </a:bodyPr>
          <a:lstStyle/>
          <a:p>
            <a:pPr marL="0" indent="0" algn="ctr">
              <a:buNone/>
            </a:pPr>
            <a:r>
              <a:rPr lang="en-US" sz="4000" b="1" dirty="0">
                <a:solidFill>
                  <a:schemeClr val="bg1"/>
                </a:solidFill>
                <a:latin typeface="Bahnschrift Light Condensed" panose="020B0502040204020203" pitchFamily="34" charset="0"/>
              </a:rPr>
              <a:t>Confidence for us, is what fuel is to a plane or car. An airplane has the capability to fly, a car has the capability to drive, yet an airplane or car will not move without fuel.</a:t>
            </a:r>
          </a:p>
          <a:p>
            <a:pPr marL="0" indent="0" algn="ctr">
              <a:buNone/>
            </a:pPr>
            <a:endParaRPr lang="en-US" sz="4000" b="1" dirty="0">
              <a:solidFill>
                <a:schemeClr val="bg1"/>
              </a:solidFill>
              <a:latin typeface="Bahnschrift Light Condensed" panose="020B0502040204020203" pitchFamily="34" charset="0"/>
            </a:endParaRPr>
          </a:p>
          <a:p>
            <a:pPr marL="0" indent="0" algn="ctr">
              <a:buNone/>
            </a:pPr>
            <a:r>
              <a:rPr lang="en-US" sz="4000" b="1" u="sng" dirty="0">
                <a:solidFill>
                  <a:schemeClr val="bg1"/>
                </a:solidFill>
                <a:latin typeface="Bahnschrift Light Condensed" panose="020B0502040204020203" pitchFamily="34" charset="0"/>
              </a:rPr>
              <a:t>Psalm 20:7</a:t>
            </a:r>
            <a:r>
              <a:rPr lang="en-US" sz="4000" b="1" dirty="0">
                <a:solidFill>
                  <a:schemeClr val="bg1"/>
                </a:solidFill>
                <a:latin typeface="Bahnschrift Light Condensed" panose="020B0502040204020203" pitchFamily="34" charset="0"/>
              </a:rPr>
              <a:t> “Some trust in chariots, and some in horses: but we will remember the name of the Lord our God.”</a:t>
            </a:r>
          </a:p>
          <a:p>
            <a:pPr marL="0" indent="0" algn="ctr">
              <a:buNone/>
            </a:pPr>
            <a:endParaRPr lang="en-US" sz="4000" b="1" dirty="0">
              <a:solidFill>
                <a:schemeClr val="bg1"/>
              </a:solidFill>
              <a:latin typeface="Bahnschrift Light Condensed" panose="020B0502040204020203" pitchFamily="34" charset="0"/>
            </a:endParaRPr>
          </a:p>
        </p:txBody>
      </p:sp>
      <p:sp>
        <p:nvSpPr>
          <p:cNvPr id="6" name="Rectangle: Rounded Corners 5">
            <a:extLst>
              <a:ext uri="{FF2B5EF4-FFF2-40B4-BE49-F238E27FC236}">
                <a16:creationId xmlns:a16="http://schemas.microsoft.com/office/drawing/2014/main" id="{89B8FE77-F4B1-A9C7-1A9B-162BBE8F5A9F}"/>
              </a:ext>
            </a:extLst>
          </p:cNvPr>
          <p:cNvSpPr/>
          <p:nvPr/>
        </p:nvSpPr>
        <p:spPr>
          <a:xfrm>
            <a:off x="4566805" y="155864"/>
            <a:ext cx="2436668" cy="1366404"/>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1372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
            <a:extLst>
              <a:ext uri="{FF2B5EF4-FFF2-40B4-BE49-F238E27FC236}">
                <a16:creationId xmlns:a16="http://schemas.microsoft.com/office/drawing/2014/main" id="{207B2D90-5FB6-75F4-9C04-7D77A49DE1F9}"/>
              </a:ext>
            </a:extLst>
          </p:cNvPr>
          <p:cNvPicPr>
            <a:picLocks noChangeAspect="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4" name="TextBox 3">
            <a:extLst>
              <a:ext uri="{FF2B5EF4-FFF2-40B4-BE49-F238E27FC236}">
                <a16:creationId xmlns:a16="http://schemas.microsoft.com/office/drawing/2014/main" id="{72A0B928-D44F-D632-8898-786267B50CC0}"/>
              </a:ext>
            </a:extLst>
          </p:cNvPr>
          <p:cNvSpPr txBox="1"/>
          <p:nvPr/>
        </p:nvSpPr>
        <p:spPr>
          <a:xfrm>
            <a:off x="447199" y="2920691"/>
            <a:ext cx="10962020" cy="1446550"/>
          </a:xfrm>
          <a:prstGeom prst="rect">
            <a:avLst/>
          </a:prstGeom>
          <a:noFill/>
        </p:spPr>
        <p:txBody>
          <a:bodyPr wrap="square" rtlCol="0">
            <a:spAutoFit/>
          </a:bodyPr>
          <a:lstStyle/>
          <a:p>
            <a:pPr algn="ctr"/>
            <a:r>
              <a:rPr lang="en-US" sz="8800" b="1" dirty="0">
                <a:solidFill>
                  <a:schemeClr val="bg1"/>
                </a:solidFill>
                <a:latin typeface="Abadi Extra Light" panose="020B0204020104020204" pitchFamily="34" charset="0"/>
              </a:rPr>
              <a:t>WILL YOU TRUST GOD?</a:t>
            </a:r>
          </a:p>
        </p:txBody>
      </p:sp>
    </p:spTree>
    <p:extLst>
      <p:ext uri="{BB962C8B-B14F-4D97-AF65-F5344CB8AC3E}">
        <p14:creationId xmlns:p14="http://schemas.microsoft.com/office/powerpoint/2010/main" val="3335247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rayers Images - Free Download on Freepik">
            <a:extLst>
              <a:ext uri="{FF2B5EF4-FFF2-40B4-BE49-F238E27FC236}">
                <a16:creationId xmlns:a16="http://schemas.microsoft.com/office/drawing/2014/main" id="{026980DE-94E8-7D73-CCDA-A2C4A325A3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089" r="30511" b="-1"/>
          <a:stretch/>
        </p:blipFill>
        <p:spPr bwMode="auto">
          <a:xfrm>
            <a:off x="299387" y="324612"/>
            <a:ext cx="4332050" cy="62087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white logo">
            <a:extLst>
              <a:ext uri="{FF2B5EF4-FFF2-40B4-BE49-F238E27FC236}">
                <a16:creationId xmlns:a16="http://schemas.microsoft.com/office/drawing/2014/main" id="{3D7556AA-4388-9685-9FFF-9642C4FE980C}"/>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009" r="33105" b="-1"/>
          <a:stretch/>
        </p:blipFill>
        <p:spPr>
          <a:xfrm>
            <a:off x="4700015" y="321733"/>
            <a:ext cx="7168546" cy="6214534"/>
          </a:xfrm>
          <a:custGeom>
            <a:avLst/>
            <a:gdLst/>
            <a:ahLst/>
            <a:cxnLst/>
            <a:rect l="l" t="t" r="r" b="b"/>
            <a:pathLst>
              <a:path w="7168546" h="6214534">
                <a:moveTo>
                  <a:pt x="0" y="0"/>
                </a:moveTo>
                <a:lnTo>
                  <a:pt x="1680304" y="0"/>
                </a:lnTo>
                <a:lnTo>
                  <a:pt x="1680304" y="1786"/>
                </a:lnTo>
                <a:lnTo>
                  <a:pt x="2844647" y="1786"/>
                </a:lnTo>
                <a:lnTo>
                  <a:pt x="3587146" y="1786"/>
                </a:lnTo>
                <a:lnTo>
                  <a:pt x="3587148" y="1786"/>
                </a:lnTo>
                <a:lnTo>
                  <a:pt x="7168546" y="1786"/>
                </a:lnTo>
                <a:lnTo>
                  <a:pt x="7168546" y="2866740"/>
                </a:lnTo>
                <a:lnTo>
                  <a:pt x="3725101" y="6214534"/>
                </a:lnTo>
                <a:lnTo>
                  <a:pt x="2844647" y="6214534"/>
                </a:lnTo>
                <a:lnTo>
                  <a:pt x="2844647" y="6212748"/>
                </a:lnTo>
                <a:lnTo>
                  <a:pt x="1680304" y="6212748"/>
                </a:lnTo>
                <a:lnTo>
                  <a:pt x="1072546" y="6212748"/>
                </a:lnTo>
                <a:lnTo>
                  <a:pt x="0" y="6212748"/>
                </a:lnTo>
                <a:close/>
              </a:path>
            </a:pathLst>
          </a:custGeom>
        </p:spPr>
      </p:pic>
      <p:sp>
        <p:nvSpPr>
          <p:cNvPr id="2060" name="Right Triangle 205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065485-7A91-21A3-F48D-CCAE1D360D15}"/>
              </a:ext>
            </a:extLst>
          </p:cNvPr>
          <p:cNvSpPr txBox="1"/>
          <p:nvPr/>
        </p:nvSpPr>
        <p:spPr>
          <a:xfrm>
            <a:off x="4836657" y="2695285"/>
            <a:ext cx="6710170" cy="923330"/>
          </a:xfrm>
          <a:prstGeom prst="rect">
            <a:avLst/>
          </a:prstGeom>
          <a:noFill/>
        </p:spPr>
        <p:txBody>
          <a:bodyPr wrap="none" rtlCol="0">
            <a:spAutoFit/>
          </a:bodyPr>
          <a:lstStyle/>
          <a:p>
            <a:r>
              <a:rPr lang="en-US" sz="5400" b="1" dirty="0">
                <a:solidFill>
                  <a:schemeClr val="bg1"/>
                </a:solidFill>
                <a:latin typeface="Abadi Extra Light" panose="020B0204020104020204" pitchFamily="34" charset="0"/>
              </a:rPr>
              <a:t>LET’S PRAY TOGETHER!</a:t>
            </a:r>
          </a:p>
        </p:txBody>
      </p:sp>
    </p:spTree>
    <p:extLst>
      <p:ext uri="{BB962C8B-B14F-4D97-AF65-F5344CB8AC3E}">
        <p14:creationId xmlns:p14="http://schemas.microsoft.com/office/powerpoint/2010/main" val="1491075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with text on it">
            <a:extLst>
              <a:ext uri="{FF2B5EF4-FFF2-40B4-BE49-F238E27FC236}">
                <a16:creationId xmlns:a16="http://schemas.microsoft.com/office/drawing/2014/main" id="{682B659F-E969-F8A3-7EE6-2E393508DA0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19452" r="5626"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3074" name="Picture 2" descr="Are the Doors of Your Church Open? | Mosaic">
            <a:extLst>
              <a:ext uri="{FF2B5EF4-FFF2-40B4-BE49-F238E27FC236}">
                <a16:creationId xmlns:a16="http://schemas.microsoft.com/office/drawing/2014/main" id="{D312D007-6A93-4E65-CA02-B23EBF89EE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918" r="11699"/>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D56D14-3129-DD61-680B-98CB711DF37D}"/>
              </a:ext>
            </a:extLst>
          </p:cNvPr>
          <p:cNvSpPr txBox="1"/>
          <p:nvPr/>
        </p:nvSpPr>
        <p:spPr>
          <a:xfrm>
            <a:off x="363447" y="3044092"/>
            <a:ext cx="6742963" cy="1938992"/>
          </a:xfrm>
          <a:prstGeom prst="rect">
            <a:avLst/>
          </a:prstGeom>
          <a:noFill/>
        </p:spPr>
        <p:txBody>
          <a:bodyPr wrap="square" rtlCol="0">
            <a:spAutoFit/>
          </a:bodyPr>
          <a:lstStyle/>
          <a:p>
            <a:pPr algn="ctr"/>
            <a:r>
              <a:rPr lang="en-US" sz="4000" dirty="0">
                <a:solidFill>
                  <a:schemeClr val="bg1"/>
                </a:solidFill>
              </a:rPr>
              <a:t>THE DOORS OF THE CHURCH ARE OPEN! </a:t>
            </a:r>
          </a:p>
          <a:p>
            <a:pPr algn="ctr"/>
            <a:r>
              <a:rPr lang="en-US" sz="4000" dirty="0">
                <a:solidFill>
                  <a:schemeClr val="bg1"/>
                </a:solidFill>
              </a:rPr>
              <a:t>“REID TEMPLE CARES”</a:t>
            </a:r>
          </a:p>
        </p:txBody>
      </p:sp>
      <p:sp>
        <p:nvSpPr>
          <p:cNvPr id="5" name="Rectangle 4">
            <a:extLst>
              <a:ext uri="{FF2B5EF4-FFF2-40B4-BE49-F238E27FC236}">
                <a16:creationId xmlns:a16="http://schemas.microsoft.com/office/drawing/2014/main" id="{9E4EC767-2749-47AC-BA4D-4E540883D0EF}"/>
              </a:ext>
            </a:extLst>
          </p:cNvPr>
          <p:cNvSpPr/>
          <p:nvPr/>
        </p:nvSpPr>
        <p:spPr>
          <a:xfrm>
            <a:off x="374073" y="3013364"/>
            <a:ext cx="6733309" cy="200025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D90EBC-D1F3-3BBB-B5B9-92C315DB80C7}"/>
              </a:ext>
            </a:extLst>
          </p:cNvPr>
          <p:cNvSpPr/>
          <p:nvPr/>
        </p:nvSpPr>
        <p:spPr>
          <a:xfrm>
            <a:off x="978478" y="4287561"/>
            <a:ext cx="6733309" cy="1074148"/>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189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cover&#10;&#10;Description automatically generated">
            <a:extLst>
              <a:ext uri="{FF2B5EF4-FFF2-40B4-BE49-F238E27FC236}">
                <a16:creationId xmlns:a16="http://schemas.microsoft.com/office/drawing/2014/main" id="{2DE570B2-320D-FE72-8BBC-D197DBB7E3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3">
            <a:extLst>
              <a:ext uri="{FF2B5EF4-FFF2-40B4-BE49-F238E27FC236}">
                <a16:creationId xmlns:a16="http://schemas.microsoft.com/office/drawing/2014/main" id="{DAA0FB03-F62D-9765-E547-9953F9F4843C}"/>
              </a:ext>
            </a:extLst>
          </p:cNvPr>
          <p:cNvSpPr/>
          <p:nvPr/>
        </p:nvSpPr>
        <p:spPr>
          <a:xfrm>
            <a:off x="1543050" y="1963436"/>
            <a:ext cx="8811491" cy="2280804"/>
          </a:xfrm>
          <a:prstGeom prst="rect">
            <a:avLst/>
          </a:prstGeom>
          <a:solidFill>
            <a:srgbClr val="135472"/>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bg2"/>
                </a:solidFill>
                <a:latin typeface="Alasassy Caps" pitchFamily="2" charset="0"/>
              </a:rPr>
              <a:t>TOTAL TRUST:</a:t>
            </a:r>
          </a:p>
          <a:p>
            <a:pPr algn="ctr"/>
            <a:r>
              <a:rPr lang="en-US" sz="6600" dirty="0">
                <a:solidFill>
                  <a:schemeClr val="bg2"/>
                </a:solidFill>
                <a:latin typeface="Alasassy Caps" pitchFamily="2" charset="0"/>
              </a:rPr>
              <a:t>“UNSHAKABLE TRUST IN GOD”</a:t>
            </a:r>
          </a:p>
        </p:txBody>
      </p:sp>
      <p:sp>
        <p:nvSpPr>
          <p:cNvPr id="6" name="TextBox 5">
            <a:extLst>
              <a:ext uri="{FF2B5EF4-FFF2-40B4-BE49-F238E27FC236}">
                <a16:creationId xmlns:a16="http://schemas.microsoft.com/office/drawing/2014/main" id="{7C20B2CF-D896-8385-D85E-E21E0F5F78B0}"/>
              </a:ext>
            </a:extLst>
          </p:cNvPr>
          <p:cNvSpPr txBox="1"/>
          <p:nvPr/>
        </p:nvSpPr>
        <p:spPr>
          <a:xfrm>
            <a:off x="961159" y="5426520"/>
            <a:ext cx="4042063" cy="954107"/>
          </a:xfrm>
          <a:prstGeom prst="rect">
            <a:avLst/>
          </a:prstGeom>
          <a:noFill/>
        </p:spPr>
        <p:txBody>
          <a:bodyPr wrap="square" rtlCol="0">
            <a:spAutoFit/>
          </a:bodyPr>
          <a:lstStyle/>
          <a:p>
            <a:pPr algn="ctr"/>
            <a:r>
              <a:rPr lang="en-US" sz="2800" dirty="0">
                <a:solidFill>
                  <a:schemeClr val="bg2"/>
                </a:solidFill>
                <a:latin typeface="Alasassy Caps" pitchFamily="2" charset="0"/>
              </a:rPr>
              <a:t>DR. MARK E. WHITLOCK, JR.</a:t>
            </a:r>
          </a:p>
          <a:p>
            <a:pPr algn="ctr"/>
            <a:r>
              <a:rPr lang="en-US" sz="2800" dirty="0">
                <a:solidFill>
                  <a:schemeClr val="bg2"/>
                </a:solidFill>
                <a:latin typeface="Alasassy Caps" pitchFamily="2" charset="0"/>
              </a:rPr>
              <a:t>PASTOR</a:t>
            </a:r>
          </a:p>
        </p:txBody>
      </p:sp>
    </p:spTree>
    <p:extLst>
      <p:ext uri="{BB962C8B-B14F-4D97-AF65-F5344CB8AC3E}">
        <p14:creationId xmlns:p14="http://schemas.microsoft.com/office/powerpoint/2010/main" val="2329498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ave">
            <a:extLst>
              <a:ext uri="{FF2B5EF4-FFF2-40B4-BE49-F238E27FC236}">
                <a16:creationId xmlns:a16="http://schemas.microsoft.com/office/drawing/2014/main" id="{63C8116D-08FD-F875-EC4A-EBC59811E9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6" descr="https://pciprdprodfmssa.blob.core.windows.net/fms/1c42292f-c552-44c2-afd7-d83021ea5632/giving_header.png">
            <a:extLst>
              <a:ext uri="{FF2B5EF4-FFF2-40B4-BE49-F238E27FC236}">
                <a16:creationId xmlns:a16="http://schemas.microsoft.com/office/drawing/2014/main" id="{9BA812DD-C948-24EC-A861-8B04F2052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105" y="492702"/>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153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
            <a:extLst>
              <a:ext uri="{FF2B5EF4-FFF2-40B4-BE49-F238E27FC236}">
                <a16:creationId xmlns:a16="http://schemas.microsoft.com/office/drawing/2014/main" id="{C46047EA-35E8-DA1A-E1FE-7FFD9BBE3E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098" name="Picture 2" descr="9,800+ Thank You Stock Videos and Royalty-Free Footage - iStock | Thank you  card, Appreciation, Gratitude">
            <a:extLst>
              <a:ext uri="{FF2B5EF4-FFF2-40B4-BE49-F238E27FC236}">
                <a16:creationId xmlns:a16="http://schemas.microsoft.com/office/drawing/2014/main" id="{E4EAB574-BF52-F76D-753C-4CB4015FC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4020" y="1413729"/>
            <a:ext cx="8567898" cy="481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3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Description automatically generated">
            <a:extLst>
              <a:ext uri="{FF2B5EF4-FFF2-40B4-BE49-F238E27FC236}">
                <a16:creationId xmlns:a16="http://schemas.microsoft.com/office/drawing/2014/main" id="{211DFED9-0B62-07FB-0AF8-28EACD0E86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Tree>
    <p:extLst>
      <p:ext uri="{BB962C8B-B14F-4D97-AF65-F5344CB8AC3E}">
        <p14:creationId xmlns:p14="http://schemas.microsoft.com/office/powerpoint/2010/main" val="12775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B2B030-4738-4359-9E46-144B7C8BFF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 y="8300"/>
            <a:ext cx="12193117" cy="68497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E722B2DD-E14D-4972-9D98-5D6E61B1B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144310" cy="685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4E11C7CB-59D2-2C05-60B2-D51D726D11B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21" b="1"/>
          <a:stretch/>
        </p:blipFill>
        <p:spPr>
          <a:xfrm>
            <a:off x="20" y="10"/>
            <a:ext cx="12191980" cy="6866290"/>
          </a:xfrm>
          <a:prstGeom prst="rect">
            <a:avLst/>
          </a:prstGeom>
        </p:spPr>
      </p:pic>
      <p:pic>
        <p:nvPicPr>
          <p:cNvPr id="5" name="Picture 4">
            <a:extLst>
              <a:ext uri="{FF2B5EF4-FFF2-40B4-BE49-F238E27FC236}">
                <a16:creationId xmlns:a16="http://schemas.microsoft.com/office/drawing/2014/main" id="{23657AC2-8D07-5CD1-0F3E-F4B59FF4A77E}"/>
              </a:ext>
            </a:extLst>
          </p:cNvPr>
          <p:cNvPicPr>
            <a:picLocks noChangeAspect="1"/>
          </p:cNvPicPr>
          <p:nvPr/>
        </p:nvPicPr>
        <p:blipFill>
          <a:blip r:embed="rId3"/>
          <a:stretch>
            <a:fillRect/>
          </a:stretch>
        </p:blipFill>
        <p:spPr>
          <a:xfrm>
            <a:off x="4687504" y="1851453"/>
            <a:ext cx="2479180" cy="3742158"/>
          </a:xfrm>
          <a:prstGeom prst="rect">
            <a:avLst/>
          </a:prstGeom>
        </p:spPr>
      </p:pic>
      <p:pic>
        <p:nvPicPr>
          <p:cNvPr id="6" name="Picture 5">
            <a:extLst>
              <a:ext uri="{FF2B5EF4-FFF2-40B4-BE49-F238E27FC236}">
                <a16:creationId xmlns:a16="http://schemas.microsoft.com/office/drawing/2014/main" id="{7A14C0C7-A900-CBC9-206F-85F29ECF6A48}"/>
              </a:ext>
            </a:extLst>
          </p:cNvPr>
          <p:cNvPicPr>
            <a:picLocks noChangeAspect="1"/>
          </p:cNvPicPr>
          <p:nvPr/>
        </p:nvPicPr>
        <p:blipFill>
          <a:blip r:embed="rId4"/>
          <a:stretch>
            <a:fillRect/>
          </a:stretch>
        </p:blipFill>
        <p:spPr>
          <a:xfrm>
            <a:off x="1185770" y="1851453"/>
            <a:ext cx="2465931" cy="3802096"/>
          </a:xfrm>
          <a:prstGeom prst="rect">
            <a:avLst/>
          </a:prstGeom>
        </p:spPr>
      </p:pic>
      <p:pic>
        <p:nvPicPr>
          <p:cNvPr id="7" name="Content Placeholder 3">
            <a:extLst>
              <a:ext uri="{FF2B5EF4-FFF2-40B4-BE49-F238E27FC236}">
                <a16:creationId xmlns:a16="http://schemas.microsoft.com/office/drawing/2014/main" id="{EF19C9A3-AD67-3885-EAD9-407C4E0B433D}"/>
              </a:ext>
            </a:extLst>
          </p:cNvPr>
          <p:cNvPicPr>
            <a:picLocks noChangeAspect="1"/>
          </p:cNvPicPr>
          <p:nvPr/>
        </p:nvPicPr>
        <p:blipFill>
          <a:blip r:embed="rId5"/>
          <a:stretch>
            <a:fillRect/>
          </a:stretch>
        </p:blipFill>
        <p:spPr>
          <a:xfrm>
            <a:off x="8252499" y="1873083"/>
            <a:ext cx="2465931" cy="3698897"/>
          </a:xfrm>
          <a:prstGeom prst="rect">
            <a:avLst/>
          </a:prstGeom>
        </p:spPr>
      </p:pic>
    </p:spTree>
    <p:extLst>
      <p:ext uri="{BB962C8B-B14F-4D97-AF65-F5344CB8AC3E}">
        <p14:creationId xmlns:p14="http://schemas.microsoft.com/office/powerpoint/2010/main" val="2872295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10;&#10;Description automatically generated">
            <a:extLst>
              <a:ext uri="{FF2B5EF4-FFF2-40B4-BE49-F238E27FC236}">
                <a16:creationId xmlns:a16="http://schemas.microsoft.com/office/drawing/2014/main" id="{965E32DE-E16B-4B7B-6047-EBE8EAE9A941}"/>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701"/>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Rectangle: Rounded Corners 4">
            <a:extLst>
              <a:ext uri="{FF2B5EF4-FFF2-40B4-BE49-F238E27FC236}">
                <a16:creationId xmlns:a16="http://schemas.microsoft.com/office/drawing/2014/main" id="{F20EEC76-D7D6-8AAA-0779-E02CC9139C16}"/>
              </a:ext>
            </a:extLst>
          </p:cNvPr>
          <p:cNvSpPr/>
          <p:nvPr/>
        </p:nvSpPr>
        <p:spPr>
          <a:xfrm>
            <a:off x="4691529" y="286871"/>
            <a:ext cx="2223247" cy="1141505"/>
          </a:xfrm>
          <a:prstGeom prst="round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34B1CD6-86A4-27E5-93EA-FD8E534CD4D6}"/>
              </a:ext>
            </a:extLst>
          </p:cNvPr>
          <p:cNvSpPr txBox="1"/>
          <p:nvPr/>
        </p:nvSpPr>
        <p:spPr>
          <a:xfrm>
            <a:off x="914399" y="2052203"/>
            <a:ext cx="9092046" cy="3539430"/>
          </a:xfrm>
          <a:prstGeom prst="rect">
            <a:avLst/>
          </a:prstGeom>
          <a:solidFill>
            <a:srgbClr val="29788D"/>
          </a:solidFill>
        </p:spPr>
        <p:txBody>
          <a:bodyPr wrap="square" rtlCol="0">
            <a:spAutoFit/>
          </a:bodyPr>
          <a:lstStyle/>
          <a:p>
            <a:pPr marL="400050" indent="-400050" algn="ctr">
              <a:buAutoNum type="romanUcPeriod"/>
            </a:pPr>
            <a:r>
              <a:rPr lang="en-US" sz="2800" b="1" dirty="0">
                <a:solidFill>
                  <a:schemeClr val="bg2"/>
                </a:solidFill>
              </a:rPr>
              <a:t>PRAYER</a:t>
            </a:r>
          </a:p>
          <a:p>
            <a:pPr marL="400050" indent="-400050" algn="ctr">
              <a:buAutoNum type="romanUcPeriod"/>
            </a:pPr>
            <a:r>
              <a:rPr lang="en-US" sz="2800" b="1" dirty="0">
                <a:solidFill>
                  <a:schemeClr val="bg2"/>
                </a:solidFill>
              </a:rPr>
              <a:t>SCRIPTURE: PROVERBS 29:25</a:t>
            </a:r>
          </a:p>
          <a:p>
            <a:pPr marL="400050" indent="-400050" algn="ctr">
              <a:buAutoNum type="romanUcPeriod"/>
            </a:pPr>
            <a:r>
              <a:rPr lang="en-US" sz="2800" b="1" dirty="0">
                <a:solidFill>
                  <a:schemeClr val="bg2"/>
                </a:solidFill>
              </a:rPr>
              <a:t>WHAT IS TRUST?</a:t>
            </a:r>
          </a:p>
          <a:p>
            <a:pPr marL="400050" indent="-400050" algn="ctr">
              <a:buAutoNum type="romanUcPeriod"/>
            </a:pPr>
            <a:r>
              <a:rPr lang="en-US" sz="2800" b="1" dirty="0">
                <a:solidFill>
                  <a:schemeClr val="bg2"/>
                </a:solidFill>
              </a:rPr>
              <a:t>THE CHARACTER OF GOD</a:t>
            </a:r>
          </a:p>
          <a:p>
            <a:pPr marL="400050" indent="-400050" algn="ctr">
              <a:buAutoNum type="romanUcPeriod"/>
            </a:pPr>
            <a:r>
              <a:rPr lang="en-US" sz="2800" b="1" dirty="0">
                <a:solidFill>
                  <a:schemeClr val="bg2"/>
                </a:solidFill>
              </a:rPr>
              <a:t>CONFIDENCE IN CHRIST</a:t>
            </a:r>
          </a:p>
          <a:p>
            <a:pPr marL="400050" indent="-400050" algn="ctr">
              <a:buAutoNum type="romanUcPeriod"/>
            </a:pPr>
            <a:r>
              <a:rPr lang="en-US" sz="2800" b="1" dirty="0">
                <a:solidFill>
                  <a:schemeClr val="bg2"/>
                </a:solidFill>
              </a:rPr>
              <a:t>LET’S PRAY TOGETHER</a:t>
            </a:r>
          </a:p>
          <a:p>
            <a:pPr marL="400050" indent="-400050" algn="ctr">
              <a:buAutoNum type="romanUcPeriod"/>
            </a:pPr>
            <a:r>
              <a:rPr lang="en-US" sz="2800" b="1" dirty="0">
                <a:solidFill>
                  <a:schemeClr val="bg2"/>
                </a:solidFill>
              </a:rPr>
              <a:t>THE DOORS OF THE CHURCH ARE OPEN/OFFERING</a:t>
            </a:r>
          </a:p>
          <a:p>
            <a:pPr marL="400050" indent="-400050" algn="ctr">
              <a:buAutoNum type="romanUcPeriod"/>
            </a:pPr>
            <a:r>
              <a:rPr lang="en-US" sz="2800" b="1" dirty="0">
                <a:solidFill>
                  <a:schemeClr val="bg2"/>
                </a:solidFill>
              </a:rPr>
              <a:t>THANK YOU!</a:t>
            </a:r>
          </a:p>
        </p:txBody>
      </p:sp>
    </p:spTree>
    <p:extLst>
      <p:ext uri="{BB962C8B-B14F-4D97-AF65-F5344CB8AC3E}">
        <p14:creationId xmlns:p14="http://schemas.microsoft.com/office/powerpoint/2010/main" val="950605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1D080698-BDDB-B07B-E75F-26ABAF0B1DEE}"/>
              </a:ext>
            </a:extLst>
          </p:cNvPr>
          <p:cNvSpPr>
            <a:spLocks/>
          </p:cNvSpPr>
          <p:nvPr/>
        </p:nvSpPr>
        <p:spPr>
          <a:xfrm>
            <a:off x="838200" y="1825625"/>
            <a:ext cx="10515600" cy="4351338"/>
          </a:xfrm>
          <a:prstGeom prst="rect">
            <a:avLst/>
          </a:prstGeom>
        </p:spPr>
        <p:txBody>
          <a:bodyPr/>
          <a:lstStyle/>
          <a:p>
            <a:endParaRPr lang="en-US"/>
          </a:p>
        </p:txBody>
      </p:sp>
      <p:sp>
        <p:nvSpPr>
          <p:cNvPr id="17" name="Content Placeholder 16">
            <a:extLst>
              <a:ext uri="{FF2B5EF4-FFF2-40B4-BE49-F238E27FC236}">
                <a16:creationId xmlns:a16="http://schemas.microsoft.com/office/drawing/2014/main" id="{6C125C5E-8D69-CE54-F339-9D9C17E6F231}"/>
              </a:ext>
            </a:extLst>
          </p:cNvPr>
          <p:cNvSpPr>
            <a:spLocks/>
          </p:cNvSpPr>
          <p:nvPr/>
        </p:nvSpPr>
        <p:spPr>
          <a:xfrm>
            <a:off x="838200" y="1825625"/>
            <a:ext cx="10515600" cy="4351338"/>
          </a:xfrm>
          <a:prstGeom prst="rect">
            <a:avLst/>
          </a:prstGeom>
        </p:spPr>
        <p:txBody>
          <a:bodyPr/>
          <a:lstStyle/>
          <a:p>
            <a:endParaRPr lang="en-US"/>
          </a:p>
        </p:txBody>
      </p:sp>
      <p:pic>
        <p:nvPicPr>
          <p:cNvPr id="3" name="Picture 2" descr="A close-up of a wave">
            <a:extLst>
              <a:ext uri="{FF2B5EF4-FFF2-40B4-BE49-F238E27FC236}">
                <a16:creationId xmlns:a16="http://schemas.microsoft.com/office/drawing/2014/main" id="{1E22EB32-BEEB-1384-96AC-2C16DAA6D99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6306"/>
          <a:stretch/>
        </p:blipFill>
        <p:spPr>
          <a:xfrm>
            <a:off x="914438" y="594651"/>
            <a:ext cx="10288339" cy="5578643"/>
          </a:xfrm>
          <a:prstGeom prst="rect">
            <a:avLst/>
          </a:prstGeom>
        </p:spPr>
      </p:pic>
      <p:cxnSp>
        <p:nvCxnSpPr>
          <p:cNvPr id="5" name="Straight Connector 4">
            <a:extLst>
              <a:ext uri="{FF2B5EF4-FFF2-40B4-BE49-F238E27FC236}">
                <a16:creationId xmlns:a16="http://schemas.microsoft.com/office/drawing/2014/main" id="{BAFC3963-8CF7-AD86-4DC5-29C4A0879111}"/>
              </a:ext>
            </a:extLst>
          </p:cNvPr>
          <p:cNvCxnSpPr>
            <a:cxnSpLocks/>
          </p:cNvCxnSpPr>
          <p:nvPr/>
        </p:nvCxnSpPr>
        <p:spPr>
          <a:xfrm>
            <a:off x="779795" y="457200"/>
            <a:ext cx="0" cy="5038315"/>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6246B364-84B7-BAF5-FA89-7920C2BFCE8D}"/>
              </a:ext>
            </a:extLst>
          </p:cNvPr>
          <p:cNvCxnSpPr>
            <a:cxnSpLocks/>
          </p:cNvCxnSpPr>
          <p:nvPr/>
        </p:nvCxnSpPr>
        <p:spPr>
          <a:xfrm>
            <a:off x="11388855" y="1381444"/>
            <a:ext cx="23349" cy="5019356"/>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F2EB9D3-F06B-FC4B-6D60-EF0459302ADB}"/>
              </a:ext>
            </a:extLst>
          </p:cNvPr>
          <p:cNvSpPr txBox="1"/>
          <p:nvPr/>
        </p:nvSpPr>
        <p:spPr>
          <a:xfrm>
            <a:off x="3050289" y="825418"/>
            <a:ext cx="5497018" cy="769441"/>
          </a:xfrm>
          <a:prstGeom prst="rect">
            <a:avLst/>
          </a:prstGeom>
          <a:noFill/>
        </p:spPr>
        <p:txBody>
          <a:bodyPr wrap="none" rtlCol="0">
            <a:spAutoFit/>
          </a:bodyPr>
          <a:lstStyle/>
          <a:p>
            <a:pPr algn="ctr"/>
            <a:r>
              <a:rPr lang="en-US" sz="4400" u="sng" dirty="0">
                <a:solidFill>
                  <a:srgbClr val="135472"/>
                </a:solidFill>
                <a:latin typeface="ADLaM Display" panose="02010000000000000000" pitchFamily="2" charset="0"/>
                <a:ea typeface="ADLaM Display" panose="02010000000000000000" pitchFamily="2" charset="0"/>
                <a:cs typeface="ADLaM Display" panose="02010000000000000000" pitchFamily="2" charset="0"/>
              </a:rPr>
              <a:t>THE WORD OF GOD</a:t>
            </a:r>
          </a:p>
        </p:txBody>
      </p:sp>
      <p:pic>
        <p:nvPicPr>
          <p:cNvPr id="1026" name="Picture 2" descr="What Book of the Bible Should a New Believer Read First? - Open the Bible">
            <a:extLst>
              <a:ext uri="{FF2B5EF4-FFF2-40B4-BE49-F238E27FC236}">
                <a16:creationId xmlns:a16="http://schemas.microsoft.com/office/drawing/2014/main" id="{8D43A4FA-F40B-81CD-DE94-41127F6569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6167" y="1963436"/>
            <a:ext cx="4603658" cy="306910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4FA839D3-67F2-FB26-ED21-4D4226F039D7}"/>
              </a:ext>
            </a:extLst>
          </p:cNvPr>
          <p:cNvSpPr txBox="1"/>
          <p:nvPr/>
        </p:nvSpPr>
        <p:spPr>
          <a:xfrm>
            <a:off x="1189299" y="1859796"/>
            <a:ext cx="4542007" cy="4062651"/>
          </a:xfrm>
          <a:prstGeom prst="rect">
            <a:avLst/>
          </a:prstGeom>
          <a:noFill/>
        </p:spPr>
        <p:txBody>
          <a:bodyPr wrap="square" rtlCol="0">
            <a:spAutoFit/>
          </a:bodyPr>
          <a:lstStyle/>
          <a:p>
            <a:pPr algn="ctr"/>
            <a:r>
              <a:rPr lang="en-US" sz="4000" b="1" u="sng" dirty="0">
                <a:solidFill>
                  <a:srgbClr val="135472"/>
                </a:solidFill>
              </a:rPr>
              <a:t>Proverbs 29:25 </a:t>
            </a:r>
          </a:p>
          <a:p>
            <a:pPr algn="ctr"/>
            <a:r>
              <a:rPr lang="en-US" sz="4000" dirty="0">
                <a:solidFill>
                  <a:srgbClr val="135472"/>
                </a:solidFill>
              </a:rPr>
              <a:t>The fear of man bringeth a snare: But whoso </a:t>
            </a:r>
            <a:r>
              <a:rPr lang="en-US" sz="4000" dirty="0" err="1">
                <a:solidFill>
                  <a:srgbClr val="135472"/>
                </a:solidFill>
              </a:rPr>
              <a:t>putteth</a:t>
            </a:r>
            <a:r>
              <a:rPr lang="en-US" sz="4000" dirty="0">
                <a:solidFill>
                  <a:srgbClr val="135472"/>
                </a:solidFill>
              </a:rPr>
              <a:t> his trust in the LORD shall be safe.</a:t>
            </a:r>
          </a:p>
          <a:p>
            <a:endParaRPr lang="en-US" dirty="0"/>
          </a:p>
        </p:txBody>
      </p:sp>
    </p:spTree>
    <p:extLst>
      <p:ext uri="{BB962C8B-B14F-4D97-AF65-F5344CB8AC3E}">
        <p14:creationId xmlns:p14="http://schemas.microsoft.com/office/powerpoint/2010/main" val="3374703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wave&#10;&#10;Description automatically generated">
            <a:extLst>
              <a:ext uri="{FF2B5EF4-FFF2-40B4-BE49-F238E27FC236}">
                <a16:creationId xmlns:a16="http://schemas.microsoft.com/office/drawing/2014/main" id="{3F381225-1B56-5650-DBD3-A99D4DE73761}"/>
              </a:ext>
            </a:extLst>
          </p:cNvPr>
          <p:cNvPicPr>
            <a:picLocks noChangeAspect="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2" name="Rectangle 1">
            <a:extLst>
              <a:ext uri="{FF2B5EF4-FFF2-40B4-BE49-F238E27FC236}">
                <a16:creationId xmlns:a16="http://schemas.microsoft.com/office/drawing/2014/main" id="{486A73A2-C45F-3B3A-DB7D-DBAA3B8C9CF9}"/>
              </a:ext>
            </a:extLst>
          </p:cNvPr>
          <p:cNvSpPr/>
          <p:nvPr/>
        </p:nvSpPr>
        <p:spPr>
          <a:xfrm>
            <a:off x="516082" y="618259"/>
            <a:ext cx="11159836" cy="5252605"/>
          </a:xfrm>
          <a:prstGeom prst="rect">
            <a:avLst/>
          </a:prstGeom>
          <a:solidFill>
            <a:srgbClr val="2D6282"/>
          </a:solidFill>
          <a:ln>
            <a:solidFill>
              <a:srgbClr val="B46D6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800" dirty="0"/>
              <a:t>The Hebrew word here for “snare” refers to traps hunters used to catch animals or birds. Snares are dangerous. If we get caught, we must do whatever it takes to free ourselves. Satan uses snares to trap human beings (Jeremiah 5:26). One of those snares is the fear of man.</a:t>
            </a:r>
          </a:p>
          <a:p>
            <a:pPr marL="0" indent="0" algn="ctr">
              <a:buNone/>
            </a:pPr>
            <a:endParaRPr lang="en-US" sz="2800" dirty="0"/>
          </a:p>
          <a:p>
            <a:pPr marL="0" indent="0" algn="ctr">
              <a:buNone/>
            </a:pPr>
            <a:r>
              <a:rPr lang="en-US" sz="2800" dirty="0"/>
              <a:t>The fear of man can be both physical and psychological. Jesus said to His followers, “I tell you, my friends, do not be afraid of those who kill the body and after that can do no more. But I will show you whom you should fear: Fear him who, after your body has been killed, has authority to throw you into hell. Yes, I tell you, fear him” (Luke 12:4–5).</a:t>
            </a:r>
          </a:p>
        </p:txBody>
      </p:sp>
      <p:sp>
        <p:nvSpPr>
          <p:cNvPr id="4" name="Rectangle 3">
            <a:extLst>
              <a:ext uri="{FF2B5EF4-FFF2-40B4-BE49-F238E27FC236}">
                <a16:creationId xmlns:a16="http://schemas.microsoft.com/office/drawing/2014/main" id="{1264CDB5-C607-F906-73A9-A73624E6E1A4}"/>
              </a:ext>
            </a:extLst>
          </p:cNvPr>
          <p:cNvSpPr/>
          <p:nvPr/>
        </p:nvSpPr>
        <p:spPr>
          <a:xfrm>
            <a:off x="7252855" y="1132609"/>
            <a:ext cx="820881" cy="405246"/>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F86BD69-A0C9-DB3D-2A33-66D8E5156A9D}"/>
              </a:ext>
            </a:extLst>
          </p:cNvPr>
          <p:cNvSpPr/>
          <p:nvPr/>
        </p:nvSpPr>
        <p:spPr>
          <a:xfrm>
            <a:off x="8948305" y="2412423"/>
            <a:ext cx="1795895" cy="405246"/>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192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wave&#10;&#10;Description automatically generated">
            <a:extLst>
              <a:ext uri="{FF2B5EF4-FFF2-40B4-BE49-F238E27FC236}">
                <a16:creationId xmlns:a16="http://schemas.microsoft.com/office/drawing/2014/main" id="{3F381225-1B56-5650-DBD3-A99D4DE7376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812800" y="457200"/>
            <a:ext cx="10566400" cy="5943600"/>
          </a:xfrm>
          <a:prstGeom prst="rect">
            <a:avLst/>
          </a:prstGeom>
        </p:spPr>
      </p:pic>
      <p:sp>
        <p:nvSpPr>
          <p:cNvPr id="4" name="Rectangle: Rounded Corners 3">
            <a:extLst>
              <a:ext uri="{FF2B5EF4-FFF2-40B4-BE49-F238E27FC236}">
                <a16:creationId xmlns:a16="http://schemas.microsoft.com/office/drawing/2014/main" id="{7CA6FE6F-DF08-17BB-D4EC-CB689C15ECA0}"/>
              </a:ext>
            </a:extLst>
          </p:cNvPr>
          <p:cNvSpPr/>
          <p:nvPr/>
        </p:nvSpPr>
        <p:spPr>
          <a:xfrm>
            <a:off x="874568" y="763733"/>
            <a:ext cx="10363200" cy="5434444"/>
          </a:xfrm>
          <a:prstGeom prst="roundRect">
            <a:avLst/>
          </a:prstGeom>
          <a:solidFill>
            <a:srgbClr val="324E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3200" dirty="0"/>
              <a:t>The fear of man manifests as people-pleasing, compromised values, peer pressure, and not sharing our faith. </a:t>
            </a:r>
          </a:p>
          <a:p>
            <a:pPr marL="0" indent="0" algn="ctr">
              <a:buNone/>
            </a:pPr>
            <a:endParaRPr lang="en-US" sz="3200" dirty="0"/>
          </a:p>
          <a:p>
            <a:pPr marL="0" indent="0" algn="ctr">
              <a:buNone/>
            </a:pPr>
            <a:r>
              <a:rPr lang="en-US" sz="3200" dirty="0"/>
              <a:t>The fear of man can be a snare when we allow it to influence our decisions. Rather than obeying the voice of the Holy Spirit (John 10:27), we opt for avoiding unpleasant interactions. </a:t>
            </a:r>
          </a:p>
          <a:p>
            <a:pPr marL="0" indent="0" algn="ctr">
              <a:buNone/>
            </a:pPr>
            <a:endParaRPr lang="en-US" sz="3200" dirty="0"/>
          </a:p>
          <a:p>
            <a:pPr marL="0" indent="0" algn="ctr">
              <a:buNone/>
            </a:pPr>
            <a:r>
              <a:rPr lang="en-US" sz="3200" dirty="0"/>
              <a:t>The fear of man stifles our growth in God. </a:t>
            </a:r>
          </a:p>
          <a:p>
            <a:pPr algn="ctr"/>
            <a:endParaRPr lang="en-US" sz="2400" dirty="0">
              <a:solidFill>
                <a:schemeClr val="bg1"/>
              </a:solidFill>
            </a:endParaRPr>
          </a:p>
        </p:txBody>
      </p:sp>
      <p:sp>
        <p:nvSpPr>
          <p:cNvPr id="5" name="Rectangle 4">
            <a:extLst>
              <a:ext uri="{FF2B5EF4-FFF2-40B4-BE49-F238E27FC236}">
                <a16:creationId xmlns:a16="http://schemas.microsoft.com/office/drawing/2014/main" id="{4937F7AF-3DA6-60FC-D3EF-F331BC66B7DF}"/>
              </a:ext>
            </a:extLst>
          </p:cNvPr>
          <p:cNvSpPr/>
          <p:nvPr/>
        </p:nvSpPr>
        <p:spPr>
          <a:xfrm>
            <a:off x="2196811" y="5268191"/>
            <a:ext cx="7798377" cy="498763"/>
          </a:xfrm>
          <a:prstGeom prst="rect">
            <a:avLst/>
          </a:pr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2132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ue and white logo&#10;&#10;Description automatically generated with medium confidence">
            <a:extLst>
              <a:ext uri="{FF2B5EF4-FFF2-40B4-BE49-F238E27FC236}">
                <a16:creationId xmlns:a16="http://schemas.microsoft.com/office/drawing/2014/main" id="{E33254A9-0267-8691-474D-FD2ED89689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5320" y="0"/>
            <a:ext cx="12191980" cy="6856718"/>
          </a:xfrm>
          <a:prstGeom prst="rect">
            <a:avLst/>
          </a:prstGeom>
        </p:spPr>
      </p:pic>
      <p:sp>
        <p:nvSpPr>
          <p:cNvPr id="5" name="Oval 4">
            <a:extLst>
              <a:ext uri="{FF2B5EF4-FFF2-40B4-BE49-F238E27FC236}">
                <a16:creationId xmlns:a16="http://schemas.microsoft.com/office/drawing/2014/main" id="{F55BF471-AF0F-926D-D32F-B228E268E188}"/>
              </a:ext>
            </a:extLst>
          </p:cNvPr>
          <p:cNvSpPr/>
          <p:nvPr/>
        </p:nvSpPr>
        <p:spPr>
          <a:xfrm>
            <a:off x="2505784" y="145809"/>
            <a:ext cx="6872012" cy="3324421"/>
          </a:xfrm>
          <a:prstGeom prst="ellipse">
            <a:avLst/>
          </a:prstGeom>
          <a:solidFill>
            <a:srgbClr val="306F7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WHAT IS TRUST?</a:t>
            </a:r>
          </a:p>
        </p:txBody>
      </p:sp>
      <p:sp>
        <p:nvSpPr>
          <p:cNvPr id="6" name="Rectangle 5">
            <a:extLst>
              <a:ext uri="{FF2B5EF4-FFF2-40B4-BE49-F238E27FC236}">
                <a16:creationId xmlns:a16="http://schemas.microsoft.com/office/drawing/2014/main" id="{F0B0ED54-FA5C-E5CD-435F-358583AA8AB4}"/>
              </a:ext>
            </a:extLst>
          </p:cNvPr>
          <p:cNvSpPr/>
          <p:nvPr/>
        </p:nvSpPr>
        <p:spPr>
          <a:xfrm>
            <a:off x="960293" y="4109604"/>
            <a:ext cx="10271414" cy="1714500"/>
          </a:xfrm>
          <a:prstGeom prst="rect">
            <a:avLst/>
          </a:prstGeom>
          <a:solidFill>
            <a:srgbClr val="26748A"/>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u="sng" dirty="0"/>
              <a:t>TRUST:</a:t>
            </a:r>
            <a:r>
              <a:rPr lang="en-US" sz="3200" dirty="0"/>
              <a:t> Is confidence; a reliance or resting of the mind on the integrity, veracity, justice, and friendships are sound principles of another person.</a:t>
            </a:r>
          </a:p>
          <a:p>
            <a:pPr algn="ctr"/>
            <a:endParaRPr lang="en-US" sz="2000" dirty="0">
              <a:solidFill>
                <a:schemeClr val="bg1"/>
              </a:solidFill>
            </a:endParaRPr>
          </a:p>
        </p:txBody>
      </p:sp>
      <p:sp>
        <p:nvSpPr>
          <p:cNvPr id="7" name="Rectangle 6">
            <a:extLst>
              <a:ext uri="{FF2B5EF4-FFF2-40B4-BE49-F238E27FC236}">
                <a16:creationId xmlns:a16="http://schemas.microsoft.com/office/drawing/2014/main" id="{5B0C4E82-0C3E-89A7-2F3A-946122617A56}"/>
              </a:ext>
            </a:extLst>
          </p:cNvPr>
          <p:cNvSpPr/>
          <p:nvPr/>
        </p:nvSpPr>
        <p:spPr>
          <a:xfrm>
            <a:off x="1051214" y="3862821"/>
            <a:ext cx="10435937" cy="171450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13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and white logo">
            <a:extLst>
              <a:ext uri="{FF2B5EF4-FFF2-40B4-BE49-F238E27FC236}">
                <a16:creationId xmlns:a16="http://schemas.microsoft.com/office/drawing/2014/main" id="{41D270CF-95EF-761B-ABB6-A81EC0C94E24}"/>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6306"/>
          <a:stretch/>
        </p:blipFill>
        <p:spPr>
          <a:xfrm>
            <a:off x="457200" y="457200"/>
            <a:ext cx="11277600" cy="5943600"/>
          </a:xfrm>
          <a:prstGeom prst="rect">
            <a:avLst/>
          </a:prstGeom>
        </p:spPr>
      </p:pic>
      <p:sp>
        <p:nvSpPr>
          <p:cNvPr id="4" name="TextBox 3">
            <a:extLst>
              <a:ext uri="{FF2B5EF4-FFF2-40B4-BE49-F238E27FC236}">
                <a16:creationId xmlns:a16="http://schemas.microsoft.com/office/drawing/2014/main" id="{D2834273-AF20-69E9-A008-48343818F15D}"/>
              </a:ext>
            </a:extLst>
          </p:cNvPr>
          <p:cNvSpPr txBox="1"/>
          <p:nvPr/>
        </p:nvSpPr>
        <p:spPr>
          <a:xfrm>
            <a:off x="457200" y="537883"/>
            <a:ext cx="11336813" cy="5262979"/>
          </a:xfrm>
          <a:prstGeom prst="rect">
            <a:avLst/>
          </a:prstGeom>
          <a:noFill/>
        </p:spPr>
        <p:txBody>
          <a:bodyPr wrap="square" rtlCol="0">
            <a:spAutoFit/>
          </a:bodyPr>
          <a:lstStyle/>
          <a:p>
            <a:pPr marL="0" indent="0">
              <a:buNone/>
            </a:pPr>
            <a:r>
              <a:rPr lang="en-US" sz="2800" u="sng" dirty="0">
                <a:solidFill>
                  <a:schemeClr val="bg1"/>
                </a:solidFill>
              </a:rPr>
              <a:t>The fear of man has replaced trust in God</a:t>
            </a:r>
            <a:r>
              <a:rPr lang="en-US" sz="2800" dirty="0">
                <a:solidFill>
                  <a:schemeClr val="bg1"/>
                </a:solidFill>
              </a:rPr>
              <a:t>. Public opinion has overridden the clear teaching of Scripture on many social issues. The need to be liked and accepted has become </a:t>
            </a:r>
            <a:r>
              <a:rPr lang="en-US" sz="2800" u="sng" dirty="0">
                <a:solidFill>
                  <a:schemeClr val="bg1"/>
                </a:solidFill>
              </a:rPr>
              <a:t>more important </a:t>
            </a:r>
            <a:r>
              <a:rPr lang="en-US" sz="2800" dirty="0">
                <a:solidFill>
                  <a:schemeClr val="bg1"/>
                </a:solidFill>
              </a:rPr>
              <a:t>than the Word of God to many professing to be believers, thus proving the truth of Proverbs 29:25.</a:t>
            </a:r>
          </a:p>
          <a:p>
            <a:pPr marL="0" indent="0">
              <a:buNone/>
            </a:pPr>
            <a:endParaRPr lang="en-US" sz="2800" dirty="0">
              <a:solidFill>
                <a:schemeClr val="bg1"/>
              </a:solidFill>
            </a:endParaRPr>
          </a:p>
          <a:p>
            <a:pPr marL="0" indent="0">
              <a:buNone/>
            </a:pPr>
            <a:r>
              <a:rPr lang="en-US" sz="2800" dirty="0">
                <a:solidFill>
                  <a:schemeClr val="bg1"/>
                </a:solidFill>
              </a:rPr>
              <a:t>Trust enables us to live without fear, weights, burdens, or cares because of the confidence we have that another will handle those things for us. </a:t>
            </a:r>
          </a:p>
          <a:p>
            <a:pPr marL="0" indent="0">
              <a:buNone/>
            </a:pPr>
            <a:r>
              <a:rPr lang="en-US" sz="2800" dirty="0">
                <a:solidFill>
                  <a:schemeClr val="bg1"/>
                </a:solidFill>
              </a:rPr>
              <a:t> The psalmist David spoke frequently about putting his trust in God. (Colossians 3:14; Ephesians 4:24; 6:15; Proverbs 3:5)</a:t>
            </a:r>
          </a:p>
          <a:p>
            <a:pPr marL="0" indent="0">
              <a:buNone/>
            </a:pPr>
            <a:endParaRPr lang="en-US" sz="2800" dirty="0">
              <a:solidFill>
                <a:schemeClr val="bg1"/>
              </a:solidFill>
            </a:endParaRPr>
          </a:p>
          <a:p>
            <a:pPr marL="0" indent="0">
              <a:buNone/>
            </a:pPr>
            <a:r>
              <a:rPr lang="en-US" sz="2800" dirty="0">
                <a:solidFill>
                  <a:schemeClr val="bg1"/>
                </a:solidFill>
              </a:rPr>
              <a:t>David refused to put on Saul's armor to defeat Goliath. He put his trust in God! (1 Sam. 17:34-36)</a:t>
            </a:r>
          </a:p>
        </p:txBody>
      </p:sp>
      <p:cxnSp>
        <p:nvCxnSpPr>
          <p:cNvPr id="6" name="Straight Connector 5">
            <a:extLst>
              <a:ext uri="{FF2B5EF4-FFF2-40B4-BE49-F238E27FC236}">
                <a16:creationId xmlns:a16="http://schemas.microsoft.com/office/drawing/2014/main" id="{CCC212AA-F576-DCB9-1ED8-DF6A9A38BE7F}"/>
              </a:ext>
            </a:extLst>
          </p:cNvPr>
          <p:cNvCxnSpPr/>
          <p:nvPr/>
        </p:nvCxnSpPr>
        <p:spPr>
          <a:xfrm>
            <a:off x="209671" y="1176489"/>
            <a:ext cx="0" cy="44380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5533AD4-582B-D05F-4EC0-A4F7A0F43779}"/>
              </a:ext>
            </a:extLst>
          </p:cNvPr>
          <p:cNvCxnSpPr/>
          <p:nvPr/>
        </p:nvCxnSpPr>
        <p:spPr>
          <a:xfrm>
            <a:off x="11987182" y="2278234"/>
            <a:ext cx="0" cy="4438043"/>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8449EEB6-1F96-B7E6-15B2-FC44F1DD559D}"/>
              </a:ext>
            </a:extLst>
          </p:cNvPr>
          <p:cNvSpPr/>
          <p:nvPr/>
        </p:nvSpPr>
        <p:spPr>
          <a:xfrm>
            <a:off x="5300025" y="5505993"/>
            <a:ext cx="1520118" cy="863565"/>
          </a:xfrm>
          <a:prstGeom prst="round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6028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405</TotalTime>
  <Words>868</Words>
  <Application>Microsoft Office PowerPoint</Application>
  <PresentationFormat>Widescreen</PresentationFormat>
  <Paragraphs>55</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Abadi Extra Light</vt:lpstr>
      <vt:lpstr>ADLaM Display</vt:lpstr>
      <vt:lpstr>Alasassy Caps</vt:lpstr>
      <vt:lpstr>Aptos</vt:lpstr>
      <vt:lpstr>Aptos Display</vt:lpstr>
      <vt:lpstr>Arial</vt:lpstr>
      <vt:lpstr>Bahnschrift Light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Courtney Coleman</dc:creator>
  <cp:lastModifiedBy>Preston Jacob</cp:lastModifiedBy>
  <cp:revision>3</cp:revision>
  <cp:lastPrinted>2024-07-03T20:20:13Z</cp:lastPrinted>
  <dcterms:created xsi:type="dcterms:W3CDTF">2024-07-02T14:52:39Z</dcterms:created>
  <dcterms:modified xsi:type="dcterms:W3CDTF">2024-07-03T20:32:03Z</dcterms:modified>
</cp:coreProperties>
</file>