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48" r:id="rId2"/>
  </p:sldMasterIdLst>
  <p:sldIdLst>
    <p:sldId id="256" r:id="rId3"/>
    <p:sldId id="258" r:id="rId4"/>
    <p:sldId id="259" r:id="rId5"/>
    <p:sldId id="263" r:id="rId6"/>
    <p:sldId id="265" r:id="rId7"/>
    <p:sldId id="264" r:id="rId8"/>
    <p:sldId id="260" r:id="rId9"/>
    <p:sldId id="261" r:id="rId10"/>
    <p:sldId id="262" r:id="rId11"/>
    <p:sldId id="257" r:id="rId12"/>
    <p:sldId id="273" r:id="rId13"/>
    <p:sldId id="272" r:id="rId14"/>
    <p:sldId id="266" r:id="rId15"/>
    <p:sldId id="267"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ton Jacob" userId="3939a122-f25e-4a43-81fa-2b5e772f452c" providerId="ADAL" clId="{CB2267BF-7A66-40C7-BDBF-02B66B9AB27D}"/>
    <pc:docChg chg="modSld">
      <pc:chgData name="Preston Jacob" userId="3939a122-f25e-4a43-81fa-2b5e772f452c" providerId="ADAL" clId="{CB2267BF-7A66-40C7-BDBF-02B66B9AB27D}" dt="2024-01-31T20:59:39.087" v="2" actId="115"/>
      <pc:docMkLst>
        <pc:docMk/>
      </pc:docMkLst>
      <pc:sldChg chg="modSp mod">
        <pc:chgData name="Preston Jacob" userId="3939a122-f25e-4a43-81fa-2b5e772f452c" providerId="ADAL" clId="{CB2267BF-7A66-40C7-BDBF-02B66B9AB27D}" dt="2024-01-31T20:59:39.087" v="2" actId="115"/>
        <pc:sldMkLst>
          <pc:docMk/>
          <pc:sldMk cId="2376997388" sldId="261"/>
        </pc:sldMkLst>
        <pc:spChg chg="mod">
          <ac:chgData name="Preston Jacob" userId="3939a122-f25e-4a43-81fa-2b5e772f452c" providerId="ADAL" clId="{CB2267BF-7A66-40C7-BDBF-02B66B9AB27D}" dt="2024-01-31T20:59:39.087" v="2" actId="115"/>
          <ac:spMkLst>
            <pc:docMk/>
            <pc:sldMk cId="2376997388" sldId="261"/>
            <ac:spMk id="6" creationId="{427F75CE-5B12-42B6-EC7D-E271BCFE6AAA}"/>
          </ac:spMkLst>
        </pc:spChg>
      </pc:sldChg>
      <pc:sldChg chg="modSp mod">
        <pc:chgData name="Preston Jacob" userId="3939a122-f25e-4a43-81fa-2b5e772f452c" providerId="ADAL" clId="{CB2267BF-7A66-40C7-BDBF-02B66B9AB27D}" dt="2024-01-31T20:59:17.622" v="1" actId="115"/>
        <pc:sldMkLst>
          <pc:docMk/>
          <pc:sldMk cId="3354074194" sldId="265"/>
        </pc:sldMkLst>
        <pc:spChg chg="mod">
          <ac:chgData name="Preston Jacob" userId="3939a122-f25e-4a43-81fa-2b5e772f452c" providerId="ADAL" clId="{CB2267BF-7A66-40C7-BDBF-02B66B9AB27D}" dt="2024-01-31T20:59:17.622" v="1" actId="115"/>
          <ac:spMkLst>
            <pc:docMk/>
            <pc:sldMk cId="3354074194" sldId="265"/>
            <ac:spMk id="6" creationId="{6D73E6B5-C3AC-4257-8C6F-AA8FC2A528C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849B-150F-FE33-8D81-4D50D2020D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2C5FC-4D59-0179-926A-5BE976914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6DC2C-D2E7-C093-F927-DCA93CD8CC61}"/>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34C12EAD-EF55-EFFD-D4BE-C9E45AA21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2DA84-8314-8133-B385-F23E50E7BCC2}"/>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424853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2A61-E9C8-0540-DEE5-0421BA5E18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E3AD4A-6C98-04A7-6BFB-3ED17DF535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30DE1-3B69-1065-4B74-5FCB6641AA5F}"/>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BF1100D9-3C55-D431-38DB-4AFE322BE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7A7D9-4D3C-3216-29E7-5B31B07EC377}"/>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31930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69CF60-D499-A733-7442-5B77640A3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8B961A-441B-D718-BCA5-20159FADE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A0C4C-CA90-CD12-1DC6-D51EF10DE50C}"/>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B61309D0-76B2-A63D-8E5A-E8A82CE31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45B04-5FC6-FE34-CE37-3B494DD86409}"/>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1345742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1/31/2024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C4E0-D217-B888-C510-C6B71AE447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3178-DE42-F94D-D662-A999A0A150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91B28-D581-BF38-6CD0-26EFF25F3749}"/>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451A824A-13D2-059C-C22C-B15AD16ED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DADC4-F9C1-D49F-4279-2388AA538DD0}"/>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38226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24A8-61A3-DE7E-1EC3-F046A6093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6DD2F9-97E0-F943-4BBC-47EDBA5E5E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4C05FC-A642-1216-362C-E012F473BA9A}"/>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2476DDD9-26EC-ABFC-ACD2-0E44CE04B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862C9-C873-2672-9BE4-EB5FD11E9240}"/>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403235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613B-CF99-A014-D36A-8045223EB7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2386A-0A73-A957-8856-33F2F2EAFC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1AF37-C649-1821-CA70-D4508202BD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7F7C0A-3E29-B43D-3233-B25AF09A54EB}"/>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6" name="Footer Placeholder 5">
            <a:extLst>
              <a:ext uri="{FF2B5EF4-FFF2-40B4-BE49-F238E27FC236}">
                <a16:creationId xmlns:a16="http://schemas.microsoft.com/office/drawing/2014/main" id="{B2A1337E-71D6-D6E6-FF0E-97E29F8D1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71C2A-64A9-7181-F2B8-7E9AEFAC8307}"/>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370339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CF88-8D60-CC2B-4DD6-FB22EFA68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ADA59B-F0F8-F7AB-B22C-7FFC11C32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349A4-54F3-C9DD-70DB-E898DBAC3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E10B6-7EAD-B17E-7173-600381C8E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A2FF3B-B822-01A4-98C2-8522ED5787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08A0A6-D41E-9E48-F9A7-6E3C9E6E97D1}"/>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8" name="Footer Placeholder 7">
            <a:extLst>
              <a:ext uri="{FF2B5EF4-FFF2-40B4-BE49-F238E27FC236}">
                <a16:creationId xmlns:a16="http://schemas.microsoft.com/office/drawing/2014/main" id="{69D4CB6C-221D-AF4E-DDB0-C4196A035E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8E10F9-050E-8085-4924-8ECBC76363F1}"/>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89660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F1E6-532B-06CD-76D5-A4B3FACA57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C98564-8859-5A03-F7C4-C9E7E5ADDD19}"/>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4" name="Footer Placeholder 3">
            <a:extLst>
              <a:ext uri="{FF2B5EF4-FFF2-40B4-BE49-F238E27FC236}">
                <a16:creationId xmlns:a16="http://schemas.microsoft.com/office/drawing/2014/main" id="{C19B7983-0E65-B3D8-F90D-0BBA7CB02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AADBC5-0505-5CD7-C390-E849E8134828}"/>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93939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B7B0-1994-C151-FCE1-6E7FE12AB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DBFE7-1BBB-8FA7-4BEE-16F578808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F30E6C-EA84-871F-3312-132E4308D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4C183-801E-F978-82E9-A536F8EF1FEE}"/>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6" name="Footer Placeholder 5">
            <a:extLst>
              <a:ext uri="{FF2B5EF4-FFF2-40B4-BE49-F238E27FC236}">
                <a16:creationId xmlns:a16="http://schemas.microsoft.com/office/drawing/2014/main" id="{797DE3F7-23FE-73B8-42A8-E5119A944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40BF0-3607-D8B5-3BE9-5569FED163F8}"/>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86633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6B38-26D4-A149-3713-FC8F2AE76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EB3EE-D3B2-AB11-DFCB-4FDE1468F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64C62B-5A67-640A-1223-C4D60EB3C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032A5-F8FF-1105-D641-5085225B47B2}"/>
              </a:ext>
            </a:extLst>
          </p:cNvPr>
          <p:cNvSpPr>
            <a:spLocks noGrp="1"/>
          </p:cNvSpPr>
          <p:nvPr>
            <p:ph type="dt" sz="half" idx="10"/>
          </p:nvPr>
        </p:nvSpPr>
        <p:spPr/>
        <p:txBody>
          <a:bodyPr/>
          <a:lstStyle/>
          <a:p>
            <a:fld id="{C16ED970-FBDC-4704-AFE8-ED912A2E1586}" type="datetimeFigureOut">
              <a:rPr lang="en-US" smtClean="0"/>
              <a:t>1/31/2024</a:t>
            </a:fld>
            <a:endParaRPr lang="en-US"/>
          </a:p>
        </p:txBody>
      </p:sp>
      <p:sp>
        <p:nvSpPr>
          <p:cNvPr id="6" name="Footer Placeholder 5">
            <a:extLst>
              <a:ext uri="{FF2B5EF4-FFF2-40B4-BE49-F238E27FC236}">
                <a16:creationId xmlns:a16="http://schemas.microsoft.com/office/drawing/2014/main" id="{9A1EE5AF-BA1F-2F02-6EF4-D2966AC3B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8892B-C080-E4C0-AAA1-BC2A57723AC5}"/>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3615726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1/31/2024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1/31/2024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hyperlink" Target="https://pixabay.com/en/thank-you-stamp-template-red-165619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43CFABC-BEEB-A145-42B5-1B2168B8AE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Oval 1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301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
            <a:extLst>
              <a:ext uri="{FF2B5EF4-FFF2-40B4-BE49-F238E27FC236}">
                <a16:creationId xmlns:a16="http://schemas.microsoft.com/office/drawing/2014/main" id="{B4267FDE-25C8-DF87-8313-3D5D0A3F032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8BEAB3D-0441-74E9-8BCC-A04044C55D69}"/>
              </a:ext>
            </a:extLst>
          </p:cNvPr>
          <p:cNvSpPr txBox="1"/>
          <p:nvPr/>
        </p:nvSpPr>
        <p:spPr>
          <a:xfrm>
            <a:off x="4786009" y="63230"/>
            <a:ext cx="6814109" cy="523220"/>
          </a:xfrm>
          <a:prstGeom prst="rect">
            <a:avLst/>
          </a:prstGeom>
          <a:noFill/>
        </p:spPr>
        <p:txBody>
          <a:bodyPr wrap="none" rtlCol="0">
            <a:spAutoFit/>
          </a:bodyPr>
          <a:lstStyle/>
          <a:p>
            <a:r>
              <a:rPr lang="en-US" sz="2800" u="sng" dirty="0">
                <a:solidFill>
                  <a:schemeClr val="bg1"/>
                </a:solidFill>
              </a:rPr>
              <a:t>TEN STEPS TO PREPAREDNESS IN PRAYER!</a:t>
            </a:r>
          </a:p>
        </p:txBody>
      </p:sp>
      <p:sp>
        <p:nvSpPr>
          <p:cNvPr id="5" name="TextBox 4">
            <a:extLst>
              <a:ext uri="{FF2B5EF4-FFF2-40B4-BE49-F238E27FC236}">
                <a16:creationId xmlns:a16="http://schemas.microsoft.com/office/drawing/2014/main" id="{9C51D63C-5BF5-D32C-B667-DE3EF3D244A0}"/>
              </a:ext>
            </a:extLst>
          </p:cNvPr>
          <p:cNvSpPr txBox="1"/>
          <p:nvPr/>
        </p:nvSpPr>
        <p:spPr>
          <a:xfrm>
            <a:off x="0" y="1827998"/>
            <a:ext cx="7952362" cy="4124206"/>
          </a:xfrm>
          <a:prstGeom prst="rect">
            <a:avLst/>
          </a:prstGeom>
          <a:noFill/>
        </p:spPr>
        <p:txBody>
          <a:bodyPr wrap="square" rtlCol="0">
            <a:spAutoFit/>
          </a:bodyPr>
          <a:lstStyle/>
          <a:p>
            <a:pPr marL="0" indent="0" algn="ctr">
              <a:buNone/>
            </a:pPr>
            <a:endParaRPr lang="en-US" sz="2400" dirty="0">
              <a:solidFill>
                <a:schemeClr val="bg1"/>
              </a:solidFill>
            </a:endParaRPr>
          </a:p>
          <a:p>
            <a:pPr marL="0" indent="0">
              <a:buNone/>
            </a:pPr>
            <a:endParaRPr lang="en-US" dirty="0">
              <a:solidFill>
                <a:schemeClr val="bg1"/>
              </a:solidFill>
            </a:endParaRPr>
          </a:p>
          <a:p>
            <a:pPr marL="457200" indent="-457200" algn="ctr">
              <a:buAutoNum type="arabicPeriod"/>
            </a:pPr>
            <a:r>
              <a:rPr lang="en-US" sz="2000" b="1" u="sng" dirty="0">
                <a:solidFill>
                  <a:schemeClr val="bg1"/>
                </a:solidFill>
              </a:rPr>
              <a:t>Appropriate God’s grace</a:t>
            </a:r>
            <a:r>
              <a:rPr lang="en-US" sz="2000" b="1" dirty="0">
                <a:solidFill>
                  <a:schemeClr val="bg1"/>
                </a:solidFill>
              </a:rPr>
              <a:t> </a:t>
            </a:r>
            <a:r>
              <a:rPr lang="en-US" sz="2000" dirty="0">
                <a:solidFill>
                  <a:schemeClr val="bg1"/>
                </a:solidFill>
              </a:rPr>
              <a:t>– Pray for forgiveness of sin (Isaiah 59:2; Psalm 19:3;1 John 1:7-9; Hebrews 9:22, 7:27).</a:t>
            </a:r>
          </a:p>
          <a:p>
            <a:pPr marL="457200" indent="-457200" algn="ctr">
              <a:buAutoNum type="arabicPeriod"/>
            </a:pPr>
            <a:r>
              <a:rPr lang="en-US" sz="2000" b="1" u="sng" dirty="0">
                <a:solidFill>
                  <a:schemeClr val="bg1"/>
                </a:solidFill>
              </a:rPr>
              <a:t>Put on righteousness</a:t>
            </a:r>
            <a:r>
              <a:rPr lang="en-US" sz="2000" b="1" dirty="0">
                <a:solidFill>
                  <a:schemeClr val="bg1"/>
                </a:solidFill>
              </a:rPr>
              <a:t> </a:t>
            </a:r>
            <a:r>
              <a:rPr lang="en-US" sz="2000" dirty="0">
                <a:solidFill>
                  <a:schemeClr val="bg1"/>
                </a:solidFill>
              </a:rPr>
              <a:t>– Pray for the armor of God (Genesis 3: 17-19; Ephesians 6:11-20; 2 Corinthians 5:21; Galatians 5:25; Isaiah 61:10). </a:t>
            </a:r>
          </a:p>
          <a:p>
            <a:pPr marL="457200" indent="-457200" algn="ctr">
              <a:buAutoNum type="arabicPeriod"/>
            </a:pPr>
            <a:r>
              <a:rPr lang="en-US" sz="2000" b="1" u="sng" dirty="0">
                <a:solidFill>
                  <a:schemeClr val="bg1"/>
                </a:solidFill>
              </a:rPr>
              <a:t>Put on truth and honesty</a:t>
            </a:r>
            <a:r>
              <a:rPr lang="en-US" sz="2000" b="1" dirty="0">
                <a:solidFill>
                  <a:schemeClr val="bg1"/>
                </a:solidFill>
              </a:rPr>
              <a:t> </a:t>
            </a:r>
            <a:r>
              <a:rPr lang="en-US" sz="2000" dirty="0">
                <a:solidFill>
                  <a:schemeClr val="bg1"/>
                </a:solidFill>
              </a:rPr>
              <a:t>– Pray to remove all secrets ( Leviticus 16:4; Psalm 51:6; Ephesians 6:14; Psalm 24:3-4; Romans 8:3-4). </a:t>
            </a:r>
          </a:p>
          <a:p>
            <a:pPr marL="457200" indent="-457200" algn="ctr">
              <a:buAutoNum type="arabicPeriod"/>
            </a:pPr>
            <a:r>
              <a:rPr lang="en-US" sz="2000" b="1" u="sng" dirty="0">
                <a:solidFill>
                  <a:schemeClr val="bg1"/>
                </a:solidFill>
              </a:rPr>
              <a:t>Cleanse with the Word</a:t>
            </a:r>
            <a:r>
              <a:rPr lang="en-US" sz="2000" b="1" dirty="0">
                <a:solidFill>
                  <a:schemeClr val="bg1"/>
                </a:solidFill>
              </a:rPr>
              <a:t> </a:t>
            </a:r>
            <a:r>
              <a:rPr lang="en-US" sz="2000" dirty="0">
                <a:solidFill>
                  <a:schemeClr val="bg1"/>
                </a:solidFill>
              </a:rPr>
              <a:t>– Pray for spiritual cleansing by the word     (John 15:13; 17:17; Ephesians 5:25-26; Colossians 3:9).</a:t>
            </a:r>
          </a:p>
          <a:p>
            <a:pPr marL="457200" indent="-457200" algn="ctr">
              <a:buAutoNum type="arabicPeriod"/>
            </a:pPr>
            <a:r>
              <a:rPr lang="en-US" sz="2000" b="1" u="sng" dirty="0">
                <a:solidFill>
                  <a:schemeClr val="bg1"/>
                </a:solidFill>
              </a:rPr>
              <a:t>Worship and praise God</a:t>
            </a:r>
            <a:r>
              <a:rPr lang="en-US" sz="2000" b="1" dirty="0">
                <a:solidFill>
                  <a:schemeClr val="bg1"/>
                </a:solidFill>
              </a:rPr>
              <a:t> </a:t>
            </a:r>
            <a:r>
              <a:rPr lang="en-US" sz="2000" dirty="0">
                <a:solidFill>
                  <a:schemeClr val="bg1"/>
                </a:solidFill>
              </a:rPr>
              <a:t>– Prepare your heart to pray (Leviticus 16:12; John 4:19-24).</a:t>
            </a:r>
          </a:p>
        </p:txBody>
      </p:sp>
      <p:pic>
        <p:nvPicPr>
          <p:cNvPr id="3074" name="Picture 2" descr="Pray For Missions and Missionaries | Join Us In Prayer | ABWE">
            <a:extLst>
              <a:ext uri="{FF2B5EF4-FFF2-40B4-BE49-F238E27FC236}">
                <a16:creationId xmlns:a16="http://schemas.microsoft.com/office/drawing/2014/main" id="{203CF169-2A40-ECC3-6AD8-FDCEA44D2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543" y="2259106"/>
            <a:ext cx="3981231" cy="32727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0AD5E1-858A-B295-D283-C5B688A15B7B}"/>
              </a:ext>
            </a:extLst>
          </p:cNvPr>
          <p:cNvSpPr txBox="1"/>
          <p:nvPr/>
        </p:nvSpPr>
        <p:spPr>
          <a:xfrm>
            <a:off x="1035487" y="814711"/>
            <a:ext cx="10121026" cy="1107996"/>
          </a:xfrm>
          <a:prstGeom prst="rect">
            <a:avLst/>
          </a:prstGeom>
          <a:noFill/>
        </p:spPr>
        <p:txBody>
          <a:bodyPr wrap="square" rtlCol="0">
            <a:spAutoFit/>
          </a:bodyPr>
          <a:lstStyle/>
          <a:p>
            <a:pPr algn="ctr"/>
            <a:r>
              <a:rPr lang="en-US" sz="2400" b="1" dirty="0">
                <a:solidFill>
                  <a:schemeClr val="bg1"/>
                </a:solidFill>
              </a:rPr>
              <a:t>We can learn from Aaron, the first high priest of Israel. Aaron was a model of the spiritual nation of priests who would serve God. </a:t>
            </a:r>
          </a:p>
          <a:p>
            <a:pPr algn="ctr"/>
            <a:endParaRPr lang="en-US" dirty="0"/>
          </a:p>
        </p:txBody>
      </p:sp>
    </p:spTree>
    <p:extLst>
      <p:ext uri="{BB962C8B-B14F-4D97-AF65-F5344CB8AC3E}">
        <p14:creationId xmlns:p14="http://schemas.microsoft.com/office/powerpoint/2010/main" val="130108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
            <a:extLst>
              <a:ext uri="{FF2B5EF4-FFF2-40B4-BE49-F238E27FC236}">
                <a16:creationId xmlns:a16="http://schemas.microsoft.com/office/drawing/2014/main" id="{B4267FDE-25C8-DF87-8313-3D5D0A3F032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8BEAB3D-0441-74E9-8BCC-A04044C55D69}"/>
              </a:ext>
            </a:extLst>
          </p:cNvPr>
          <p:cNvSpPr txBox="1"/>
          <p:nvPr/>
        </p:nvSpPr>
        <p:spPr>
          <a:xfrm>
            <a:off x="4786009" y="63230"/>
            <a:ext cx="6814109" cy="523220"/>
          </a:xfrm>
          <a:prstGeom prst="rect">
            <a:avLst/>
          </a:prstGeom>
          <a:noFill/>
        </p:spPr>
        <p:txBody>
          <a:bodyPr wrap="none" rtlCol="0">
            <a:spAutoFit/>
          </a:bodyPr>
          <a:lstStyle/>
          <a:p>
            <a:r>
              <a:rPr lang="en-US" sz="2800" u="sng" dirty="0">
                <a:solidFill>
                  <a:schemeClr val="bg1"/>
                </a:solidFill>
              </a:rPr>
              <a:t>TEN STEPS TO PREPAREDNESS IN PRAYER!</a:t>
            </a:r>
          </a:p>
        </p:txBody>
      </p:sp>
      <p:sp>
        <p:nvSpPr>
          <p:cNvPr id="5" name="TextBox 4">
            <a:extLst>
              <a:ext uri="{FF2B5EF4-FFF2-40B4-BE49-F238E27FC236}">
                <a16:creationId xmlns:a16="http://schemas.microsoft.com/office/drawing/2014/main" id="{9C51D63C-5BF5-D32C-B667-DE3EF3D244A0}"/>
              </a:ext>
            </a:extLst>
          </p:cNvPr>
          <p:cNvSpPr txBox="1"/>
          <p:nvPr/>
        </p:nvSpPr>
        <p:spPr>
          <a:xfrm>
            <a:off x="4449609" y="724711"/>
            <a:ext cx="7655668" cy="5632311"/>
          </a:xfrm>
          <a:prstGeom prst="rect">
            <a:avLst/>
          </a:prstGeom>
          <a:noFill/>
        </p:spPr>
        <p:txBody>
          <a:bodyPr wrap="square" rtlCol="0">
            <a:spAutoFit/>
          </a:bodyPr>
          <a:lstStyle/>
          <a:p>
            <a:pPr marL="0" indent="0" algn="ctr">
              <a:buNone/>
            </a:pPr>
            <a:endParaRPr lang="en-US" sz="2400" dirty="0">
              <a:solidFill>
                <a:schemeClr val="bg1"/>
              </a:solidFill>
            </a:endParaRPr>
          </a:p>
          <a:p>
            <a:pPr algn="ctr"/>
            <a:r>
              <a:rPr lang="en-US" sz="2400" b="1" u="sng" dirty="0">
                <a:solidFill>
                  <a:schemeClr val="bg1"/>
                </a:solidFill>
              </a:rPr>
              <a:t>6. Separate Yourself</a:t>
            </a:r>
            <a:r>
              <a:rPr lang="en-US" sz="2400" b="1" dirty="0">
                <a:solidFill>
                  <a:schemeClr val="bg1"/>
                </a:solidFill>
              </a:rPr>
              <a:t> </a:t>
            </a:r>
            <a:r>
              <a:rPr lang="en-US" sz="2400" dirty="0">
                <a:solidFill>
                  <a:schemeClr val="bg1"/>
                </a:solidFill>
              </a:rPr>
              <a:t>– Pray and fast to eliminate distractions (Leviticus 16:17; 9:23-24; 10:1-2; Jeremiah 29:13; Isaiah 58:8).</a:t>
            </a:r>
          </a:p>
          <a:p>
            <a:pPr algn="ctr"/>
            <a:r>
              <a:rPr lang="en-US" sz="2400" b="1" u="sng" dirty="0">
                <a:solidFill>
                  <a:schemeClr val="bg1"/>
                </a:solidFill>
              </a:rPr>
              <a:t>7. Believe</a:t>
            </a:r>
            <a:r>
              <a:rPr lang="en-US" sz="2400" b="1" dirty="0">
                <a:solidFill>
                  <a:schemeClr val="bg1"/>
                </a:solidFill>
              </a:rPr>
              <a:t> </a:t>
            </a:r>
            <a:r>
              <a:rPr lang="en-US" sz="2400" dirty="0">
                <a:solidFill>
                  <a:schemeClr val="bg1"/>
                </a:solidFill>
              </a:rPr>
              <a:t>– God answers prayers (Leviticus 16:18-19; Hebrews 7:27; Romans 3:25; 1 Peter 1:18; Hebrews 9:11-14; 1 John 2:2; 1:29; Hebrews 4:16).</a:t>
            </a:r>
          </a:p>
          <a:p>
            <a:pPr algn="ctr"/>
            <a:r>
              <a:rPr lang="en-US" sz="2400" b="1" u="sng" dirty="0">
                <a:solidFill>
                  <a:schemeClr val="bg1"/>
                </a:solidFill>
              </a:rPr>
              <a:t>8. Give God the glory</a:t>
            </a:r>
            <a:r>
              <a:rPr lang="en-US" sz="2400" b="1" dirty="0">
                <a:solidFill>
                  <a:schemeClr val="bg1"/>
                </a:solidFill>
              </a:rPr>
              <a:t> </a:t>
            </a:r>
            <a:r>
              <a:rPr lang="en-US" sz="2400" dirty="0">
                <a:solidFill>
                  <a:schemeClr val="bg1"/>
                </a:solidFill>
              </a:rPr>
              <a:t>– Give God the credit and the excess of granted prayers (Leviticus 16:25; Isaiah 42:8; 48:11).  </a:t>
            </a:r>
          </a:p>
          <a:p>
            <a:pPr algn="ctr"/>
            <a:r>
              <a:rPr lang="en-US" sz="2400" b="1" u="sng" dirty="0">
                <a:solidFill>
                  <a:schemeClr val="bg1"/>
                </a:solidFill>
              </a:rPr>
              <a:t>9. Wash in the Word</a:t>
            </a:r>
            <a:r>
              <a:rPr lang="en-US" sz="2400" b="1" dirty="0">
                <a:solidFill>
                  <a:schemeClr val="bg1"/>
                </a:solidFill>
              </a:rPr>
              <a:t> </a:t>
            </a:r>
            <a:r>
              <a:rPr lang="en-US" sz="2400" dirty="0">
                <a:solidFill>
                  <a:schemeClr val="bg1"/>
                </a:solidFill>
              </a:rPr>
              <a:t>– Washing of God’s appropriate promises (Leviticus 16:26; Philippians 4:6).</a:t>
            </a:r>
          </a:p>
          <a:p>
            <a:pPr algn="ctr"/>
            <a:r>
              <a:rPr lang="en-US" sz="2400" b="1" u="sng" dirty="0">
                <a:solidFill>
                  <a:schemeClr val="bg1"/>
                </a:solidFill>
              </a:rPr>
              <a:t>10. Remain in the anointing</a:t>
            </a:r>
            <a:r>
              <a:rPr lang="en-US" sz="2400" b="1" dirty="0">
                <a:solidFill>
                  <a:schemeClr val="bg1"/>
                </a:solidFill>
              </a:rPr>
              <a:t> </a:t>
            </a:r>
            <a:r>
              <a:rPr lang="en-US" sz="2400" dirty="0">
                <a:solidFill>
                  <a:schemeClr val="bg1"/>
                </a:solidFill>
              </a:rPr>
              <a:t>– Remain prepared for prayer ( Leviticus 16:32-34; Hebrews 10:12; </a:t>
            </a:r>
          </a:p>
          <a:p>
            <a:pPr algn="ctr"/>
            <a:r>
              <a:rPr lang="en-US" sz="2400" dirty="0">
                <a:solidFill>
                  <a:schemeClr val="bg1"/>
                </a:solidFill>
              </a:rPr>
              <a:t>Romans 8;15).</a:t>
            </a:r>
          </a:p>
        </p:txBody>
      </p:sp>
      <p:pic>
        <p:nvPicPr>
          <p:cNvPr id="2050" name="Picture 2" descr="Praying Hands Photos, Download The BEST Free Praying Hands Stock Photos &amp;  HD Images">
            <a:extLst>
              <a:ext uri="{FF2B5EF4-FFF2-40B4-BE49-F238E27FC236}">
                <a16:creationId xmlns:a16="http://schemas.microsoft.com/office/drawing/2014/main" id="{FAB83A4C-D1AE-44DB-41FF-69CA76028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3" y="389831"/>
            <a:ext cx="4234265" cy="635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1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afy object with white text">
            <a:extLst>
              <a:ext uri="{FF2B5EF4-FFF2-40B4-BE49-F238E27FC236}">
                <a16:creationId xmlns:a16="http://schemas.microsoft.com/office/drawing/2014/main" id="{DF6A36CB-7CFC-4334-8976-0ACAE512314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74CBDF7-1EB7-7421-7A80-2D9AF4127A69}"/>
              </a:ext>
            </a:extLst>
          </p:cNvPr>
          <p:cNvSpPr txBox="1"/>
          <p:nvPr/>
        </p:nvSpPr>
        <p:spPr>
          <a:xfrm>
            <a:off x="218872" y="1272577"/>
            <a:ext cx="11902890" cy="4893647"/>
          </a:xfrm>
          <a:prstGeom prst="rect">
            <a:avLst/>
          </a:prstGeom>
          <a:noFill/>
        </p:spPr>
        <p:txBody>
          <a:bodyPr wrap="square">
            <a:spAutoFit/>
          </a:bodyPr>
          <a:lstStyle/>
          <a:p>
            <a:pPr marL="0" indent="0" algn="ctr">
              <a:buNone/>
            </a:pPr>
            <a:r>
              <a:rPr lang="en-US" sz="2400" b="1" u="sng" dirty="0">
                <a:solidFill>
                  <a:schemeClr val="bg1"/>
                </a:solidFill>
              </a:rPr>
              <a:t>ASK YOURSELF:</a:t>
            </a:r>
          </a:p>
          <a:p>
            <a:pPr marL="0" indent="0" algn="ctr">
              <a:buNone/>
            </a:pPr>
            <a:endParaRPr lang="en-US" sz="2400" b="1" u="sng" dirty="0">
              <a:solidFill>
                <a:schemeClr val="bg1"/>
              </a:solidFill>
            </a:endParaRPr>
          </a:p>
          <a:p>
            <a:pPr marL="457200" indent="-457200" algn="ctr">
              <a:buFont typeface="+mj-lt"/>
              <a:buAutoNum type="arabicPeriod"/>
            </a:pPr>
            <a:r>
              <a:rPr lang="en-US" sz="2400" dirty="0">
                <a:solidFill>
                  <a:schemeClr val="bg1"/>
                </a:solidFill>
              </a:rPr>
              <a:t>In what attitude or manner do I approach God in prayer?</a:t>
            </a:r>
          </a:p>
          <a:p>
            <a:pPr marL="457200" indent="-457200" algn="ctr">
              <a:buFont typeface="+mj-lt"/>
              <a:buAutoNum type="arabicPeriod"/>
            </a:pPr>
            <a:r>
              <a:rPr lang="en-US" sz="2400" dirty="0">
                <a:solidFill>
                  <a:schemeClr val="bg1"/>
                </a:solidFill>
              </a:rPr>
              <a:t>Am I being casual about the sin in my life, without regard for God’s holiness?</a:t>
            </a:r>
          </a:p>
          <a:p>
            <a:pPr marL="457200" indent="-457200" algn="ctr">
              <a:buFont typeface="+mj-lt"/>
              <a:buAutoNum type="arabicPeriod"/>
            </a:pPr>
            <a:r>
              <a:rPr lang="en-US" sz="2400" dirty="0">
                <a:solidFill>
                  <a:schemeClr val="bg1"/>
                </a:solidFill>
              </a:rPr>
              <a:t>Do I think I can get God to hear my prayers by doing good deeds – or do I come to Him through Christ alone?</a:t>
            </a:r>
          </a:p>
          <a:p>
            <a:pPr marL="457200" indent="-457200" algn="ctr">
              <a:buFont typeface="+mj-lt"/>
              <a:buAutoNum type="arabicPeriod"/>
            </a:pPr>
            <a:r>
              <a:rPr lang="en-US" sz="2400" dirty="0">
                <a:solidFill>
                  <a:schemeClr val="bg1"/>
                </a:solidFill>
              </a:rPr>
              <a:t>What does it mean that I am a member of the priesthood of believers?</a:t>
            </a:r>
          </a:p>
          <a:p>
            <a:pPr algn="ctr"/>
            <a:r>
              <a:rPr lang="en-US" sz="2400" b="1" u="sng" dirty="0">
                <a:solidFill>
                  <a:schemeClr val="bg1"/>
                </a:solidFill>
              </a:rPr>
              <a:t>ACTION STEPS:</a:t>
            </a:r>
          </a:p>
          <a:p>
            <a:pPr algn="ctr"/>
            <a:endParaRPr lang="en-US" sz="2400" b="1" u="sng" dirty="0">
              <a:solidFill>
                <a:schemeClr val="bg1"/>
              </a:solidFill>
            </a:endParaRPr>
          </a:p>
          <a:p>
            <a:pPr marL="457200" indent="-457200" algn="ctr">
              <a:buFont typeface="+mj-lt"/>
              <a:buAutoNum type="arabicPeriod"/>
            </a:pPr>
            <a:r>
              <a:rPr lang="en-US" sz="2400" dirty="0">
                <a:solidFill>
                  <a:schemeClr val="bg1"/>
                </a:solidFill>
              </a:rPr>
              <a:t>Before you pray, review the ten steps of preparedness for entering God’s presence. See what steps you are omitting and which areas you need to set right before God. </a:t>
            </a:r>
          </a:p>
          <a:p>
            <a:pPr marL="457200" indent="-457200" algn="ctr">
              <a:buFont typeface="+mj-lt"/>
              <a:buAutoNum type="arabicPeriod"/>
            </a:pPr>
            <a:r>
              <a:rPr lang="en-US" sz="2400" dirty="0">
                <a:solidFill>
                  <a:schemeClr val="bg1"/>
                </a:solidFill>
              </a:rPr>
              <a:t>Consider your role as a priest, or intercessor, before God on behalf of the world. Let that knowledge guide how you pray. </a:t>
            </a:r>
          </a:p>
        </p:txBody>
      </p:sp>
      <p:sp>
        <p:nvSpPr>
          <p:cNvPr id="8" name="TextBox 7">
            <a:extLst>
              <a:ext uri="{FF2B5EF4-FFF2-40B4-BE49-F238E27FC236}">
                <a16:creationId xmlns:a16="http://schemas.microsoft.com/office/drawing/2014/main" id="{E8DE13D2-012C-32D4-C3A4-F5065EC68625}"/>
              </a:ext>
            </a:extLst>
          </p:cNvPr>
          <p:cNvSpPr txBox="1"/>
          <p:nvPr/>
        </p:nvSpPr>
        <p:spPr>
          <a:xfrm>
            <a:off x="1349460" y="626246"/>
            <a:ext cx="9398523" cy="646331"/>
          </a:xfrm>
          <a:prstGeom prst="rect">
            <a:avLst/>
          </a:prstGeom>
          <a:noFill/>
        </p:spPr>
        <p:txBody>
          <a:bodyPr wrap="square" rtlCol="0">
            <a:spAutoFit/>
          </a:bodyPr>
          <a:lstStyle/>
          <a:p>
            <a:pPr algn="ctr"/>
            <a:r>
              <a:rPr lang="en-US" sz="3600" dirty="0">
                <a:solidFill>
                  <a:schemeClr val="bg1"/>
                </a:solidFill>
                <a:latin typeface="Amasis MT Pro Black" panose="02040A04050005020304" pitchFamily="18" charset="0"/>
              </a:rPr>
              <a:t>PUTTING PRAYER INTO PRACTICE!</a:t>
            </a:r>
          </a:p>
        </p:txBody>
      </p:sp>
    </p:spTree>
    <p:extLst>
      <p:ext uri="{BB962C8B-B14F-4D97-AF65-F5344CB8AC3E}">
        <p14:creationId xmlns:p14="http://schemas.microsoft.com/office/powerpoint/2010/main" val="350217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dirty="0">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57" y="1362270"/>
            <a:ext cx="7291829" cy="479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A3942-3CD7-BA22-EC80-50F62F3EB682}"/>
              </a:ext>
            </a:extLst>
          </p:cNvPr>
          <p:cNvSpPr txBox="1"/>
          <p:nvPr/>
        </p:nvSpPr>
        <p:spPr>
          <a:xfrm>
            <a:off x="9739835" y="5338916"/>
            <a:ext cx="2311308" cy="923330"/>
          </a:xfrm>
          <a:prstGeom prst="rect">
            <a:avLst/>
          </a:prstGeom>
          <a:noFill/>
        </p:spPr>
        <p:txBody>
          <a:bodyPr wrap="square" rtlCol="0">
            <a:spAutoFit/>
          </a:bodyPr>
          <a:lstStyle/>
          <a:p>
            <a:pPr algn="ctr"/>
            <a:r>
              <a:rPr lang="en-US" dirty="0">
                <a:solidFill>
                  <a:schemeClr val="bg1"/>
                </a:solidFill>
              </a:rPr>
              <a:t>Doors of the church are OPEN: “REID TEMPLE CARES”</a:t>
            </a:r>
          </a:p>
        </p:txBody>
      </p:sp>
    </p:spTree>
    <p:extLst>
      <p:ext uri="{BB962C8B-B14F-4D97-AF65-F5344CB8AC3E}">
        <p14:creationId xmlns:p14="http://schemas.microsoft.com/office/powerpoint/2010/main" val="188329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369" y="422739"/>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1244600" y="2340423"/>
            <a:ext cx="9451626" cy="1446550"/>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PREPARING FOR PRAYER:</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HOW TO ENTER GOD’S PRESENCE!</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025" y="4313240"/>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Tree>
    <p:extLst>
      <p:ext uri="{BB962C8B-B14F-4D97-AF65-F5344CB8AC3E}">
        <p14:creationId xmlns:p14="http://schemas.microsoft.com/office/powerpoint/2010/main" val="424201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573190"/>
            <a:ext cx="7228261" cy="923330"/>
          </a:xfrm>
          <a:prstGeom prst="rect">
            <a:avLst/>
          </a:prstGeom>
          <a:noFill/>
        </p:spPr>
        <p:txBody>
          <a:bodyPr wrap="none" rtlCol="0">
            <a:spAutoFit/>
          </a:bodyPr>
          <a:lstStyle/>
          <a:p>
            <a:r>
              <a:rPr lang="en-US" sz="5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207850" y="1761214"/>
            <a:ext cx="9776298" cy="4832092"/>
          </a:xfrm>
          <a:prstGeom prst="rect">
            <a:avLst/>
          </a:prstGeom>
          <a:noFill/>
        </p:spPr>
        <p:txBody>
          <a:bodyPr wrap="square" rtlCol="0">
            <a:spAutoFit/>
          </a:bodyPr>
          <a:lstStyle/>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PRAYER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Matthew 5:17; Hebrews 8:5-5; 9:23</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HOW TO ENTER GOD’S PRESENCE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REVERENCE FOR GOD</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HOLINESS AND INTEGRITY</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KINGDOM OF PRIEST</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TEN STEPS TO PREPAREDNESS IN PRAYER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PUTTING PRAYER INTO PRACTICE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LET’S PRAY TOGETHER!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OPEN THE DOOR OF THE CHURCH/OFFERING</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p:txBody>
      </p:sp>
    </p:spTree>
    <p:extLst>
      <p:ext uri="{BB962C8B-B14F-4D97-AF65-F5344CB8AC3E}">
        <p14:creationId xmlns:p14="http://schemas.microsoft.com/office/powerpoint/2010/main" val="397608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6" name="TextBox 5">
            <a:extLst>
              <a:ext uri="{FF2B5EF4-FFF2-40B4-BE49-F238E27FC236}">
                <a16:creationId xmlns:a16="http://schemas.microsoft.com/office/drawing/2014/main" id="{72452508-D368-1090-C08E-3D72CE4FD0FE}"/>
              </a:ext>
            </a:extLst>
          </p:cNvPr>
          <p:cNvSpPr txBox="1"/>
          <p:nvPr/>
        </p:nvSpPr>
        <p:spPr>
          <a:xfrm>
            <a:off x="4228218" y="121609"/>
            <a:ext cx="3688830" cy="830997"/>
          </a:xfrm>
          <a:prstGeom prst="rect">
            <a:avLst/>
          </a:prstGeom>
          <a:noFill/>
        </p:spPr>
        <p:txBody>
          <a:bodyPr wrap="none" rtlCol="0">
            <a:spAutoFit/>
          </a:bodyPr>
          <a:lstStyle/>
          <a:p>
            <a:pPr algn="ctr"/>
            <a:r>
              <a:rPr lang="en-US" sz="48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p>
        </p:txBody>
      </p:sp>
      <p:sp>
        <p:nvSpPr>
          <p:cNvPr id="7" name="TextBox 6">
            <a:extLst>
              <a:ext uri="{FF2B5EF4-FFF2-40B4-BE49-F238E27FC236}">
                <a16:creationId xmlns:a16="http://schemas.microsoft.com/office/drawing/2014/main" id="{79510233-0310-BE7F-C82F-E5C154770A1A}"/>
              </a:ext>
            </a:extLst>
          </p:cNvPr>
          <p:cNvSpPr txBox="1"/>
          <p:nvPr/>
        </p:nvSpPr>
        <p:spPr>
          <a:xfrm>
            <a:off x="1595337" y="1000869"/>
            <a:ext cx="9251004" cy="4093428"/>
          </a:xfrm>
          <a:prstGeom prst="rect">
            <a:avLst/>
          </a:prstGeom>
          <a:noFill/>
        </p:spPr>
        <p:txBody>
          <a:bodyPr wrap="square" rtlCol="0">
            <a:spAutoFit/>
          </a:bodyPr>
          <a:lstStyle/>
          <a:p>
            <a:pPr marL="342900" indent="-342900">
              <a:buFont typeface="Arial" panose="020B0604020202020204" pitchFamily="34" charset="0"/>
              <a:buChar char="•"/>
            </a:pPr>
            <a:r>
              <a:rPr lang="en-US" sz="2000" b="1" i="1" u="sng" dirty="0">
                <a:solidFill>
                  <a:schemeClr val="bg1"/>
                </a:solidFill>
              </a:rPr>
              <a:t>Matthew 5:17:</a:t>
            </a:r>
            <a:r>
              <a:rPr lang="en-US" sz="2000" b="1" i="1" dirty="0">
                <a:solidFill>
                  <a:schemeClr val="bg1"/>
                </a:solidFill>
              </a:rPr>
              <a:t> </a:t>
            </a:r>
            <a:r>
              <a:rPr lang="en-US" sz="2000" b="1" dirty="0">
                <a:solidFill>
                  <a:schemeClr val="bg1"/>
                </a:solidFill>
              </a:rPr>
              <a:t>Think not that I am come to destroy the law, or the prophets: I am not come to destroy, but to fulfil.</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i="1" u="sng" dirty="0">
                <a:solidFill>
                  <a:schemeClr val="bg1"/>
                </a:solidFill>
              </a:rPr>
              <a:t>Hebrews 8:5:</a:t>
            </a:r>
            <a:r>
              <a:rPr lang="en-US" sz="2000" b="1" i="1" dirty="0">
                <a:solidFill>
                  <a:schemeClr val="bg1"/>
                </a:solidFill>
              </a:rPr>
              <a:t> </a:t>
            </a:r>
            <a:r>
              <a:rPr lang="en-US" sz="2000" b="1" dirty="0">
                <a:solidFill>
                  <a:schemeClr val="bg1"/>
                </a:solidFill>
              </a:rPr>
              <a:t>Who serve unto the example and shadow of heavenly things, as Moses was admonished of God when he was about to make the tabernacle: for, See, saith he, that thou make all things according to the pattern shewed to thee in the mount. 6 But now hath he obtained a more excellent ministry, by how much also he is the mediator of a better covenant, which was established upon better promises.</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i="1" u="sng" dirty="0">
                <a:solidFill>
                  <a:schemeClr val="bg1"/>
                </a:solidFill>
              </a:rPr>
              <a:t>Hebrews 9:23:</a:t>
            </a:r>
            <a:r>
              <a:rPr lang="en-US" sz="2000" b="1" i="1" dirty="0">
                <a:solidFill>
                  <a:schemeClr val="bg1"/>
                </a:solidFill>
              </a:rPr>
              <a:t> </a:t>
            </a:r>
            <a:r>
              <a:rPr lang="en-US" sz="2000" b="1" dirty="0">
                <a:solidFill>
                  <a:schemeClr val="bg1"/>
                </a:solidFill>
              </a:rPr>
              <a:t>It was therefore necessary that the patterns of things in the heavens should be purified with these; but the heavenly things themselves with better sacrifices than these.</a:t>
            </a:r>
          </a:p>
        </p:txBody>
      </p:sp>
    </p:spTree>
    <p:extLst>
      <p:ext uri="{BB962C8B-B14F-4D97-AF65-F5344CB8AC3E}">
        <p14:creationId xmlns:p14="http://schemas.microsoft.com/office/powerpoint/2010/main" val="189727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raying Hands Images – Browse 338,977 Stock Photos, Vectors, and Video |  Adobe Stock">
            <a:extLst>
              <a:ext uri="{FF2B5EF4-FFF2-40B4-BE49-F238E27FC236}">
                <a16:creationId xmlns:a16="http://schemas.microsoft.com/office/drawing/2014/main" id="{3C75F34F-604E-FFF2-3BE5-AEDCED9C0F8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6694" r="11548" b="-1"/>
          <a:stretch/>
        </p:blipFill>
        <p:spPr bwMode="auto">
          <a:xfrm>
            <a:off x="187387" y="170014"/>
            <a:ext cx="3805676" cy="6516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ose up of a green leaf&#10;&#10;Description automatically generated">
            <a:extLst>
              <a:ext uri="{FF2B5EF4-FFF2-40B4-BE49-F238E27FC236}">
                <a16:creationId xmlns:a16="http://schemas.microsoft.com/office/drawing/2014/main" id="{A8144661-CDA5-875F-4C62-473A7F69BFE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6225" r="16224" b="-1"/>
          <a:stretch/>
        </p:blipFill>
        <p:spPr>
          <a:xfrm>
            <a:off x="4179224" y="170014"/>
            <a:ext cx="7825389" cy="6516263"/>
          </a:xfrm>
          <a:prstGeom prst="rect">
            <a:avLst/>
          </a:prstGeom>
        </p:spPr>
      </p:pic>
      <p:sp>
        <p:nvSpPr>
          <p:cNvPr id="4" name="TextBox 3">
            <a:extLst>
              <a:ext uri="{FF2B5EF4-FFF2-40B4-BE49-F238E27FC236}">
                <a16:creationId xmlns:a16="http://schemas.microsoft.com/office/drawing/2014/main" id="{3E8345F7-2F40-DAF1-73A9-116F7884AD87}"/>
              </a:ext>
            </a:extLst>
          </p:cNvPr>
          <p:cNvSpPr txBox="1"/>
          <p:nvPr/>
        </p:nvSpPr>
        <p:spPr>
          <a:xfrm>
            <a:off x="233787" y="408561"/>
            <a:ext cx="3712876" cy="1077218"/>
          </a:xfrm>
          <a:prstGeom prst="rect">
            <a:avLst/>
          </a:prstGeom>
          <a:noFill/>
        </p:spPr>
        <p:txBody>
          <a:bodyPr wrap="none" rtlCol="0">
            <a:spAutoFit/>
          </a:bodyPr>
          <a:lstStyle/>
          <a:p>
            <a:pPr algn="ctr"/>
            <a:r>
              <a:rPr lang="en-US" sz="32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HOW TO ENTER </a:t>
            </a:r>
          </a:p>
          <a:p>
            <a:pPr algn="ctr"/>
            <a:r>
              <a:rPr lang="en-US" sz="32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GOD’S PRESENCE!</a:t>
            </a:r>
          </a:p>
        </p:txBody>
      </p:sp>
      <p:sp>
        <p:nvSpPr>
          <p:cNvPr id="5" name="Title 4">
            <a:extLst>
              <a:ext uri="{FF2B5EF4-FFF2-40B4-BE49-F238E27FC236}">
                <a16:creationId xmlns:a16="http://schemas.microsoft.com/office/drawing/2014/main" id="{7F4C3732-CD63-9BA9-5306-EAFAB3537324}"/>
              </a:ext>
            </a:extLst>
          </p:cNvPr>
          <p:cNvSpPr>
            <a:spLocks noGrp="1"/>
          </p:cNvSpPr>
          <p:nvPr>
            <p:ph type="title"/>
          </p:nvPr>
        </p:nvSpPr>
        <p:spPr>
          <a:xfrm>
            <a:off x="4402059" y="242626"/>
            <a:ext cx="7509754" cy="1325563"/>
          </a:xfrm>
        </p:spPr>
        <p:txBody>
          <a:bodyPr>
            <a:normAutofit/>
          </a:bodyPr>
          <a:lstStyle/>
          <a:p>
            <a:pPr algn="ctr"/>
            <a:r>
              <a:rPr lang="en-US" sz="2800" b="1" dirty="0">
                <a:solidFill>
                  <a:schemeClr val="bg1"/>
                </a:solidFill>
              </a:rPr>
              <a:t>HOW DO WE ENTER GOD’S PRESENCE AND </a:t>
            </a:r>
            <a:br>
              <a:rPr lang="en-US" sz="2800" b="1" dirty="0">
                <a:solidFill>
                  <a:schemeClr val="bg1"/>
                </a:solidFill>
              </a:rPr>
            </a:br>
            <a:r>
              <a:rPr lang="en-US" sz="2800" b="1" dirty="0">
                <a:solidFill>
                  <a:schemeClr val="bg1"/>
                </a:solidFill>
              </a:rPr>
              <a:t>BEGIN TO PRAY?</a:t>
            </a:r>
          </a:p>
        </p:txBody>
      </p:sp>
      <p:sp>
        <p:nvSpPr>
          <p:cNvPr id="6" name="Content Placeholder 5">
            <a:extLst>
              <a:ext uri="{FF2B5EF4-FFF2-40B4-BE49-F238E27FC236}">
                <a16:creationId xmlns:a16="http://schemas.microsoft.com/office/drawing/2014/main" id="{6D73E6B5-C3AC-4257-8C6F-AA8FC2A528CE}"/>
              </a:ext>
            </a:extLst>
          </p:cNvPr>
          <p:cNvSpPr>
            <a:spLocks noGrp="1"/>
          </p:cNvSpPr>
          <p:nvPr>
            <p:ph idx="1"/>
          </p:nvPr>
        </p:nvSpPr>
        <p:spPr>
          <a:xfrm>
            <a:off x="4402059" y="1908311"/>
            <a:ext cx="7509754" cy="4351338"/>
          </a:xfrm>
        </p:spPr>
        <p:txBody>
          <a:bodyPr>
            <a:normAutofit fontScale="62500" lnSpcReduction="20000"/>
          </a:bodyPr>
          <a:lstStyle/>
          <a:p>
            <a:pPr marL="0" indent="0" algn="ctr">
              <a:buNone/>
            </a:pPr>
            <a:r>
              <a:rPr lang="en-US" sz="3400" b="1" dirty="0">
                <a:solidFill>
                  <a:schemeClr val="bg1"/>
                </a:solidFill>
              </a:rPr>
              <a:t>1. </a:t>
            </a:r>
            <a:r>
              <a:rPr lang="en-US" sz="3400" b="1" u="sng" dirty="0">
                <a:solidFill>
                  <a:schemeClr val="bg1"/>
                </a:solidFill>
              </a:rPr>
              <a:t>PRINCIPLE </a:t>
            </a:r>
            <a:r>
              <a:rPr lang="en-US" sz="3400" dirty="0">
                <a:solidFill>
                  <a:schemeClr val="bg1"/>
                </a:solidFill>
              </a:rPr>
              <a:t>– AS BELIEVERS, WE ARE “A CHOSEN PEOPLE, A ROYAL PRIESTHOOD, A HOLY NATION, A PEOPLE BELONGING TO GOD (1 PETER 2:9)​</a:t>
            </a:r>
          </a:p>
          <a:p>
            <a:pPr algn="ctr"/>
            <a:endParaRPr lang="en-US" dirty="0">
              <a:solidFill>
                <a:schemeClr val="bg1"/>
              </a:solidFill>
            </a:endParaRPr>
          </a:p>
          <a:p>
            <a:pPr algn="ct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WE MUST LEARN TO ENTER GOD’S PRESENCE WITH THE RIGHT SPIRIT, APPROACH, AND PREPARATION SO WE CAN COMMUNE WITH HIM AND OFFER EFFECTIVE PRAYERS AS GOD’S PRIESTS.​</a:t>
            </a:r>
          </a:p>
          <a:p>
            <a:pPr algn="ctr"/>
            <a:endPar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THERE IS A DEEPER SPIRITUAL MEANING OF THE OLD TESTAMENT PRACTICES AND RITUALS, WHICH WERE FULFILLED IN JESUS CHRIST (HEBREWS 8:5-6; 9:23). ​</a:t>
            </a:r>
          </a:p>
          <a:p>
            <a:pPr algn="ctr"/>
            <a:endPar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WE MUST UNDERSTAND THE OLD TESTAMENT PRACTICES TO APPRECIATE WHAT THE FULFILLMENT OF THE NEW TESTAMENT MEANS FOR OUR RELATIONSHIP WITH GOD.</a:t>
            </a:r>
            <a:endParaRPr lang="en-US" b="1"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35407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
            <a:extLst>
              <a:ext uri="{FF2B5EF4-FFF2-40B4-BE49-F238E27FC236}">
                <a16:creationId xmlns:a16="http://schemas.microsoft.com/office/drawing/2014/main" id="{8A78DC90-E239-0384-6C1E-EA93C932FB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EA5F81-1D52-889B-5D91-B886B8162E47}"/>
              </a:ext>
            </a:extLst>
          </p:cNvPr>
          <p:cNvSpPr>
            <a:spLocks noGrp="1"/>
          </p:cNvSpPr>
          <p:nvPr>
            <p:ph type="title"/>
          </p:nvPr>
        </p:nvSpPr>
        <p:spPr>
          <a:xfrm>
            <a:off x="914402" y="57165"/>
            <a:ext cx="10515600" cy="1325563"/>
          </a:xfrm>
        </p:spPr>
        <p:txBody>
          <a:bodyPr/>
          <a:lstStyle/>
          <a:p>
            <a:pPr algn="ctr"/>
            <a:r>
              <a:rPr lang="en-US" u="sng" dirty="0">
                <a:solidFill>
                  <a:schemeClr val="bg1"/>
                </a:solidFill>
                <a:latin typeface="Amasis MT Pro Black" panose="02040A04050005020304" pitchFamily="18" charset="0"/>
              </a:rPr>
              <a:t>REVERENCE FOR GOD</a:t>
            </a:r>
          </a:p>
        </p:txBody>
      </p:sp>
      <p:sp>
        <p:nvSpPr>
          <p:cNvPr id="5" name="Content Placeholder 4">
            <a:extLst>
              <a:ext uri="{FF2B5EF4-FFF2-40B4-BE49-F238E27FC236}">
                <a16:creationId xmlns:a16="http://schemas.microsoft.com/office/drawing/2014/main" id="{A1950946-638B-9870-0F5E-7B65A6CE5DC8}"/>
              </a:ext>
            </a:extLst>
          </p:cNvPr>
          <p:cNvSpPr>
            <a:spLocks noGrp="1"/>
          </p:cNvSpPr>
          <p:nvPr>
            <p:ph sz="half" idx="1"/>
          </p:nvPr>
        </p:nvSpPr>
        <p:spPr>
          <a:xfrm>
            <a:off x="413426" y="1609928"/>
            <a:ext cx="5606374" cy="4941550"/>
          </a:xfrm>
        </p:spPr>
        <p:txBody>
          <a:bodyPr>
            <a:normAutofit fontScale="40000" lnSpcReduction="20000"/>
          </a:bodyPr>
          <a:lstStyle/>
          <a:p>
            <a:pPr>
              <a:buFont typeface="Courier New" panose="02070309020205020404" pitchFamily="49" charset="0"/>
              <a:buChar char="o"/>
            </a:pPr>
            <a:r>
              <a:rPr lang="en-US" sz="5000" dirty="0">
                <a:solidFill>
                  <a:schemeClr val="bg1"/>
                </a:solidFill>
              </a:rPr>
              <a:t>The term “entering into God’s presence” is often used in the church in reference to worship and prayer. </a:t>
            </a:r>
          </a:p>
          <a:p>
            <a:pPr>
              <a:buFont typeface="Courier New" panose="02070309020205020404" pitchFamily="49" charset="0"/>
              <a:buChar char="o"/>
            </a:pPr>
            <a:r>
              <a:rPr lang="en-US" sz="5000" dirty="0">
                <a:solidFill>
                  <a:schemeClr val="bg1"/>
                </a:solidFill>
              </a:rPr>
              <a:t>Most Christians don’t understand what this concept really means. This blocks many prayers. </a:t>
            </a:r>
          </a:p>
          <a:p>
            <a:pPr>
              <a:buFont typeface="Courier New" panose="02070309020205020404" pitchFamily="49" charset="0"/>
              <a:buChar char="o"/>
            </a:pPr>
            <a:r>
              <a:rPr lang="en-US" sz="5000" dirty="0">
                <a:solidFill>
                  <a:schemeClr val="bg1"/>
                </a:solidFill>
              </a:rPr>
              <a:t>We have lost reverence from God, the church, ministers, and ministries. </a:t>
            </a:r>
          </a:p>
          <a:p>
            <a:pPr>
              <a:buFont typeface="Courier New" panose="02070309020205020404" pitchFamily="49" charset="0"/>
              <a:buChar char="o"/>
            </a:pPr>
            <a:r>
              <a:rPr lang="en-US" sz="5000" dirty="0">
                <a:solidFill>
                  <a:schemeClr val="bg1"/>
                </a:solidFill>
              </a:rPr>
              <a:t>We say, “grace cancels law!” and that two clean sheets don’t make sin. WRONG! But then we pray for God’s immediate forgiveness!!! Praying for grace is not a temporary covering for sinful mess to sin again. </a:t>
            </a:r>
          </a:p>
          <a:p>
            <a:pPr marL="0" indent="0" algn="ctr">
              <a:buNone/>
            </a:pPr>
            <a:r>
              <a:rPr lang="en-US" sz="5000" b="1" dirty="0">
                <a:solidFill>
                  <a:schemeClr val="bg1"/>
                </a:solidFill>
              </a:rPr>
              <a:t>God’s Grace </a:t>
            </a:r>
            <a:r>
              <a:rPr lang="en-US" sz="5000" b="1" u="sng" dirty="0">
                <a:solidFill>
                  <a:schemeClr val="bg1"/>
                </a:solidFill>
              </a:rPr>
              <a:t>supersedes</a:t>
            </a:r>
            <a:r>
              <a:rPr lang="en-US" sz="5000" b="1" dirty="0">
                <a:solidFill>
                  <a:schemeClr val="bg1"/>
                </a:solidFill>
              </a:rPr>
              <a:t> God’s Law in the sense that only the grace we receive in Christ enables us to fulfill the law. If we don’t value the shed blood of Jesus, then grace will never abound. </a:t>
            </a:r>
          </a:p>
          <a:p>
            <a:endParaRPr lang="en-US" dirty="0"/>
          </a:p>
        </p:txBody>
      </p:sp>
      <p:sp>
        <p:nvSpPr>
          <p:cNvPr id="6" name="Content Placeholder 5">
            <a:extLst>
              <a:ext uri="{FF2B5EF4-FFF2-40B4-BE49-F238E27FC236}">
                <a16:creationId xmlns:a16="http://schemas.microsoft.com/office/drawing/2014/main" id="{9642E991-05FC-375F-0397-508F53ED343F}"/>
              </a:ext>
            </a:extLst>
          </p:cNvPr>
          <p:cNvSpPr>
            <a:spLocks noGrp="1"/>
          </p:cNvSpPr>
          <p:nvPr>
            <p:ph sz="half" idx="2"/>
          </p:nvPr>
        </p:nvSpPr>
        <p:spPr>
          <a:xfrm>
            <a:off x="6163283" y="1609928"/>
            <a:ext cx="5885234" cy="4902640"/>
          </a:xfrm>
        </p:spPr>
        <p:txBody>
          <a:bodyPr>
            <a:noAutofit/>
          </a:bodyPr>
          <a:lstStyle/>
          <a:p>
            <a:pPr>
              <a:buFont typeface="Courier New" panose="02070309020205020404" pitchFamily="49" charset="0"/>
              <a:buChar char="o"/>
            </a:pPr>
            <a:r>
              <a:rPr lang="en-US" sz="2000" dirty="0">
                <a:solidFill>
                  <a:schemeClr val="bg1"/>
                </a:solidFill>
              </a:rPr>
              <a:t>God wants a holy relationship, not a transactional religious experience! </a:t>
            </a:r>
          </a:p>
          <a:p>
            <a:pPr>
              <a:buFont typeface="Courier New" panose="02070309020205020404" pitchFamily="49" charset="0"/>
              <a:buChar char="o"/>
            </a:pPr>
            <a:r>
              <a:rPr lang="en-US" sz="2000" dirty="0">
                <a:solidFill>
                  <a:schemeClr val="bg1"/>
                </a:solidFill>
              </a:rPr>
              <a:t>Prayer is method of communing with God.  </a:t>
            </a:r>
          </a:p>
          <a:p>
            <a:pPr>
              <a:buFont typeface="Courier New" panose="02070309020205020404" pitchFamily="49" charset="0"/>
              <a:buChar char="o"/>
            </a:pPr>
            <a:r>
              <a:rPr lang="en-US" sz="2000" dirty="0">
                <a:solidFill>
                  <a:schemeClr val="bg1"/>
                </a:solidFill>
              </a:rPr>
              <a:t>Communion means intimacy with our heavenly father to find out His will, and then do it.</a:t>
            </a:r>
          </a:p>
        </p:txBody>
      </p:sp>
      <p:pic>
        <p:nvPicPr>
          <p:cNvPr id="1026" name="Picture 2" descr="Praying Hands – Heritages Art">
            <a:extLst>
              <a:ext uri="{FF2B5EF4-FFF2-40B4-BE49-F238E27FC236}">
                <a16:creationId xmlns:a16="http://schemas.microsoft.com/office/drawing/2014/main" id="{FC3CDBA8-B842-FD88-74BF-1378C43A3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2" t="1884" r="8932" b="1"/>
          <a:stretch/>
        </p:blipFill>
        <p:spPr bwMode="auto">
          <a:xfrm>
            <a:off x="9399939" y="3573929"/>
            <a:ext cx="2378635" cy="287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background with text">
            <a:extLst>
              <a:ext uri="{FF2B5EF4-FFF2-40B4-BE49-F238E27FC236}">
                <a16:creationId xmlns:a16="http://schemas.microsoft.com/office/drawing/2014/main" id="{C2F5DBE9-A79B-36CC-3447-BEC7A3059DE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1050" r="14027"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050" name="Picture 2" descr="prayer–person-praying–hands | Diocese of Bridgeport">
            <a:extLst>
              <a:ext uri="{FF2B5EF4-FFF2-40B4-BE49-F238E27FC236}">
                <a16:creationId xmlns:a16="http://schemas.microsoft.com/office/drawing/2014/main" id="{526D47A6-A6AA-520D-D9BA-6FD808CE8DC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43951"/>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02F743-F404-9DB8-2400-20DD99DEA322}"/>
              </a:ext>
            </a:extLst>
          </p:cNvPr>
          <p:cNvSpPr txBox="1"/>
          <p:nvPr/>
        </p:nvSpPr>
        <p:spPr>
          <a:xfrm>
            <a:off x="92411" y="87549"/>
            <a:ext cx="2969083" cy="1077218"/>
          </a:xfrm>
          <a:prstGeom prst="rect">
            <a:avLst/>
          </a:prstGeom>
          <a:noFill/>
        </p:spPr>
        <p:txBody>
          <a:bodyPr wrap="none" rtlCol="0">
            <a:spAutoFit/>
          </a:bodyPr>
          <a:lstStyle/>
          <a:p>
            <a:r>
              <a:rPr lang="en-US" sz="3200" u="sng" dirty="0">
                <a:solidFill>
                  <a:schemeClr val="bg1"/>
                </a:solidFill>
              </a:rPr>
              <a:t>HOLINESS AND</a:t>
            </a:r>
          </a:p>
          <a:p>
            <a:pPr algn="ctr"/>
            <a:r>
              <a:rPr lang="en-US" sz="3200" u="sng" dirty="0">
                <a:solidFill>
                  <a:schemeClr val="bg1"/>
                </a:solidFill>
              </a:rPr>
              <a:t> INTEGRITY!</a:t>
            </a:r>
          </a:p>
        </p:txBody>
      </p:sp>
      <p:sp>
        <p:nvSpPr>
          <p:cNvPr id="5" name="TextBox 4">
            <a:extLst>
              <a:ext uri="{FF2B5EF4-FFF2-40B4-BE49-F238E27FC236}">
                <a16:creationId xmlns:a16="http://schemas.microsoft.com/office/drawing/2014/main" id="{D65678E2-8AAF-3F88-9096-310F01A5A261}"/>
              </a:ext>
            </a:extLst>
          </p:cNvPr>
          <p:cNvSpPr txBox="1"/>
          <p:nvPr/>
        </p:nvSpPr>
        <p:spPr>
          <a:xfrm>
            <a:off x="92411" y="2024582"/>
            <a:ext cx="7504892"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Holiness is </a:t>
            </a:r>
            <a:r>
              <a:rPr lang="en-US" u="sng" dirty="0">
                <a:solidFill>
                  <a:schemeClr val="bg1"/>
                </a:solidFill>
              </a:rPr>
              <a:t>critical </a:t>
            </a:r>
            <a:r>
              <a:rPr lang="en-US" dirty="0">
                <a:solidFill>
                  <a:schemeClr val="bg1"/>
                </a:solidFill>
              </a:rPr>
              <a:t>to prayer – the beatitudes teach holiness </a:t>
            </a:r>
          </a:p>
          <a:p>
            <a:r>
              <a:rPr lang="en-US" dirty="0">
                <a:solidFill>
                  <a:schemeClr val="bg1"/>
                </a:solidFill>
              </a:rPr>
              <a:t>      (Hebrews 12:14; Matthew 5:1-8).</a:t>
            </a:r>
          </a:p>
          <a:p>
            <a:pPr marL="285750" indent="-285750">
              <a:buFont typeface="Arial" panose="020B0604020202020204" pitchFamily="34" charset="0"/>
              <a:buChar char="•"/>
            </a:pPr>
            <a:r>
              <a:rPr lang="en-US" dirty="0">
                <a:solidFill>
                  <a:schemeClr val="bg1"/>
                </a:solidFill>
              </a:rPr>
              <a:t>Jesus is teaching the attitude to remain in unity with God. </a:t>
            </a:r>
          </a:p>
          <a:p>
            <a:pPr marL="285750" indent="-285750">
              <a:buFont typeface="Arial" panose="020B0604020202020204" pitchFamily="34" charset="0"/>
              <a:buChar char="•"/>
            </a:pPr>
            <a:r>
              <a:rPr lang="en-US" dirty="0">
                <a:solidFill>
                  <a:schemeClr val="bg1"/>
                </a:solidFill>
              </a:rPr>
              <a:t>The word holy means to sanctify, set a part, or to be set free from sin. (Leviticus 11:44; 20:8; 26).  </a:t>
            </a:r>
          </a:p>
          <a:p>
            <a:pPr marL="285750" indent="-285750">
              <a:buFont typeface="Arial" panose="020B0604020202020204" pitchFamily="34" charset="0"/>
              <a:buChar char="•"/>
            </a:pPr>
            <a:r>
              <a:rPr lang="en-US" dirty="0">
                <a:solidFill>
                  <a:schemeClr val="bg1"/>
                </a:solidFill>
              </a:rPr>
              <a:t>What does it mean to see God in relation to prayer? (Exodus. 14:13;               2 Chron. 20:17) God says if you are holy, then I will manifest Myself to you (James 1:5-8). </a:t>
            </a:r>
          </a:p>
          <a:p>
            <a:pPr marL="285750" indent="-285750">
              <a:buFont typeface="Arial" panose="020B0604020202020204" pitchFamily="34" charset="0"/>
              <a:buChar char="•"/>
            </a:pPr>
            <a:r>
              <a:rPr lang="en-US" dirty="0">
                <a:solidFill>
                  <a:schemeClr val="bg1"/>
                </a:solidFill>
              </a:rPr>
              <a:t>Sinful behavior is unholy. Unholiness cannot remain in His presence        (Leviticus 10:2).</a:t>
            </a:r>
          </a:p>
          <a:p>
            <a:pPr marL="285750" indent="-285750">
              <a:buFont typeface="Arial" panose="020B0604020202020204" pitchFamily="34" charset="0"/>
              <a:buChar char="•"/>
            </a:pPr>
            <a:r>
              <a:rPr lang="en-US" dirty="0">
                <a:solidFill>
                  <a:schemeClr val="bg1"/>
                </a:solidFill>
              </a:rPr>
              <a:t>When we go to God in prayer, we must have the same integrity between what we say, and do that God does, because holiness is telling the truth and then living the truth (Jer. 29:13; Gen. 32:24-30). We must believe God answers pray, and not doubt!</a:t>
            </a:r>
          </a:p>
          <a:p>
            <a:pPr marL="285750" indent="-285750">
              <a:buFont typeface="Arial" panose="020B0604020202020204" pitchFamily="34" charset="0"/>
              <a:buChar char="•"/>
            </a:pPr>
            <a:r>
              <a:rPr lang="en-US" dirty="0">
                <a:solidFill>
                  <a:schemeClr val="bg1"/>
                </a:solidFill>
              </a:rPr>
              <a:t>Double-mindedness is the opposite of holiness and integrity (James 1:7).  </a:t>
            </a:r>
          </a:p>
        </p:txBody>
      </p:sp>
    </p:spTree>
    <p:extLst>
      <p:ext uri="{BB962C8B-B14F-4D97-AF65-F5344CB8AC3E}">
        <p14:creationId xmlns:p14="http://schemas.microsoft.com/office/powerpoint/2010/main" val="292421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03D74D21-0C46-518D-6D00-7DB2DB3CE02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68614FC-2198-0686-78AE-A08FA2211046}"/>
              </a:ext>
            </a:extLst>
          </p:cNvPr>
          <p:cNvSpPr txBox="1"/>
          <p:nvPr/>
        </p:nvSpPr>
        <p:spPr>
          <a:xfrm>
            <a:off x="1206229" y="0"/>
            <a:ext cx="9581745" cy="769441"/>
          </a:xfrm>
          <a:prstGeom prst="rect">
            <a:avLst/>
          </a:prstGeom>
          <a:noFill/>
        </p:spPr>
        <p:txBody>
          <a:bodyPr wrap="square" rtlCol="0">
            <a:spAutoFit/>
          </a:bodyPr>
          <a:lstStyle/>
          <a:p>
            <a:pPr algn="ctr"/>
            <a:r>
              <a:rPr lang="en-US" sz="4400" u="sng" dirty="0">
                <a:solidFill>
                  <a:schemeClr val="bg1"/>
                </a:solidFill>
                <a:latin typeface="Amasis MT Pro Black" panose="02040A04050005020304" pitchFamily="18" charset="0"/>
              </a:rPr>
              <a:t>A KINGDOM OF PRIESTS</a:t>
            </a:r>
          </a:p>
        </p:txBody>
      </p:sp>
      <p:sp>
        <p:nvSpPr>
          <p:cNvPr id="6" name="Content Placeholder 5">
            <a:extLst>
              <a:ext uri="{FF2B5EF4-FFF2-40B4-BE49-F238E27FC236}">
                <a16:creationId xmlns:a16="http://schemas.microsoft.com/office/drawing/2014/main" id="{427F75CE-5B12-42B6-EC7D-E271BCFE6AAA}"/>
              </a:ext>
            </a:extLst>
          </p:cNvPr>
          <p:cNvSpPr>
            <a:spLocks noGrp="1"/>
          </p:cNvSpPr>
          <p:nvPr>
            <p:ph sz="half" idx="1"/>
          </p:nvPr>
        </p:nvSpPr>
        <p:spPr>
          <a:xfrm>
            <a:off x="340468" y="1045722"/>
            <a:ext cx="11211128" cy="5753911"/>
          </a:xfrm>
        </p:spPr>
        <p:txBody>
          <a:bodyPr>
            <a:normAutofit fontScale="77500" lnSpcReduction="20000"/>
          </a:bodyPr>
          <a:lstStyle/>
          <a:p>
            <a:pPr marL="0" indent="0" algn="ctr">
              <a:buNone/>
            </a:pPr>
            <a:r>
              <a:rPr lang="en-US" sz="4000" b="1" dirty="0">
                <a:solidFill>
                  <a:schemeClr val="bg1"/>
                </a:solidFill>
              </a:rPr>
              <a:t>2. </a:t>
            </a:r>
            <a:r>
              <a:rPr lang="en-US" sz="4000" b="1" u="sng" dirty="0">
                <a:solidFill>
                  <a:schemeClr val="bg1"/>
                </a:solidFill>
              </a:rPr>
              <a:t>Principle</a:t>
            </a:r>
            <a:r>
              <a:rPr lang="en-US" sz="4000" b="1" dirty="0">
                <a:solidFill>
                  <a:schemeClr val="bg1"/>
                </a:solidFill>
              </a:rPr>
              <a:t> </a:t>
            </a:r>
            <a:r>
              <a:rPr lang="en-US" sz="4000" dirty="0">
                <a:solidFill>
                  <a:schemeClr val="bg1"/>
                </a:solidFill>
              </a:rPr>
              <a:t>– As God’s priests, we are to intercede for others so they will return to God and be coworkers in His purpose. </a:t>
            </a:r>
          </a:p>
          <a:p>
            <a:pPr marL="0" indent="0">
              <a:buNone/>
            </a:pPr>
            <a:endParaRPr lang="en-US" sz="4000" dirty="0">
              <a:solidFill>
                <a:schemeClr val="bg1"/>
              </a:solidFill>
            </a:endParaRPr>
          </a:p>
          <a:p>
            <a:pPr algn="ctr"/>
            <a:r>
              <a:rPr lang="en-US" sz="3600" dirty="0">
                <a:solidFill>
                  <a:schemeClr val="bg1"/>
                </a:solidFill>
                <a:latin typeface="Amasis MT Pro Light" panose="020F0502020204030204" pitchFamily="18" charset="0"/>
              </a:rPr>
              <a:t>God sent prophets to become the kingdom priests, but Israel killed or ignored the prophets. </a:t>
            </a:r>
          </a:p>
          <a:p>
            <a:pPr algn="ctr"/>
            <a:r>
              <a:rPr lang="en-US" sz="3600" dirty="0">
                <a:solidFill>
                  <a:schemeClr val="bg1"/>
                </a:solidFill>
                <a:latin typeface="Amasis MT Pro Light" panose="020F0502020204030204" pitchFamily="18" charset="0"/>
              </a:rPr>
              <a:t>God raised up a kingdom priest from the line of Abraham and from His own house - Jesus, the third person of the trinity, the son of God, our high priest: (Hebrews 5:4-6).</a:t>
            </a:r>
          </a:p>
          <a:p>
            <a:pPr algn="ctr"/>
            <a:r>
              <a:rPr lang="en-US" sz="3600" dirty="0">
                <a:solidFill>
                  <a:schemeClr val="bg1"/>
                </a:solidFill>
                <a:latin typeface="Amasis MT Pro Light" panose="020F0502020204030204" pitchFamily="18" charset="0"/>
              </a:rPr>
              <a:t>God and Jesus created a new nation of kingdom priests to heal the world (1 Peter 2:5,9).</a:t>
            </a:r>
          </a:p>
          <a:p>
            <a:pPr marL="0" indent="0">
              <a:buNone/>
            </a:pPr>
            <a:endParaRPr lang="en-US" sz="4000" dirty="0">
              <a:solidFill>
                <a:schemeClr val="bg1"/>
              </a:solidFill>
            </a:endParaRPr>
          </a:p>
          <a:p>
            <a:pPr marL="0" indent="0" algn="ctr">
              <a:buNone/>
            </a:pPr>
            <a:r>
              <a:rPr lang="en-US" sz="3600" b="1" dirty="0">
                <a:solidFill>
                  <a:schemeClr val="bg1"/>
                </a:solidFill>
              </a:rPr>
              <a:t>We are the new nation of kingdom priest(s), men and women will fulfill God’s original purpose: (Galatians 3:28; Joel 2:28-29).  </a:t>
            </a:r>
          </a:p>
          <a:p>
            <a:pPr marL="0" indent="0">
              <a:buNone/>
            </a:pPr>
            <a:endParaRPr lang="en-US" sz="3800" dirty="0">
              <a:solidFill>
                <a:schemeClr val="bg1"/>
              </a:solidFill>
            </a:endParaRPr>
          </a:p>
          <a:p>
            <a:endParaRPr lang="en-US" dirty="0"/>
          </a:p>
        </p:txBody>
      </p:sp>
    </p:spTree>
    <p:extLst>
      <p:ext uri="{BB962C8B-B14F-4D97-AF65-F5344CB8AC3E}">
        <p14:creationId xmlns:p14="http://schemas.microsoft.com/office/powerpoint/2010/main" val="237699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 name="Picture 10" descr="81,000+ Praying Hands Pictures">
            <a:extLst>
              <a:ext uri="{FF2B5EF4-FFF2-40B4-BE49-F238E27FC236}">
                <a16:creationId xmlns:a16="http://schemas.microsoft.com/office/drawing/2014/main" id="{F9FCD9FE-990F-5339-5981-6EF5F15D12C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302" b="111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7" name="Freeform: Shape 3086">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green leaf">
            <a:extLst>
              <a:ext uri="{FF2B5EF4-FFF2-40B4-BE49-F238E27FC236}">
                <a16:creationId xmlns:a16="http://schemas.microsoft.com/office/drawing/2014/main" id="{DC5B7408-DCF6-31B6-18CC-637A2F0620A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7067" r="14422"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AutoShape 2" descr="Prayer hands Stock Photos, Royalty Free Prayer hands Images | Depositphotos">
            <a:extLst>
              <a:ext uri="{FF2B5EF4-FFF2-40B4-BE49-F238E27FC236}">
                <a16:creationId xmlns:a16="http://schemas.microsoft.com/office/drawing/2014/main" id="{F19BBBE6-35F4-8164-16E9-F5744F5191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Prayer hands Stock Photos, Royalty Free Prayer hands Images | Depositphotos">
            <a:extLst>
              <a:ext uri="{FF2B5EF4-FFF2-40B4-BE49-F238E27FC236}">
                <a16:creationId xmlns:a16="http://schemas.microsoft.com/office/drawing/2014/main" id="{3E366A0E-E71D-FE5E-7FAB-2C164E76F58C}"/>
              </a:ext>
            </a:extLst>
          </p:cNvPr>
          <p:cNvSpPr>
            <a:spLocks noGrp="1" noRot="1" noChangeAspect="1" noMove="1" noResize="1" noEditPoints="1" noAdjustHandles="1" noChangeArrowheads="1" noChangeShapeType="1"/>
          </p:cNvSpPr>
          <p:nvPr/>
        </p:nvSpPr>
        <p:spPr bwMode="auto">
          <a:xfrm flipH="1">
            <a:off x="4752392" y="4329404"/>
            <a:ext cx="443204" cy="4432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6A84B1B3-8F8D-A3F3-3169-19CB2143BD52}"/>
              </a:ext>
            </a:extLst>
          </p:cNvPr>
          <p:cNvSpPr txBox="1"/>
          <p:nvPr/>
        </p:nvSpPr>
        <p:spPr>
          <a:xfrm>
            <a:off x="5408329" y="2460031"/>
            <a:ext cx="6783651" cy="1323439"/>
          </a:xfrm>
          <a:prstGeom prst="rect">
            <a:avLst/>
          </a:prstGeom>
          <a:noFill/>
        </p:spPr>
        <p:txBody>
          <a:bodyPr wrap="square" rtlCol="0">
            <a:spAutoFit/>
          </a:bodyPr>
          <a:lstStyle/>
          <a:p>
            <a:pPr algn="ctr"/>
            <a:r>
              <a:rPr lang="en-US" sz="4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TEN STEPS TO PREPARDNESS IN PRAYER!</a:t>
            </a:r>
          </a:p>
        </p:txBody>
      </p:sp>
    </p:spTree>
    <p:extLst>
      <p:ext uri="{BB962C8B-B14F-4D97-AF65-F5344CB8AC3E}">
        <p14:creationId xmlns:p14="http://schemas.microsoft.com/office/powerpoint/2010/main" val="4104816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253</TotalTime>
  <Words>1293</Words>
  <Application>Microsoft Office PowerPoint</Application>
  <PresentationFormat>Widescreen</PresentationFormat>
  <Paragraphs>90</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ADLaM Display</vt:lpstr>
      <vt:lpstr>Amasis MT Pro Black</vt:lpstr>
      <vt:lpstr>Amasis MT Pro Light</vt:lpstr>
      <vt:lpstr>Aptos</vt:lpstr>
      <vt:lpstr>Aptos Display</vt:lpstr>
      <vt:lpstr>Arial</vt:lpstr>
      <vt:lpstr>Courier New</vt:lpstr>
      <vt:lpstr>Office Theme</vt:lpstr>
      <vt:lpstr>Office Theme</vt:lpstr>
      <vt:lpstr>PowerPoint Presentation</vt:lpstr>
      <vt:lpstr>PowerPoint Presentation</vt:lpstr>
      <vt:lpstr>PowerPoint Presentation</vt:lpstr>
      <vt:lpstr>PowerPoint Presentation</vt:lpstr>
      <vt:lpstr>HOW DO WE ENTER GOD’S PRESENCE AND  BEGIN TO PRAY?</vt:lpstr>
      <vt:lpstr>REVERENCE FOR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6</cp:revision>
  <dcterms:created xsi:type="dcterms:W3CDTF">2024-01-31T13:24:36Z</dcterms:created>
  <dcterms:modified xsi:type="dcterms:W3CDTF">2024-01-31T20:59:47Z</dcterms:modified>
</cp:coreProperties>
</file>