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4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C33"/>
    <a:srgbClr val="745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78" d="100"/>
          <a:sy n="78" d="100"/>
        </p:scale>
        <p:origin x="78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372E2-2B1C-31EE-1721-E13E73A10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053AA6-6C88-FFFB-91BB-68910E1473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25C7C-A6D8-B382-2387-9B21A4D13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6D60F-BF86-BE5B-10C7-F893EF56D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26A35F-53BE-02D5-7445-0F9E4B8A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120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4B892-0FF5-8697-52DC-84B6B5B0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A3797-6A4D-3D12-97A7-FB053646FD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3C193-01EE-16B4-71FA-B5B4DBB8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5F6B07-C17A-4F84-F982-31FF7167E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3D32-95AB-1D19-7CE3-3EE685D21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9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B3EC2A-C584-64C2-31EF-F0D9AEB32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0A4099-CD89-807D-6CD7-B75963970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31BC8-C4ED-AE7F-EB30-8C379ADE9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B2CD1-1DD6-77FF-CD55-EBA907B23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2D86-C655-E7CB-975D-DDB04BC4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191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D49C6-2D07-747C-6493-5BFC7EE5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DC3E5-4662-FDFF-E31C-F5DAF462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9160C-5636-FEAA-1E6E-EE6B468B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88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77B7A-875C-1DB6-350E-52C7DED2B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5B02E-BC4A-5F02-8C16-507977B5AE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5E4B9B-1335-B71D-D09C-805920E35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F8BED-910A-8C9F-2564-922F74C9A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2BC15-F293-D519-C291-3ACA318F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310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4C60A-9BDE-4CB9-78F0-48481B65F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743B0D-6B19-6A91-1182-5E0D614885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EE9DD1-72D2-4CAC-8F8F-BC27A5BA4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B6E4D-AA60-CF38-835A-C2507905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DE749-E79C-B137-44CE-2AEF3E76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379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3AFFC-541D-0039-AD71-482F3297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2CDA0-7CF2-D309-C450-E5750323AA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FA53D2-FF8E-EB8F-A42E-A62BA5B05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E45D28-77D7-919C-3D32-F3E2EA7C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CF234D-F717-B4B2-3020-61ABC3EF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F4ED0-B432-4CF0-DF36-64A57294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4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912A7-095B-7B4D-9DAB-56BEA1E28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CB918-C370-DFEB-6292-0D5AD5D69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377DA-44AD-8F40-6E87-18E70609C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FC2C1-56DC-91AB-5ED7-2A473ADEC6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A488C-9EA7-F7D5-EC65-0CC7C4571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8E1A8-2FC7-ADD0-5433-39FD1DDD6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9A7A7-3605-F9B3-7D8D-E281D19BA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3E0546-A7E1-CA2A-D7EE-3D22244E3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980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47245-CC9F-83CF-98FE-41DD31EE6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BEC112-7404-B614-BBD9-445E38C0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BB3CDA-A3B5-110F-7F6A-C9BA5096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DC07F-927B-C64B-9401-8FBD9C4EA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89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7F2CB-328A-7C08-3227-ADA04960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8A3D55-5EFC-A931-2D4A-30D4048F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DB45C-092D-808B-92A9-97D0BC3F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7B799-6B68-E30A-2FB1-DA73DD4B1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44883-C868-454B-ADBB-B2DC5598C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6CC49-8E7C-8641-FE02-33A196916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A1C7C8-5F67-4E27-193D-67DDEA8C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3549-C22B-4CC1-7403-02BD329B5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B1E8D-8FA8-FD97-B63A-3E626EDAB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5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29E5A-AFB9-6D63-E30E-A64068233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E7C1E-2667-696C-1826-33C2815A54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7C8D4F-B8DB-83E1-BE15-DD544FFA57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29BB-77E7-0C77-4212-944F0F22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6C596-1BD7-816B-1D40-E8A90E67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290DCE-716D-32A7-16F2-678F7232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9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1ED444-BBFD-BB02-D79B-496BEDCC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C8944-2A12-6EDD-CFFB-F3667435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4424A-A0E1-5454-82E6-D3DB0AB5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7C961C-4B07-46C5-90CB-E409C6BB0D9E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29EEB-0350-87F7-0128-F76057C0A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A1DD1-B8CD-A5A7-75DA-11418BB30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5FA012-FEC2-4369-A811-C5EAC38B9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36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D3B2E-21EC-93E8-B2A3-F7A9600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B2BE2-1399-A562-C484-A3E798515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3EC99-6128-EE45-0739-466C9CB92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1E8A46-0614-4B2F-A674-021EC7336C9F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0DF5C-BB1B-50A0-3649-053A217D4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C0A68-AC48-83A6-4E41-E442ABA17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D60F9F-C1F4-4E22-AFC9-0C0D0A346C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text on a mountain">
            <a:extLst>
              <a:ext uri="{FF2B5EF4-FFF2-40B4-BE49-F238E27FC236}">
                <a16:creationId xmlns:a16="http://schemas.microsoft.com/office/drawing/2014/main" id="{7BD2A905-2F9E-E4F5-9F69-FA9C75F585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71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cup of coffee&#10;&#10;Description automatically generated">
            <a:extLst>
              <a:ext uri="{FF2B5EF4-FFF2-40B4-BE49-F238E27FC236}">
                <a16:creationId xmlns:a16="http://schemas.microsoft.com/office/drawing/2014/main" id="{CC29C249-CC4B-1E39-9919-9C3A56BDF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70EC4-008A-3C50-C305-7F28F224F73C}"/>
              </a:ext>
            </a:extLst>
          </p:cNvPr>
          <p:cNvSpPr txBox="1"/>
          <p:nvPr/>
        </p:nvSpPr>
        <p:spPr>
          <a:xfrm>
            <a:off x="329681" y="1446371"/>
            <a:ext cx="11532637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</a:rPr>
              <a:t>How does </a:t>
            </a:r>
            <a:r>
              <a:rPr lang="en-US" sz="3200" b="1" dirty="0">
                <a:solidFill>
                  <a:schemeClr val="bg1"/>
                </a:solidFill>
              </a:rPr>
              <a:t>FAITH</a:t>
            </a:r>
            <a:r>
              <a:rPr lang="en-US" sz="3200" b="1" dirty="0">
                <a:solidFill>
                  <a:srgbClr val="FFFF00"/>
                </a:solidFill>
              </a:rPr>
              <a:t> inspire success?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Stay informed. </a:t>
            </a:r>
            <a:r>
              <a:rPr lang="en-US" sz="2400" b="1" dirty="0">
                <a:solidFill>
                  <a:schemeClr val="bg1"/>
                </a:solidFill>
              </a:rPr>
              <a:t>Proverbs 1:5 says, “A wise man will hear, and will increase learning; and a man of understanding shall attain unto wise counsels.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Write down your plan and establish deadlines. </a:t>
            </a:r>
            <a:r>
              <a:rPr lang="en-US" sz="2400" b="1" dirty="0">
                <a:solidFill>
                  <a:schemeClr val="bg1"/>
                </a:solidFill>
              </a:rPr>
              <a:t>Habakkuk 2:2 says, “And the Lord answered me, and said, Write the vision, and make it plain upon tables, that he may run that </a:t>
            </a:r>
            <a:r>
              <a:rPr lang="en-US" sz="2400" b="1" dirty="0" err="1">
                <a:solidFill>
                  <a:schemeClr val="bg1"/>
                </a:solidFill>
              </a:rPr>
              <a:t>readeth</a:t>
            </a:r>
            <a:r>
              <a:rPr lang="en-US" sz="2400" b="1" dirty="0">
                <a:solidFill>
                  <a:schemeClr val="bg1"/>
                </a:solidFill>
              </a:rPr>
              <a:t> it.”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Set a realistic goal. </a:t>
            </a:r>
            <a:r>
              <a:rPr lang="en-US" sz="2400" b="1" dirty="0">
                <a:solidFill>
                  <a:schemeClr val="bg1"/>
                </a:solidFill>
              </a:rPr>
              <a:t>James 1:8 says, “ A double minded man is unstable in all his ways.”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04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 wall with white text&#10;&#10;Description automatically generated">
            <a:extLst>
              <a:ext uri="{FF2B5EF4-FFF2-40B4-BE49-F238E27FC236}">
                <a16:creationId xmlns:a16="http://schemas.microsoft.com/office/drawing/2014/main" id="{8D037AEF-5B77-F749-A568-B2D5633BD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187CE3-EB3F-BFFC-C082-33913E447B9B}"/>
              </a:ext>
            </a:extLst>
          </p:cNvPr>
          <p:cNvSpPr txBox="1"/>
          <p:nvPr/>
        </p:nvSpPr>
        <p:spPr>
          <a:xfrm>
            <a:off x="3141433" y="1637767"/>
            <a:ext cx="57230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FAITH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STRENGTHENS </a:t>
            </a:r>
          </a:p>
          <a:p>
            <a:pPr algn="ctr"/>
            <a:r>
              <a:rPr lang="en-US" sz="6000" b="1" dirty="0">
                <a:solidFill>
                  <a:schemeClr val="bg1"/>
                </a:solidFill>
                <a:latin typeface="Amasis MT Pro Light" panose="02040304050005020304" pitchFamily="18" charset="0"/>
              </a:rPr>
              <a:t>FAITH!</a:t>
            </a:r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41C320C6-FB72-8E23-1C40-EEA92BBA96B9}"/>
              </a:ext>
            </a:extLst>
          </p:cNvPr>
          <p:cNvSpPr/>
          <p:nvPr/>
        </p:nvSpPr>
        <p:spPr>
          <a:xfrm>
            <a:off x="932784" y="135802"/>
            <a:ext cx="9806474" cy="6298163"/>
          </a:xfrm>
          <a:prstGeom prst="irregularSeal1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30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cup of coffee&#10;&#10;Description automatically generated">
            <a:extLst>
              <a:ext uri="{FF2B5EF4-FFF2-40B4-BE49-F238E27FC236}">
                <a16:creationId xmlns:a16="http://schemas.microsoft.com/office/drawing/2014/main" id="{88E6E0F8-4FB6-5447-8E9E-DED19C1736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EAD8A3-D231-EF79-E84F-A70F7845F161}"/>
              </a:ext>
            </a:extLst>
          </p:cNvPr>
          <p:cNvSpPr txBox="1"/>
          <p:nvPr/>
        </p:nvSpPr>
        <p:spPr>
          <a:xfrm>
            <a:off x="307817" y="1765426"/>
            <a:ext cx="110814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"Let us draw near to God with a </a:t>
            </a:r>
            <a:r>
              <a:rPr lang="en-US" sz="32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sincere heart </a:t>
            </a:r>
            <a:r>
              <a:rPr lang="en-US" sz="3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and with the full assurance that </a:t>
            </a:r>
            <a:r>
              <a:rPr lang="en-US" sz="32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faith</a:t>
            </a:r>
            <a:r>
              <a:rPr lang="en-US" sz="3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 brings, having our hearts sprinkled to cleanse us from a guilty conscience and having our bodies washed with pure water. Let us hold unswervingly to the hope we profess, for he who promised is </a:t>
            </a:r>
            <a:r>
              <a:rPr lang="en-US" sz="3200" b="1" dirty="0">
                <a:solidFill>
                  <a:srgbClr val="FFC000"/>
                </a:solidFill>
                <a:latin typeface="Abadi Extra Light" panose="020B0204020104020204" pitchFamily="34" charset="0"/>
              </a:rPr>
              <a:t>faithful</a:t>
            </a:r>
            <a:r>
              <a:rPr lang="en-US" sz="32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".</a:t>
            </a: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0" indent="0" algn="ctr">
              <a:buNone/>
            </a:pPr>
            <a:endParaRPr lang="en-US" sz="3200" b="1" dirty="0">
              <a:solidFill>
                <a:schemeClr val="bg1"/>
              </a:solidFill>
              <a:latin typeface="Abadi Extra Light" panose="020B0204020104020204" pitchFamily="34" charset="0"/>
            </a:endParaRPr>
          </a:p>
          <a:p>
            <a:pPr marL="0" indent="0" algn="r">
              <a:buNone/>
            </a:pPr>
            <a:r>
              <a:rPr lang="en-US" sz="32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badi Extra Light" panose="020B0204020104020204" pitchFamily="34" charset="0"/>
              </a:rPr>
              <a:t>-Hebrews 10:22-23 </a:t>
            </a:r>
          </a:p>
        </p:txBody>
      </p:sp>
    </p:spTree>
    <p:extLst>
      <p:ext uri="{BB962C8B-B14F-4D97-AF65-F5344CB8AC3E}">
        <p14:creationId xmlns:p14="http://schemas.microsoft.com/office/powerpoint/2010/main" val="3902861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untain">
            <a:extLst>
              <a:ext uri="{FF2B5EF4-FFF2-40B4-BE49-F238E27FC236}">
                <a16:creationId xmlns:a16="http://schemas.microsoft.com/office/drawing/2014/main" id="{06BDB0DC-5AC4-4B8D-21B3-15BF4DDFCA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17888E-6B3F-98D7-A6AC-9AE575037A82}"/>
              </a:ext>
            </a:extLst>
          </p:cNvPr>
          <p:cNvSpPr/>
          <p:nvPr/>
        </p:nvSpPr>
        <p:spPr>
          <a:xfrm>
            <a:off x="229354" y="186608"/>
            <a:ext cx="11733291" cy="648478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D532F4-54F9-9644-2381-3EBA4BFDBEFC}"/>
              </a:ext>
            </a:extLst>
          </p:cNvPr>
          <p:cNvSpPr txBox="1"/>
          <p:nvPr/>
        </p:nvSpPr>
        <p:spPr>
          <a:xfrm>
            <a:off x="1347457" y="724277"/>
            <a:ext cx="94970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Draw near to God by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</a:t>
            </a: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.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</a:t>
            </a: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 God's love with a sincere heart creates security.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Full assurance that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</a:t>
            </a: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brings more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</a:t>
            </a: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to go higher in God!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Sprinkle to cleanse us by the Word to repent from sin. 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Hold fast to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</a:t>
            </a: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 the face of persecution and temptation.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285750" indent="-285750" algn="ctr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</a:t>
            </a: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in His promises strengthen </a:t>
            </a:r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</a:t>
            </a:r>
            <a:r>
              <a:rPr lang="en-US" sz="24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96845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DB8A0-C28E-7CFD-DE0B-0367B5DADA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863327-66B4-64F3-D4D6-459B85196383}"/>
              </a:ext>
            </a:extLst>
          </p:cNvPr>
          <p:cNvSpPr txBox="1"/>
          <p:nvPr/>
        </p:nvSpPr>
        <p:spPr>
          <a:xfrm>
            <a:off x="2209046" y="2118510"/>
            <a:ext cx="75456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FAITH OVER FEAR!</a:t>
            </a:r>
          </a:p>
        </p:txBody>
      </p:sp>
      <p:sp>
        <p:nvSpPr>
          <p:cNvPr id="5" name="Callout: Left-Right Arrow 4">
            <a:extLst>
              <a:ext uri="{FF2B5EF4-FFF2-40B4-BE49-F238E27FC236}">
                <a16:creationId xmlns:a16="http://schemas.microsoft.com/office/drawing/2014/main" id="{B5B730F9-1143-3AD9-5C06-1E92702C9DCD}"/>
              </a:ext>
            </a:extLst>
          </p:cNvPr>
          <p:cNvSpPr/>
          <p:nvPr/>
        </p:nvSpPr>
        <p:spPr>
          <a:xfrm>
            <a:off x="1013987" y="986827"/>
            <a:ext cx="10375271" cy="3911098"/>
          </a:xfrm>
          <a:prstGeom prst="leftRightArrowCallou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llout: Left-Right Arrow 5">
            <a:extLst>
              <a:ext uri="{FF2B5EF4-FFF2-40B4-BE49-F238E27FC236}">
                <a16:creationId xmlns:a16="http://schemas.microsoft.com/office/drawing/2014/main" id="{DDA28EF8-4493-267C-BA94-83DFDC2D392B}"/>
              </a:ext>
            </a:extLst>
          </p:cNvPr>
          <p:cNvSpPr/>
          <p:nvPr/>
        </p:nvSpPr>
        <p:spPr>
          <a:xfrm>
            <a:off x="923453" y="724277"/>
            <a:ext cx="10583502" cy="4477693"/>
          </a:xfrm>
          <a:prstGeom prst="leftRightArrowCallou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37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a graphic design">
            <a:extLst>
              <a:ext uri="{FF2B5EF4-FFF2-40B4-BE49-F238E27FC236}">
                <a16:creationId xmlns:a16="http://schemas.microsoft.com/office/drawing/2014/main" id="{8AAB11DB-A63E-725A-71A2-C17C5D35E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EE54E-F37C-B06B-048F-34DB91125EF1}"/>
              </a:ext>
            </a:extLst>
          </p:cNvPr>
          <p:cNvSpPr txBox="1"/>
          <p:nvPr/>
        </p:nvSpPr>
        <p:spPr>
          <a:xfrm>
            <a:off x="298764" y="1249378"/>
            <a:ext cx="11419438" cy="4482685"/>
          </a:xfrm>
          <a:custGeom>
            <a:avLst/>
            <a:gdLst>
              <a:gd name="connsiteX0" fmla="*/ 0 w 11419438"/>
              <a:gd name="connsiteY0" fmla="*/ 0 h 4482685"/>
              <a:gd name="connsiteX1" fmla="*/ 900120 w 11419438"/>
              <a:gd name="connsiteY1" fmla="*/ 0 h 4482685"/>
              <a:gd name="connsiteX2" fmla="*/ 1571852 w 11419438"/>
              <a:gd name="connsiteY2" fmla="*/ 0 h 4482685"/>
              <a:gd name="connsiteX3" fmla="*/ 2129389 w 11419438"/>
              <a:gd name="connsiteY3" fmla="*/ 0 h 4482685"/>
              <a:gd name="connsiteX4" fmla="*/ 2801121 w 11419438"/>
              <a:gd name="connsiteY4" fmla="*/ 0 h 4482685"/>
              <a:gd name="connsiteX5" fmla="*/ 3130269 w 11419438"/>
              <a:gd name="connsiteY5" fmla="*/ 0 h 4482685"/>
              <a:gd name="connsiteX6" fmla="*/ 3459418 w 11419438"/>
              <a:gd name="connsiteY6" fmla="*/ 0 h 4482685"/>
              <a:gd name="connsiteX7" fmla="*/ 4359538 w 11419438"/>
              <a:gd name="connsiteY7" fmla="*/ 0 h 4482685"/>
              <a:gd name="connsiteX8" fmla="*/ 5031270 w 11419438"/>
              <a:gd name="connsiteY8" fmla="*/ 0 h 4482685"/>
              <a:gd name="connsiteX9" fmla="*/ 5703002 w 11419438"/>
              <a:gd name="connsiteY9" fmla="*/ 0 h 4482685"/>
              <a:gd name="connsiteX10" fmla="*/ 6603122 w 11419438"/>
              <a:gd name="connsiteY10" fmla="*/ 0 h 4482685"/>
              <a:gd name="connsiteX11" fmla="*/ 7046465 w 11419438"/>
              <a:gd name="connsiteY11" fmla="*/ 0 h 4482685"/>
              <a:gd name="connsiteX12" fmla="*/ 7375613 w 11419438"/>
              <a:gd name="connsiteY12" fmla="*/ 0 h 4482685"/>
              <a:gd name="connsiteX13" fmla="*/ 8275734 w 11419438"/>
              <a:gd name="connsiteY13" fmla="*/ 0 h 4482685"/>
              <a:gd name="connsiteX14" fmla="*/ 8947466 w 11419438"/>
              <a:gd name="connsiteY14" fmla="*/ 0 h 4482685"/>
              <a:gd name="connsiteX15" fmla="*/ 9733392 w 11419438"/>
              <a:gd name="connsiteY15" fmla="*/ 0 h 4482685"/>
              <a:gd name="connsiteX16" fmla="*/ 10290929 w 11419438"/>
              <a:gd name="connsiteY16" fmla="*/ 0 h 4482685"/>
              <a:gd name="connsiteX17" fmla="*/ 11419438 w 11419438"/>
              <a:gd name="connsiteY17" fmla="*/ 0 h 4482685"/>
              <a:gd name="connsiteX18" fmla="*/ 11419438 w 11419438"/>
              <a:gd name="connsiteY18" fmla="*/ 685210 h 4482685"/>
              <a:gd name="connsiteX19" fmla="*/ 11419438 w 11419438"/>
              <a:gd name="connsiteY19" fmla="*/ 1370421 h 4482685"/>
              <a:gd name="connsiteX20" fmla="*/ 11419438 w 11419438"/>
              <a:gd name="connsiteY20" fmla="*/ 1965978 h 4482685"/>
              <a:gd name="connsiteX21" fmla="*/ 11419438 w 11419438"/>
              <a:gd name="connsiteY21" fmla="*/ 2561534 h 4482685"/>
              <a:gd name="connsiteX22" fmla="*/ 11419438 w 11419438"/>
              <a:gd name="connsiteY22" fmla="*/ 3067437 h 4482685"/>
              <a:gd name="connsiteX23" fmla="*/ 11419438 w 11419438"/>
              <a:gd name="connsiteY23" fmla="*/ 3573340 h 4482685"/>
              <a:gd name="connsiteX24" fmla="*/ 11419438 w 11419438"/>
              <a:gd name="connsiteY24" fmla="*/ 4482685 h 4482685"/>
              <a:gd name="connsiteX25" fmla="*/ 10519318 w 11419438"/>
              <a:gd name="connsiteY25" fmla="*/ 4482685 h 4482685"/>
              <a:gd name="connsiteX26" fmla="*/ 10190169 w 11419438"/>
              <a:gd name="connsiteY26" fmla="*/ 4482685 h 4482685"/>
              <a:gd name="connsiteX27" fmla="*/ 9632632 w 11419438"/>
              <a:gd name="connsiteY27" fmla="*/ 4482685 h 4482685"/>
              <a:gd name="connsiteX28" fmla="*/ 8960900 w 11419438"/>
              <a:gd name="connsiteY28" fmla="*/ 4482685 h 4482685"/>
              <a:gd name="connsiteX29" fmla="*/ 8403363 w 11419438"/>
              <a:gd name="connsiteY29" fmla="*/ 4482685 h 4482685"/>
              <a:gd name="connsiteX30" fmla="*/ 7960020 w 11419438"/>
              <a:gd name="connsiteY30" fmla="*/ 4482685 h 4482685"/>
              <a:gd name="connsiteX31" fmla="*/ 7402483 w 11419438"/>
              <a:gd name="connsiteY31" fmla="*/ 4482685 h 4482685"/>
              <a:gd name="connsiteX32" fmla="*/ 6844945 w 11419438"/>
              <a:gd name="connsiteY32" fmla="*/ 4482685 h 4482685"/>
              <a:gd name="connsiteX33" fmla="*/ 5944825 w 11419438"/>
              <a:gd name="connsiteY33" fmla="*/ 4482685 h 4482685"/>
              <a:gd name="connsiteX34" fmla="*/ 5273093 w 11419438"/>
              <a:gd name="connsiteY34" fmla="*/ 4482685 h 4482685"/>
              <a:gd name="connsiteX35" fmla="*/ 4372973 w 11419438"/>
              <a:gd name="connsiteY35" fmla="*/ 4482685 h 4482685"/>
              <a:gd name="connsiteX36" fmla="*/ 3587047 w 11419438"/>
              <a:gd name="connsiteY36" fmla="*/ 4482685 h 4482685"/>
              <a:gd name="connsiteX37" fmla="*/ 2686927 w 11419438"/>
              <a:gd name="connsiteY37" fmla="*/ 4482685 h 4482685"/>
              <a:gd name="connsiteX38" fmla="*/ 2129389 w 11419438"/>
              <a:gd name="connsiteY38" fmla="*/ 4482685 h 4482685"/>
              <a:gd name="connsiteX39" fmla="*/ 1229269 w 11419438"/>
              <a:gd name="connsiteY39" fmla="*/ 4482685 h 4482685"/>
              <a:gd name="connsiteX40" fmla="*/ 0 w 11419438"/>
              <a:gd name="connsiteY40" fmla="*/ 4482685 h 4482685"/>
              <a:gd name="connsiteX41" fmla="*/ 0 w 11419438"/>
              <a:gd name="connsiteY41" fmla="*/ 3976782 h 4482685"/>
              <a:gd name="connsiteX42" fmla="*/ 0 w 11419438"/>
              <a:gd name="connsiteY42" fmla="*/ 3381225 h 4482685"/>
              <a:gd name="connsiteX43" fmla="*/ 0 w 11419438"/>
              <a:gd name="connsiteY43" fmla="*/ 2875322 h 4482685"/>
              <a:gd name="connsiteX44" fmla="*/ 0 w 11419438"/>
              <a:gd name="connsiteY44" fmla="*/ 2369419 h 4482685"/>
              <a:gd name="connsiteX45" fmla="*/ 0 w 11419438"/>
              <a:gd name="connsiteY45" fmla="*/ 1773862 h 4482685"/>
              <a:gd name="connsiteX46" fmla="*/ 0 w 11419438"/>
              <a:gd name="connsiteY46" fmla="*/ 1267959 h 4482685"/>
              <a:gd name="connsiteX47" fmla="*/ 0 w 11419438"/>
              <a:gd name="connsiteY47" fmla="*/ 0 h 4482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419438" h="4482685" extrusionOk="0">
                <a:moveTo>
                  <a:pt x="0" y="0"/>
                </a:moveTo>
                <a:cubicBezTo>
                  <a:pt x="420915" y="9904"/>
                  <a:pt x="469609" y="-2543"/>
                  <a:pt x="900120" y="0"/>
                </a:cubicBezTo>
                <a:cubicBezTo>
                  <a:pt x="1330631" y="2543"/>
                  <a:pt x="1436098" y="14793"/>
                  <a:pt x="1571852" y="0"/>
                </a:cubicBezTo>
                <a:cubicBezTo>
                  <a:pt x="1707606" y="-14793"/>
                  <a:pt x="1959378" y="-3429"/>
                  <a:pt x="2129389" y="0"/>
                </a:cubicBezTo>
                <a:cubicBezTo>
                  <a:pt x="2299400" y="3429"/>
                  <a:pt x="2493764" y="12725"/>
                  <a:pt x="2801121" y="0"/>
                </a:cubicBezTo>
                <a:cubicBezTo>
                  <a:pt x="3108478" y="-12725"/>
                  <a:pt x="2998716" y="15886"/>
                  <a:pt x="3130269" y="0"/>
                </a:cubicBezTo>
                <a:cubicBezTo>
                  <a:pt x="3261822" y="-15886"/>
                  <a:pt x="3355380" y="-11682"/>
                  <a:pt x="3459418" y="0"/>
                </a:cubicBezTo>
                <a:cubicBezTo>
                  <a:pt x="3563456" y="11682"/>
                  <a:pt x="4087687" y="-19672"/>
                  <a:pt x="4359538" y="0"/>
                </a:cubicBezTo>
                <a:cubicBezTo>
                  <a:pt x="4631389" y="19672"/>
                  <a:pt x="4875509" y="29565"/>
                  <a:pt x="5031270" y="0"/>
                </a:cubicBezTo>
                <a:cubicBezTo>
                  <a:pt x="5187031" y="-29565"/>
                  <a:pt x="5430689" y="30253"/>
                  <a:pt x="5703002" y="0"/>
                </a:cubicBezTo>
                <a:cubicBezTo>
                  <a:pt x="5975315" y="-30253"/>
                  <a:pt x="6213732" y="-37606"/>
                  <a:pt x="6603122" y="0"/>
                </a:cubicBezTo>
                <a:cubicBezTo>
                  <a:pt x="6992512" y="37606"/>
                  <a:pt x="6932892" y="2664"/>
                  <a:pt x="7046465" y="0"/>
                </a:cubicBezTo>
                <a:cubicBezTo>
                  <a:pt x="7160038" y="-2664"/>
                  <a:pt x="7259087" y="6677"/>
                  <a:pt x="7375613" y="0"/>
                </a:cubicBezTo>
                <a:cubicBezTo>
                  <a:pt x="7492139" y="-6677"/>
                  <a:pt x="7983499" y="12331"/>
                  <a:pt x="8275734" y="0"/>
                </a:cubicBezTo>
                <a:cubicBezTo>
                  <a:pt x="8567969" y="-12331"/>
                  <a:pt x="8680985" y="7645"/>
                  <a:pt x="8947466" y="0"/>
                </a:cubicBezTo>
                <a:cubicBezTo>
                  <a:pt x="9213947" y="-7645"/>
                  <a:pt x="9442789" y="11960"/>
                  <a:pt x="9733392" y="0"/>
                </a:cubicBezTo>
                <a:cubicBezTo>
                  <a:pt x="10023995" y="-11960"/>
                  <a:pt x="10151009" y="-17911"/>
                  <a:pt x="10290929" y="0"/>
                </a:cubicBezTo>
                <a:cubicBezTo>
                  <a:pt x="10430849" y="17911"/>
                  <a:pt x="10971004" y="-47346"/>
                  <a:pt x="11419438" y="0"/>
                </a:cubicBezTo>
                <a:cubicBezTo>
                  <a:pt x="11392913" y="144667"/>
                  <a:pt x="11420405" y="516706"/>
                  <a:pt x="11419438" y="685210"/>
                </a:cubicBezTo>
                <a:cubicBezTo>
                  <a:pt x="11418472" y="853714"/>
                  <a:pt x="11432182" y="1176612"/>
                  <a:pt x="11419438" y="1370421"/>
                </a:cubicBezTo>
                <a:cubicBezTo>
                  <a:pt x="11406694" y="1564230"/>
                  <a:pt x="11392644" y="1716170"/>
                  <a:pt x="11419438" y="1965978"/>
                </a:cubicBezTo>
                <a:cubicBezTo>
                  <a:pt x="11446232" y="2215786"/>
                  <a:pt x="11432620" y="2438142"/>
                  <a:pt x="11419438" y="2561534"/>
                </a:cubicBezTo>
                <a:cubicBezTo>
                  <a:pt x="11406256" y="2684926"/>
                  <a:pt x="11408618" y="2949479"/>
                  <a:pt x="11419438" y="3067437"/>
                </a:cubicBezTo>
                <a:cubicBezTo>
                  <a:pt x="11430258" y="3185395"/>
                  <a:pt x="11395301" y="3342124"/>
                  <a:pt x="11419438" y="3573340"/>
                </a:cubicBezTo>
                <a:cubicBezTo>
                  <a:pt x="11443575" y="3804556"/>
                  <a:pt x="11448717" y="4233436"/>
                  <a:pt x="11419438" y="4482685"/>
                </a:cubicBezTo>
                <a:cubicBezTo>
                  <a:pt x="11208686" y="4463958"/>
                  <a:pt x="10879794" y="4465853"/>
                  <a:pt x="10519318" y="4482685"/>
                </a:cubicBezTo>
                <a:cubicBezTo>
                  <a:pt x="10158842" y="4499517"/>
                  <a:pt x="10349467" y="4497723"/>
                  <a:pt x="10190169" y="4482685"/>
                </a:cubicBezTo>
                <a:cubicBezTo>
                  <a:pt x="10030871" y="4467647"/>
                  <a:pt x="9841635" y="4488156"/>
                  <a:pt x="9632632" y="4482685"/>
                </a:cubicBezTo>
                <a:cubicBezTo>
                  <a:pt x="9423629" y="4477214"/>
                  <a:pt x="9255401" y="4457117"/>
                  <a:pt x="8960900" y="4482685"/>
                </a:cubicBezTo>
                <a:cubicBezTo>
                  <a:pt x="8666399" y="4508253"/>
                  <a:pt x="8648459" y="4472297"/>
                  <a:pt x="8403363" y="4482685"/>
                </a:cubicBezTo>
                <a:cubicBezTo>
                  <a:pt x="8158267" y="4493073"/>
                  <a:pt x="8129439" y="4494333"/>
                  <a:pt x="7960020" y="4482685"/>
                </a:cubicBezTo>
                <a:cubicBezTo>
                  <a:pt x="7790601" y="4471037"/>
                  <a:pt x="7596512" y="4502352"/>
                  <a:pt x="7402483" y="4482685"/>
                </a:cubicBezTo>
                <a:cubicBezTo>
                  <a:pt x="7208454" y="4463018"/>
                  <a:pt x="6977870" y="4462675"/>
                  <a:pt x="6844945" y="4482685"/>
                </a:cubicBezTo>
                <a:cubicBezTo>
                  <a:pt x="6712020" y="4502695"/>
                  <a:pt x="6369679" y="4481742"/>
                  <a:pt x="5944825" y="4482685"/>
                </a:cubicBezTo>
                <a:cubicBezTo>
                  <a:pt x="5519971" y="4483628"/>
                  <a:pt x="5440717" y="4514837"/>
                  <a:pt x="5273093" y="4482685"/>
                </a:cubicBezTo>
                <a:cubicBezTo>
                  <a:pt x="5105469" y="4450533"/>
                  <a:pt x="4602028" y="4480918"/>
                  <a:pt x="4372973" y="4482685"/>
                </a:cubicBezTo>
                <a:cubicBezTo>
                  <a:pt x="4143918" y="4484452"/>
                  <a:pt x="3962470" y="4490056"/>
                  <a:pt x="3587047" y="4482685"/>
                </a:cubicBezTo>
                <a:cubicBezTo>
                  <a:pt x="3211624" y="4475314"/>
                  <a:pt x="2921340" y="4472787"/>
                  <a:pt x="2686927" y="4482685"/>
                </a:cubicBezTo>
                <a:cubicBezTo>
                  <a:pt x="2452514" y="4492583"/>
                  <a:pt x="2300821" y="4473602"/>
                  <a:pt x="2129389" y="4482685"/>
                </a:cubicBezTo>
                <a:cubicBezTo>
                  <a:pt x="1957957" y="4491768"/>
                  <a:pt x="1460791" y="4479857"/>
                  <a:pt x="1229269" y="4482685"/>
                </a:cubicBezTo>
                <a:cubicBezTo>
                  <a:pt x="997747" y="4485513"/>
                  <a:pt x="458633" y="4459712"/>
                  <a:pt x="0" y="4482685"/>
                </a:cubicBezTo>
                <a:cubicBezTo>
                  <a:pt x="-17702" y="4346638"/>
                  <a:pt x="12056" y="4170853"/>
                  <a:pt x="0" y="3976782"/>
                </a:cubicBezTo>
                <a:cubicBezTo>
                  <a:pt x="-12056" y="3782711"/>
                  <a:pt x="-20605" y="3633300"/>
                  <a:pt x="0" y="3381225"/>
                </a:cubicBezTo>
                <a:cubicBezTo>
                  <a:pt x="20605" y="3129150"/>
                  <a:pt x="1568" y="2979301"/>
                  <a:pt x="0" y="2875322"/>
                </a:cubicBezTo>
                <a:cubicBezTo>
                  <a:pt x="-1568" y="2771343"/>
                  <a:pt x="9678" y="2553691"/>
                  <a:pt x="0" y="2369419"/>
                </a:cubicBezTo>
                <a:cubicBezTo>
                  <a:pt x="-9678" y="2185147"/>
                  <a:pt x="-24572" y="1962558"/>
                  <a:pt x="0" y="1773862"/>
                </a:cubicBezTo>
                <a:cubicBezTo>
                  <a:pt x="24572" y="1585166"/>
                  <a:pt x="17998" y="1385078"/>
                  <a:pt x="0" y="1267959"/>
                </a:cubicBezTo>
                <a:cubicBezTo>
                  <a:pt x="-17998" y="1150840"/>
                  <a:pt x="-7766" y="58840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6115395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Faith is putting God’s Light over fear.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Faith directs our focus to God's omnipotence.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Faith relies on the truth of God's promises.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Faith overcomes fear by inviting God's peace into situations that would normally cause anxiety.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Faith in His presence to see you through reduces the fear of facing  challenges alone.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Faith offers hope and a sense of purpose that dispels fear.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>
                <a:solidFill>
                  <a:schemeClr val="bg1"/>
                </a:solidFill>
              </a:rPr>
              <a:t>Faith overcomes fear by anchoring our hearts in God’s unchanging character, promises, and presence.</a:t>
            </a:r>
          </a:p>
        </p:txBody>
      </p:sp>
    </p:spTree>
    <p:extLst>
      <p:ext uri="{BB962C8B-B14F-4D97-AF65-F5344CB8AC3E}">
        <p14:creationId xmlns:p14="http://schemas.microsoft.com/office/powerpoint/2010/main" val="936040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FD3E3B7B-E395-85A7-AFAA-2C4BF6B37E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E81E9-5A9D-61BD-448E-3FEBDE24916E}"/>
              </a:ext>
            </a:extLst>
          </p:cNvPr>
          <p:cNvSpPr txBox="1"/>
          <p:nvPr/>
        </p:nvSpPr>
        <p:spPr>
          <a:xfrm>
            <a:off x="1524000" y="180965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+mj-ea"/>
                <a:cs typeface="+mj-cs"/>
              </a:rPr>
              <a:t>LET’S PRAY TOGETHER!</a:t>
            </a:r>
          </a:p>
        </p:txBody>
      </p:sp>
    </p:spTree>
    <p:extLst>
      <p:ext uri="{BB962C8B-B14F-4D97-AF65-F5344CB8AC3E}">
        <p14:creationId xmlns:p14="http://schemas.microsoft.com/office/powerpoint/2010/main" val="1376165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green background&#10;&#10;Description automatically generated">
            <a:extLst>
              <a:ext uri="{FF2B5EF4-FFF2-40B4-BE49-F238E27FC236}">
                <a16:creationId xmlns:a16="http://schemas.microsoft.com/office/drawing/2014/main" id="{2A0E5014-408D-6CE3-C540-5662A3CFC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112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a graphic design&#10;&#10;Description automatically generated">
            <a:extLst>
              <a:ext uri="{FF2B5EF4-FFF2-40B4-BE49-F238E27FC236}">
                <a16:creationId xmlns:a16="http://schemas.microsoft.com/office/drawing/2014/main" id="{C26DC8B7-8C8A-1DE5-D020-78C85602B7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BA80B04-1C4A-59D3-88D8-A5A3BDA898D6}"/>
              </a:ext>
            </a:extLst>
          </p:cNvPr>
          <p:cNvSpPr/>
          <p:nvPr/>
        </p:nvSpPr>
        <p:spPr>
          <a:xfrm>
            <a:off x="2577409" y="110002"/>
            <a:ext cx="6689558" cy="1337911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2A25CC-381A-5B0B-AF85-EF423DFA0FB4}"/>
              </a:ext>
            </a:extLst>
          </p:cNvPr>
          <p:cNvSpPr txBox="1"/>
          <p:nvPr/>
        </p:nvSpPr>
        <p:spPr>
          <a:xfrm>
            <a:off x="2577409" y="3220553"/>
            <a:ext cx="77861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badi Extra Light" panose="020B0204020104020204" pitchFamily="34" charset="0"/>
              </a:rPr>
              <a:t>FAITH OVER FEAR!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F07119-B5D1-8877-024A-310328C19B60}"/>
              </a:ext>
            </a:extLst>
          </p:cNvPr>
          <p:cNvSpPr txBox="1"/>
          <p:nvPr/>
        </p:nvSpPr>
        <p:spPr>
          <a:xfrm>
            <a:off x="9060024" y="6101667"/>
            <a:ext cx="2886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Rev. Dr. Mark E. Whitlock Jr.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Pastor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78723B-D8E1-20D2-F9B4-A63135404D4F}"/>
              </a:ext>
            </a:extLst>
          </p:cNvPr>
          <p:cNvSpPr/>
          <p:nvPr/>
        </p:nvSpPr>
        <p:spPr>
          <a:xfrm>
            <a:off x="5085184" y="5728996"/>
            <a:ext cx="1735494" cy="1129004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94807BE5-9503-D830-3880-AD804F1DED00}"/>
              </a:ext>
            </a:extLst>
          </p:cNvPr>
          <p:cNvSpPr/>
          <p:nvPr/>
        </p:nvSpPr>
        <p:spPr>
          <a:xfrm>
            <a:off x="1759312" y="2347711"/>
            <a:ext cx="8790914" cy="3069125"/>
          </a:xfrm>
          <a:prstGeom prst="horizontalScroll">
            <a:avLst/>
          </a:prstGeom>
          <a:noFill/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581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 wall with white text&#10;&#10;Description automatically generated">
            <a:extLst>
              <a:ext uri="{FF2B5EF4-FFF2-40B4-BE49-F238E27FC236}">
                <a16:creationId xmlns:a16="http://schemas.microsoft.com/office/drawing/2014/main" id="{0DB92024-D2CE-357B-E554-49A854DB5A7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C5D809-1A19-8D9E-2B7B-833FE8DB32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5159"/>
            <a:ext cx="10515600" cy="4351338"/>
          </a:xfrm>
        </p:spPr>
        <p:txBody>
          <a:bodyPr>
            <a:normAutofit lnSpcReduction="10000"/>
          </a:bodyPr>
          <a:lstStyle/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PRAYER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SCRIPTURES: </a:t>
            </a:r>
            <a:r>
              <a:rPr lang="en-US" dirty="0">
                <a:solidFill>
                  <a:srgbClr val="FFC000"/>
                </a:solidFill>
                <a:latin typeface="Amasis MT Pro Light" panose="02040304050005020304" pitchFamily="18" charset="0"/>
              </a:rPr>
              <a:t>ISAIAH 41:10</a:t>
            </a: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, </a:t>
            </a:r>
            <a:r>
              <a:rPr lang="en-US" dirty="0">
                <a:solidFill>
                  <a:srgbClr val="FFFF00"/>
                </a:solidFill>
                <a:latin typeface="Amasis MT Pro Light" panose="02040304050005020304" pitchFamily="18" charset="0"/>
              </a:rPr>
              <a:t>PSALM 27:1</a:t>
            </a: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, </a:t>
            </a:r>
            <a:r>
              <a:rPr lang="en-US" dirty="0">
                <a:solidFill>
                  <a:schemeClr val="accent2"/>
                </a:solidFill>
                <a:latin typeface="Amasis MT Pro Light" panose="02040304050005020304" pitchFamily="18" charset="0"/>
              </a:rPr>
              <a:t>2 TIMOTHY 1:7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FAITH OVER FEAR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FAITH INSPIRES SUCCESS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FAITH STREANGTHENS FAITH 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FAITH OVER FEAR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LET’S PRAYER TOGETHER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OPEN THE DOORS OF THE CHURCH/OFFERING</a:t>
            </a:r>
          </a:p>
          <a:p>
            <a:pPr algn="ctr"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bg1"/>
                </a:solidFill>
                <a:latin typeface="Amasis MT Pro Light" panose="020403040500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3730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20B1B025-ADA1-262E-E582-154721028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D73A64-1FDC-0479-0A18-DC8DCFB90C96}"/>
              </a:ext>
            </a:extLst>
          </p:cNvPr>
          <p:cNvCxnSpPr/>
          <p:nvPr/>
        </p:nvCxnSpPr>
        <p:spPr>
          <a:xfrm>
            <a:off x="0" y="476627"/>
            <a:ext cx="27051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49684D-192C-67A1-584B-A88650A64103}"/>
              </a:ext>
            </a:extLst>
          </p:cNvPr>
          <p:cNvCxnSpPr/>
          <p:nvPr/>
        </p:nvCxnSpPr>
        <p:spPr>
          <a:xfrm>
            <a:off x="9486900" y="471157"/>
            <a:ext cx="27051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F33D93-E04E-1872-7E65-E8E892BAF776}"/>
              </a:ext>
            </a:extLst>
          </p:cNvPr>
          <p:cNvCxnSpPr>
            <a:cxnSpLocks/>
          </p:cNvCxnSpPr>
          <p:nvPr/>
        </p:nvCxnSpPr>
        <p:spPr>
          <a:xfrm>
            <a:off x="0" y="684479"/>
            <a:ext cx="184690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1C160F-CE53-E126-A0DA-AD4AD9C89DF6}"/>
              </a:ext>
            </a:extLst>
          </p:cNvPr>
          <p:cNvCxnSpPr>
            <a:cxnSpLocks/>
          </p:cNvCxnSpPr>
          <p:nvPr/>
        </p:nvCxnSpPr>
        <p:spPr>
          <a:xfrm>
            <a:off x="10345093" y="684479"/>
            <a:ext cx="184690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F52EFD7-5035-C295-87BA-3949837A03C3}"/>
              </a:ext>
            </a:extLst>
          </p:cNvPr>
          <p:cNvSpPr/>
          <p:nvPr/>
        </p:nvSpPr>
        <p:spPr>
          <a:xfrm>
            <a:off x="3180407" y="471157"/>
            <a:ext cx="5531667" cy="84555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7C756-FA89-D52F-3E3C-0AE8D295C7ED}"/>
              </a:ext>
            </a:extLst>
          </p:cNvPr>
          <p:cNvSpPr txBox="1"/>
          <p:nvPr/>
        </p:nvSpPr>
        <p:spPr>
          <a:xfrm>
            <a:off x="4008115" y="478436"/>
            <a:ext cx="3695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masis MT Pro Medium" panose="02040604050005020304" pitchFamily="18" charset="0"/>
              </a:rPr>
              <a:t>THE WORD!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27F86-1ED0-9507-F4E4-4DC6277343F9}"/>
              </a:ext>
            </a:extLst>
          </p:cNvPr>
          <p:cNvSpPr txBox="1"/>
          <p:nvPr/>
        </p:nvSpPr>
        <p:spPr>
          <a:xfrm>
            <a:off x="168999" y="1245798"/>
            <a:ext cx="1202300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C000"/>
                </a:solidFill>
                <a:latin typeface="Amasis MT Pro Light" panose="02040304050005020304" pitchFamily="18" charset="0"/>
              </a:rPr>
              <a:t>Isaiah 41:10  </a:t>
            </a:r>
            <a:r>
              <a:rPr lang="en-US" sz="2800" dirty="0">
                <a:solidFill>
                  <a:schemeClr val="bg1"/>
                </a:solidFill>
                <a:latin typeface="Amasis MT Pro Light" panose="02040304050005020304" pitchFamily="18" charset="0"/>
              </a:rPr>
              <a:t>says, “Fear thou not; for I am with thee: be not dismayed; for I am thy God: I will strengthen thee; yea, I will help thee; yea, I will uphold thee with the right hand of my righteousness.”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  <a:latin typeface="Amasis MT Pro Light" panose="02040304050005020304" pitchFamily="18" charset="0"/>
            </a:endParaRPr>
          </a:p>
          <a:p>
            <a:pPr marL="0" indent="0" algn="ctr">
              <a:buNone/>
            </a:pPr>
            <a:r>
              <a:rPr lang="en-US" sz="2800" b="1" i="1" dirty="0">
                <a:solidFill>
                  <a:schemeClr val="bg1"/>
                </a:solidFill>
                <a:latin typeface="Amasis MT Pro Light" panose="02040304050005020304" pitchFamily="18" charset="0"/>
              </a:rPr>
              <a:t>Focusing on faith will help drive out the fears and unknowns that run through our minds.</a:t>
            </a:r>
          </a:p>
          <a:p>
            <a:pPr marL="0" indent="0" algn="ctr">
              <a:buNone/>
            </a:pPr>
            <a:endParaRPr lang="en-US" sz="2800" b="1" i="1" dirty="0">
              <a:solidFill>
                <a:schemeClr val="bg1"/>
              </a:solidFill>
              <a:latin typeface="Amasis MT Pro Light" panose="02040304050005020304" pitchFamily="18" charset="0"/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chemeClr val="accent2"/>
                </a:solidFill>
                <a:latin typeface="Amasis MT Pro Light" panose="02040304050005020304" pitchFamily="18" charset="0"/>
              </a:rPr>
              <a:t>Psalm 27:1 </a:t>
            </a:r>
            <a:r>
              <a:rPr lang="en-US" sz="2800" dirty="0">
                <a:solidFill>
                  <a:schemeClr val="bg1"/>
                </a:solidFill>
                <a:latin typeface="Amasis MT Pro Light" panose="02040304050005020304" pitchFamily="18" charset="0"/>
              </a:rPr>
              <a:t>says, “ The Lord is my light and my salvation; whom shall I fear? the Lord is the strength of my life; of whom shall I be afraid?”</a:t>
            </a:r>
          </a:p>
          <a:p>
            <a:pPr marL="0" indent="0" algn="ctr">
              <a:buNone/>
            </a:pPr>
            <a:endParaRPr lang="en-US" sz="2800" dirty="0">
              <a:solidFill>
                <a:schemeClr val="bg1"/>
              </a:solidFill>
              <a:latin typeface="Amasis MT Pro Light" panose="02040304050005020304" pitchFamily="18" charset="0"/>
            </a:endParaRPr>
          </a:p>
          <a:p>
            <a:pPr marL="0" indent="0" algn="ctr">
              <a:buNone/>
            </a:pPr>
            <a:r>
              <a:rPr lang="en-US" sz="28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masis MT Pro Light" panose="02040304050005020304" pitchFamily="18" charset="0"/>
              </a:rPr>
              <a:t>Light is a metaphor for trust which invites people to believe that faith in God will never desert them, no matter what happens.</a:t>
            </a:r>
          </a:p>
        </p:txBody>
      </p:sp>
    </p:spTree>
    <p:extLst>
      <p:ext uri="{BB962C8B-B14F-4D97-AF65-F5344CB8AC3E}">
        <p14:creationId xmlns:p14="http://schemas.microsoft.com/office/powerpoint/2010/main" val="3761907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20B1B025-ADA1-262E-E582-1547210285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D73A64-1FDC-0479-0A18-DC8DCFB90C96}"/>
              </a:ext>
            </a:extLst>
          </p:cNvPr>
          <p:cNvCxnSpPr/>
          <p:nvPr/>
        </p:nvCxnSpPr>
        <p:spPr>
          <a:xfrm>
            <a:off x="0" y="476627"/>
            <a:ext cx="27051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849684D-192C-67A1-584B-A88650A64103}"/>
              </a:ext>
            </a:extLst>
          </p:cNvPr>
          <p:cNvCxnSpPr/>
          <p:nvPr/>
        </p:nvCxnSpPr>
        <p:spPr>
          <a:xfrm>
            <a:off x="9486900" y="471157"/>
            <a:ext cx="27051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F33D93-E04E-1872-7E65-E8E892BAF776}"/>
              </a:ext>
            </a:extLst>
          </p:cNvPr>
          <p:cNvCxnSpPr>
            <a:cxnSpLocks/>
          </p:cNvCxnSpPr>
          <p:nvPr/>
        </p:nvCxnSpPr>
        <p:spPr>
          <a:xfrm>
            <a:off x="0" y="684479"/>
            <a:ext cx="184690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D1C160F-CE53-E126-A0DA-AD4AD9C89DF6}"/>
              </a:ext>
            </a:extLst>
          </p:cNvPr>
          <p:cNvCxnSpPr>
            <a:cxnSpLocks/>
          </p:cNvCxnSpPr>
          <p:nvPr/>
        </p:nvCxnSpPr>
        <p:spPr>
          <a:xfrm>
            <a:off x="10345093" y="684479"/>
            <a:ext cx="184690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9F52EFD7-5035-C295-87BA-3949837A03C3}"/>
              </a:ext>
            </a:extLst>
          </p:cNvPr>
          <p:cNvSpPr/>
          <p:nvPr/>
        </p:nvSpPr>
        <p:spPr>
          <a:xfrm>
            <a:off x="3180407" y="471157"/>
            <a:ext cx="5531667" cy="845557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E7C756-FA89-D52F-3E3C-0AE8D295C7ED}"/>
              </a:ext>
            </a:extLst>
          </p:cNvPr>
          <p:cNvSpPr txBox="1"/>
          <p:nvPr/>
        </p:nvSpPr>
        <p:spPr>
          <a:xfrm>
            <a:off x="4008115" y="478436"/>
            <a:ext cx="3695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masis MT Pro Medium" panose="02040604050005020304" pitchFamily="18" charset="0"/>
              </a:rPr>
              <a:t>THE WORD!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3927F86-1ED0-9507-F4E4-4DC6277343F9}"/>
              </a:ext>
            </a:extLst>
          </p:cNvPr>
          <p:cNvSpPr txBox="1"/>
          <p:nvPr/>
        </p:nvSpPr>
        <p:spPr>
          <a:xfrm>
            <a:off x="0" y="2325981"/>
            <a:ext cx="12023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  <a:latin typeface="Amasis MT Pro Light" panose="02040304050005020304" pitchFamily="18" charset="0"/>
              </a:rPr>
              <a:t>2 Timothy 1:7 </a:t>
            </a:r>
            <a:r>
              <a:rPr lang="en-US" sz="3600" dirty="0">
                <a:solidFill>
                  <a:schemeClr val="bg1"/>
                </a:solidFill>
                <a:latin typeface="Amasis MT Pro Light" panose="02040304050005020304" pitchFamily="18" charset="0"/>
              </a:rPr>
              <a:t>For God hath not given us the spirit of fear; but of power, and of love, and of a sound mind.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  <a:latin typeface="Amasis MT Pro Light" panose="02040304050005020304" pitchFamily="18" charset="0"/>
            </a:endParaRPr>
          </a:p>
          <a:p>
            <a:pPr marL="0" indent="0" algn="ctr">
              <a:buNone/>
            </a:pPr>
            <a:r>
              <a:rPr lang="en-US" sz="3600" b="1" i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masis MT Pro Light" panose="02040304050005020304" pitchFamily="18" charset="0"/>
              </a:rPr>
              <a:t>By faith, God gives people the ability to do what is right with courage.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EDAAFB-856E-B0DC-C161-1095C0ABCE18}"/>
              </a:ext>
            </a:extLst>
          </p:cNvPr>
          <p:cNvSpPr/>
          <p:nvPr/>
        </p:nvSpPr>
        <p:spPr>
          <a:xfrm>
            <a:off x="534154" y="5450186"/>
            <a:ext cx="1412341" cy="1231271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43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">
            <a:extLst>
              <a:ext uri="{FF2B5EF4-FFF2-40B4-BE49-F238E27FC236}">
                <a16:creationId xmlns:a16="http://schemas.microsoft.com/office/drawing/2014/main" id="{8CAD906E-535F-C565-BFE5-990C332FD6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1B3B-90C6-8A76-DF30-BDA62A8301C9}"/>
              </a:ext>
            </a:extLst>
          </p:cNvPr>
          <p:cNvSpPr txBox="1"/>
          <p:nvPr/>
        </p:nvSpPr>
        <p:spPr>
          <a:xfrm>
            <a:off x="2090055" y="2023398"/>
            <a:ext cx="83728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 OVER FEAR!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8C3A218B-4652-C712-4F48-4CEE72FE343F}"/>
              </a:ext>
            </a:extLst>
          </p:cNvPr>
          <p:cNvSpPr/>
          <p:nvPr/>
        </p:nvSpPr>
        <p:spPr>
          <a:xfrm>
            <a:off x="832047" y="475862"/>
            <a:ext cx="10720873" cy="5066523"/>
          </a:xfrm>
          <a:prstGeom prst="cloudCallou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90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ark rocky cliff at night&#10;&#10;Description automatically generated with medium confidence">
            <a:extLst>
              <a:ext uri="{FF2B5EF4-FFF2-40B4-BE49-F238E27FC236}">
                <a16:creationId xmlns:a16="http://schemas.microsoft.com/office/drawing/2014/main" id="{F9915BB3-03A7-34B6-2110-5AD59150C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87A891-2BBF-6FC0-8454-11090052206E}"/>
              </a:ext>
            </a:extLst>
          </p:cNvPr>
          <p:cNvSpPr txBox="1"/>
          <p:nvPr/>
        </p:nvSpPr>
        <p:spPr>
          <a:xfrm>
            <a:off x="466532" y="251927"/>
            <a:ext cx="11599262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Faith is a </a:t>
            </a:r>
            <a:r>
              <a:rPr lang="en-US" sz="32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crucial</a:t>
            </a:r>
            <a:r>
              <a:rPr lang="en-US" sz="3200" dirty="0">
                <a:solidFill>
                  <a:schemeClr val="bg1"/>
                </a:solidFill>
              </a:rPr>
              <a:t> role in overcoming fear. Fear </a:t>
            </a:r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loses</a:t>
            </a:r>
            <a:r>
              <a:rPr lang="en-US" sz="3200" dirty="0">
                <a:solidFill>
                  <a:schemeClr val="bg1"/>
                </a:solidFill>
              </a:rPr>
              <a:t> its grip when we trust in the depth of God's love.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dirty="0">
                <a:solidFill>
                  <a:schemeClr val="bg1"/>
                </a:solidFill>
              </a:rPr>
              <a:t>In the Bible, faith is a </a:t>
            </a:r>
            <a:r>
              <a:rPr lang="en-US" sz="3200" b="1" dirty="0">
                <a:solidFill>
                  <a:schemeClr val="tx2">
                    <a:lumMod val="50000"/>
                    <a:lumOff val="50000"/>
                  </a:schemeClr>
                </a:solidFill>
              </a:rPr>
              <a:t>truth</a:t>
            </a:r>
            <a:r>
              <a:rPr lang="en-US" sz="3200" dirty="0">
                <a:solidFill>
                  <a:schemeClr val="bg1"/>
                </a:solidFill>
              </a:rPr>
              <a:t> of God because it is a way to trust in God and His promises, even though they cannot be seen.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</a:rPr>
              <a:t>Hebrews 11:1 </a:t>
            </a:r>
            <a:r>
              <a:rPr lang="en-US" sz="3200" dirty="0">
                <a:solidFill>
                  <a:schemeClr val="bg1"/>
                </a:solidFill>
              </a:rPr>
              <a:t>say, “Now faith is the substance of things hoped for, the evidence of things not seen.”</a:t>
            </a:r>
          </a:p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200" b="1" i="1" dirty="0">
                <a:solidFill>
                  <a:schemeClr val="accent2"/>
                </a:solidFill>
              </a:rPr>
              <a:t>Faith is shifting the focus from the fear of uncertainty and feeling powerless to trusting in God’s word.</a:t>
            </a:r>
          </a:p>
          <a:p>
            <a:pPr marL="0" indent="0" algn="ctr">
              <a:buNone/>
            </a:pPr>
            <a:endParaRPr lang="en-US" sz="3200" b="1" i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41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390AF02E-5983-AAFA-6125-CBF84062E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AD363-3D6A-7FF9-3E55-6A5AB3ACC4F0}"/>
              </a:ext>
            </a:extLst>
          </p:cNvPr>
          <p:cNvSpPr txBox="1"/>
          <p:nvPr/>
        </p:nvSpPr>
        <p:spPr>
          <a:xfrm>
            <a:off x="2939144" y="1772816"/>
            <a:ext cx="68020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FAITH INSPIRES SUCCESS!</a:t>
            </a:r>
          </a:p>
        </p:txBody>
      </p:sp>
      <p:sp>
        <p:nvSpPr>
          <p:cNvPr id="5" name="Flowchart: Manual Input 4">
            <a:extLst>
              <a:ext uri="{FF2B5EF4-FFF2-40B4-BE49-F238E27FC236}">
                <a16:creationId xmlns:a16="http://schemas.microsoft.com/office/drawing/2014/main" id="{D799F95A-BA75-5701-D0A8-0A3A338D53EE}"/>
              </a:ext>
            </a:extLst>
          </p:cNvPr>
          <p:cNvSpPr/>
          <p:nvPr/>
        </p:nvSpPr>
        <p:spPr>
          <a:xfrm>
            <a:off x="1511560" y="681135"/>
            <a:ext cx="8696130" cy="3881534"/>
          </a:xfrm>
          <a:prstGeom prst="flowChartManualInpu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65586D-1279-C1A7-EAFC-982A9E5B8D7C}"/>
              </a:ext>
            </a:extLst>
          </p:cNvPr>
          <p:cNvCxnSpPr/>
          <p:nvPr/>
        </p:nvCxnSpPr>
        <p:spPr>
          <a:xfrm>
            <a:off x="0" y="522514"/>
            <a:ext cx="25752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F80A7-93E3-25AA-8F1B-E53498D1D988}"/>
              </a:ext>
            </a:extLst>
          </p:cNvPr>
          <p:cNvCxnSpPr>
            <a:cxnSpLocks/>
          </p:cNvCxnSpPr>
          <p:nvPr/>
        </p:nvCxnSpPr>
        <p:spPr>
          <a:xfrm>
            <a:off x="7735078" y="6335486"/>
            <a:ext cx="445692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A00339-DFF5-A92F-6EDF-D146A745C4F8}"/>
              </a:ext>
            </a:extLst>
          </p:cNvPr>
          <p:cNvCxnSpPr>
            <a:cxnSpLocks/>
          </p:cNvCxnSpPr>
          <p:nvPr/>
        </p:nvCxnSpPr>
        <p:spPr>
          <a:xfrm>
            <a:off x="8985380" y="6142653"/>
            <a:ext cx="32066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89E238-8C43-DCF0-5D8B-286C3AE4A921}"/>
              </a:ext>
            </a:extLst>
          </p:cNvPr>
          <p:cNvCxnSpPr>
            <a:cxnSpLocks/>
          </p:cNvCxnSpPr>
          <p:nvPr/>
        </p:nvCxnSpPr>
        <p:spPr>
          <a:xfrm>
            <a:off x="0" y="681135"/>
            <a:ext cx="19034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973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cup of coffee&#10;&#10;Description automatically generated">
            <a:extLst>
              <a:ext uri="{FF2B5EF4-FFF2-40B4-BE49-F238E27FC236}">
                <a16:creationId xmlns:a16="http://schemas.microsoft.com/office/drawing/2014/main" id="{CC29C249-CC4B-1E39-9919-9C3A56BDF6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F70EC4-008A-3C50-C305-7F28F224F73C}"/>
              </a:ext>
            </a:extLst>
          </p:cNvPr>
          <p:cNvSpPr txBox="1"/>
          <p:nvPr/>
        </p:nvSpPr>
        <p:spPr>
          <a:xfrm>
            <a:off x="329681" y="1441122"/>
            <a:ext cx="11532637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</a:rPr>
              <a:t>How does </a:t>
            </a:r>
            <a:r>
              <a:rPr lang="en-US" sz="3200" b="1" dirty="0">
                <a:solidFill>
                  <a:schemeClr val="bg1"/>
                </a:solidFill>
              </a:rPr>
              <a:t>FAITH</a:t>
            </a:r>
            <a:r>
              <a:rPr lang="en-US" sz="3200" b="1" dirty="0">
                <a:solidFill>
                  <a:srgbClr val="FFFF00"/>
                </a:solidFill>
              </a:rPr>
              <a:t> inspire success?</a:t>
            </a:r>
          </a:p>
          <a:p>
            <a:pPr marL="0" indent="0" algn="ctr"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Put God first. </a:t>
            </a:r>
            <a:r>
              <a:rPr lang="en-US" sz="2400" b="1" dirty="0">
                <a:solidFill>
                  <a:schemeClr val="bg1"/>
                </a:solidFill>
              </a:rPr>
              <a:t>Proverbs 3:6 proclaims, “In everything you do, put God first, and he will direct you and crown your efforts with success”.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F0"/>
                </a:solidFill>
              </a:rPr>
              <a:t>Help others to become successful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b="1" dirty="0">
                <a:solidFill>
                  <a:schemeClr val="bg1"/>
                </a:solidFill>
              </a:rPr>
              <a:t>Ephesians 6:8 says, “Knowing that whatsoever good thing any man doeth, the same shall he receive of the Lord, whether he be bond or free.”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</a:rPr>
              <a:t>Create a climate of confidence around you. </a:t>
            </a:r>
            <a:r>
              <a:rPr lang="en-US" sz="2400" b="1" dirty="0">
                <a:solidFill>
                  <a:schemeClr val="bg1"/>
                </a:solidFill>
              </a:rPr>
              <a:t>2 Corinthians 3:5 say, “Not that we are sufficient of ourselves to think any thing as of ourselves; but our sufficiency is of God”.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027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760</Words>
  <Application>Microsoft Office PowerPoint</Application>
  <PresentationFormat>Widescreen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Abadi Extra Light</vt:lpstr>
      <vt:lpstr>ADLaM Display</vt:lpstr>
      <vt:lpstr>Amasis MT Pro Black</vt:lpstr>
      <vt:lpstr>Amasis MT Pro Light</vt:lpstr>
      <vt:lpstr>Amasis MT Pro Medium</vt:lpstr>
      <vt:lpstr>Angsana New</vt:lpstr>
      <vt:lpstr>Aptos</vt:lpstr>
      <vt:lpstr>Aptos Display</vt:lpstr>
      <vt:lpstr>Arial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Courtney Coleman</dc:creator>
  <cp:lastModifiedBy>Preston Jacob</cp:lastModifiedBy>
  <cp:revision>1</cp:revision>
  <dcterms:created xsi:type="dcterms:W3CDTF">2024-10-09T16:25:59Z</dcterms:created>
  <dcterms:modified xsi:type="dcterms:W3CDTF">2024-10-09T20:58:55Z</dcterms:modified>
</cp:coreProperties>
</file>