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  <p:sldMasterId id="2147483665" r:id="rId2"/>
    <p:sldMasterId id="2147483670" r:id="rId3"/>
    <p:sldMasterId id="2147483648" r:id="rId4"/>
    <p:sldMasterId id="2147483660" r:id="rId5"/>
  </p:sldMasterIdLst>
  <p:sldIdLst>
    <p:sldId id="264" r:id="rId6"/>
    <p:sldId id="275" r:id="rId7"/>
    <p:sldId id="266" r:id="rId8"/>
    <p:sldId id="281" r:id="rId9"/>
    <p:sldId id="282" r:id="rId10"/>
    <p:sldId id="267" r:id="rId11"/>
    <p:sldId id="269" r:id="rId12"/>
    <p:sldId id="277" r:id="rId13"/>
    <p:sldId id="268" r:id="rId14"/>
    <p:sldId id="278" r:id="rId15"/>
    <p:sldId id="276" r:id="rId16"/>
    <p:sldId id="270" r:id="rId17"/>
    <p:sldId id="265" r:id="rId18"/>
    <p:sldId id="279" r:id="rId19"/>
    <p:sldId id="271" r:id="rId20"/>
    <p:sldId id="258" r:id="rId21"/>
    <p:sldId id="272" r:id="rId22"/>
    <p:sldId id="27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D8BD3-4436-AB10-ED42-AD437ADFA3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9274D1-2005-CB94-157E-9C68BFAC28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13547-0309-DAE1-FDB6-184A46EB3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293D7-1CD9-4621-A607-C3C66355738E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385312-A9F3-699E-B486-73A2826F8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EDD1B0-CD1E-2424-1850-884461302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8DD12-B306-4974-B58D-8332C8839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287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E415E-A8D2-D2F2-C19D-25E66116E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2625B0-CE9E-57D6-6652-E7F9D32919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951047-3299-17B2-68E4-E01B11B19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293D7-1CD9-4621-A607-C3C66355738E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6AFFF0-B43F-99F9-CB0D-1558916EE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16F826-1393-DA22-CBAE-4B29908AC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8DD12-B306-4974-B58D-8332C8839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413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F4E459-6472-A6D7-9CC7-2D2A30BDB7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516C4A-953E-F9D8-503E-0E62EE8896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41A98-5105-C602-ACCE-BB987755B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293D7-1CD9-4621-A607-C3C66355738E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34C802-5931-4B5E-A2D4-463846AA8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224B60-E6B6-584E-DF39-8F5C32D78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8DD12-B306-4974-B58D-8332C8839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8225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98F196-5403-E944-91CC-975919560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9604A-BD9E-4664-9151-7EC59FCD3C4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E94106-5EBB-622C-5625-D84868E10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980639-F2D0-C234-5718-38F821AAC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B865F-A424-454F-BB6D-D722133D7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423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87F2CB-328A-7C08-3227-ADA04960E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C961C-4B07-46C5-90CB-E409C6BB0D9E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8A3D55-5EFC-A931-2D4A-30D4048F4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5DB45C-092D-808B-92A9-97D0BC3F1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FA012-FEC2-4369-A811-C5EAC38B9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50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77B7A-875C-1DB6-350E-52C7DED2B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35B02E-BC4A-5F02-8C16-507977B5AE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5E4B9B-1335-B71D-D09C-805920E35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C961C-4B07-46C5-90CB-E409C6BB0D9E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8F8BED-910A-8C9F-2564-922F74C9A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02BC15-F293-D519-C291-3ACA318FC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FA012-FEC2-4369-A811-C5EAC38B9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3102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CFC30-F9A7-C25F-F65E-275ECA2A0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5D690-DF7A-B559-483F-79F36EDC3A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0868D5-BD89-62C5-C799-909B4D5C22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8CDFF5-663E-3FCF-2300-F1E0EA7FD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8A46-0614-4B2F-A674-021EC7336C9F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777A74-8CC4-C96F-C748-5362CE3CE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826533-34C3-49B6-083E-F0E3993D0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0F9F-C1F4-4E22-AFC9-0C0D0A346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1872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7D49C6-2D07-747C-6493-5BFC7EE53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8A46-0614-4B2F-A674-021EC7336C9F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8DC3E5-4662-FDFF-E31C-F5DAF462F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69160C-5636-FEAA-1E6E-EE6B468B2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0F9F-C1F4-4E22-AFC9-0C0D0A346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8847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8B2ADD-EDA2-743D-5635-9A32A48F5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6C776-7FF4-49AA-BCB1-92206D6CB9C4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3D6CF3-69F6-8AA7-8D30-25FEFA283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E597B8-356C-58C9-A13F-F735B8BC7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B13F8-88B4-4151-A76C-07C87B3FC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692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8ED2E-D8D6-6FC4-C3E8-96D956146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E19BA1-928A-3D74-3C86-AE7804CF87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3A861-7B27-5B7A-6FCA-EBCCA3ADB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293D7-1CD9-4621-A607-C3C66355738E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AE1C13-B0D9-117C-8A3B-576C1E1FC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CBFA1-800E-D33F-4075-D5DBAD870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8DD12-B306-4974-B58D-8332C8839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41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ACF21-7621-7956-52DE-77C81783C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3BCBB0-39AD-5708-326A-D054F1B45F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6ED55E-07E7-A2B8-FD86-D9DA10E70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293D7-1CD9-4621-A607-C3C66355738E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8D29C3-B46D-2E8D-41C6-541575B5D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D5408F-FF55-0D8B-99E7-727DC1A13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8DD12-B306-4974-B58D-8332C8839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496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89F63-DDFF-7882-0876-C0CD87F9E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FEF32A-84D6-EFA1-9DF6-EC801B33FA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5D58DA-7913-159F-113A-1CC7D1F7CD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B311EE-09D7-B5B6-7B09-EC1357589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293D7-1CD9-4621-A607-C3C66355738E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577C10-8A18-C4C0-8317-63925F85B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118993-D1C8-C377-B689-5B30F2002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8DD12-B306-4974-B58D-8332C8839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988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57EA4-1B65-2983-BD30-DB98C608C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200C14-BFC4-A4F9-97D4-32DF942AB1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63DB7C-0356-E409-342B-69C947443E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0E0936-D89A-2CD3-FC96-B9392FD386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AC36E5-FC56-0797-81B2-7510E97BEF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EBEE5C-2975-3688-7962-335B9CBBA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293D7-1CD9-4621-A607-C3C66355738E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DF54EF-2BC9-52B6-BFF3-44BA5F41B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E75E1E-E2F2-2DA3-2723-25D16A526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8DD12-B306-4974-B58D-8332C8839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473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D7748-76F2-6A30-FECF-30DB11F3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857FDD-3D19-460F-AF8E-46F5E7095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293D7-1CD9-4621-A607-C3C66355738E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89B01C-D34A-7E4B-1100-42ADD8050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E70E5E-01C9-4832-2DA5-21DB62AE7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8DD12-B306-4974-B58D-8332C8839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778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7BECDD-8452-A1FE-F374-937D3E85E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293D7-1CD9-4621-A607-C3C66355738E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63541D-4AAB-F381-B3F7-44D7688BB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CF1730-BACC-9811-C2CE-5274E4546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8DD12-B306-4974-B58D-8332C8839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42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0A074-482D-6382-3C88-5D1BEA6AA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618C7F-0C52-F3BE-745E-5E1AE4A880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11288B-A900-4731-DE2E-F636395022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834ECE-FADE-82C7-4741-741A76437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293D7-1CD9-4621-A607-C3C66355738E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7D0198-A57F-4794-7BD1-91F588859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C4D816-7593-6896-9DFE-9C5693EB2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8DD12-B306-4974-B58D-8332C8839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155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CF879-8F69-1FB7-D2C2-3EE245CE0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177344-B691-CC55-9E80-7E2D04BCCB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37F1AE-CB8F-E3E1-4449-2E8F35A420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A9F3F9-5DDE-CAFE-07DF-78B5C3A71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293D7-1CD9-4621-A607-C3C66355738E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13FB0C-9A29-5563-74F2-1196C102E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B0331F-8C28-4A5E-E16C-FB5DB2800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8DD12-B306-4974-B58D-8332C8839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058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C43816-2575-4F02-743F-BF749F682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43F1D-0C69-27DE-A134-7DE5E7DFDF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BC629B-935B-4C54-B7BF-D3798D3ECC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0293D7-1CD9-4621-A607-C3C66355738E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72CB09-17D8-A23B-18CB-D5CDE21EF4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614E76-8D11-2787-6A9D-002E0A67D8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788DD12-B306-4974-B58D-8332C8839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062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51" r:id="rId3"/>
    <p:sldLayoutId id="2147483669" r:id="rId4"/>
    <p:sldLayoutId id="2147483653" r:id="rId5"/>
    <p:sldLayoutId id="2147483654" r:id="rId6"/>
    <p:sldLayoutId id="2147483668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BE495F-9B08-6A29-FC47-60856E5DC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0E23F-7A0B-6B6C-E05E-2FB5208966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7EA05F-09E5-4358-534E-94B20E17A1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D69604A-BD9E-4664-9151-7EC59FCD3C4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866D6E-66FF-F149-B3FE-2BE8764C06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8E03A7-E0FA-DF9C-E17E-86917E4518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24B865F-A424-454F-BB6D-D722133D7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832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1ED444-BBFD-BB02-D79B-496BEDCCD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FC8944-2A12-6EDD-CFFB-F366743559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24424A-A0E1-5454-82E6-D3DB0AB5EB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7C961C-4B07-46C5-90CB-E409C6BB0D9E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229EEB-0350-87F7-0128-F76057C0AB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0A1DD1-B8CD-A5A7-75DA-11418BB307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45FA012-FEC2-4369-A811-C5EAC38B9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360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8D3B2E-21EC-93E8-B2A3-F7A9600BB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1B2BE2-1399-A562-C484-A3E798515D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63EC99-6128-EE45-0739-466C9CB927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51E8A46-0614-4B2F-A674-021EC7336C9F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80DF5C-BB1B-50A0-3649-053A217D4F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8C0A68-AC48-83A6-4E41-E442ABA175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D60F9F-C1F4-4E22-AFC9-0C0D0A346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7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46D557-5443-F251-1693-06A5F759E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5ECA7E-2D8E-0391-3097-2D3BD37CB0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11D3C8-F5FD-827D-A378-FE1BBE48DD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46C776-7FF4-49AA-BCB1-92206D6CB9C4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935DC1-0E1B-CA0E-F161-FB00DFCAA5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200073-E0F8-9FDE-0CFE-785CAF9B9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6BB13F8-88B4-4151-A76C-07C87B3FC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904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white text on a mountain&#10;&#10;Description automatically generated">
            <a:extLst>
              <a:ext uri="{FF2B5EF4-FFF2-40B4-BE49-F238E27FC236}">
                <a16:creationId xmlns:a16="http://schemas.microsoft.com/office/drawing/2014/main" id="{0052ACEC-C7C7-9E53-ED80-1631FB2B6B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2146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2B92F7-57EA-3927-C900-C033E495B6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ark rocky cliff at night&#10;&#10;Description automatically generated with medium confidence">
            <a:extLst>
              <a:ext uri="{FF2B5EF4-FFF2-40B4-BE49-F238E27FC236}">
                <a16:creationId xmlns:a16="http://schemas.microsoft.com/office/drawing/2014/main" id="{1FEA065C-3E38-A539-6BD9-D98E545926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-7028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8F5100C-257A-ED88-60D2-D970FC2A8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1BEAAF-0562-C247-B8F3-19DDE883F9FC}"/>
              </a:ext>
            </a:extLst>
          </p:cNvPr>
          <p:cNvSpPr txBox="1"/>
          <p:nvPr/>
        </p:nvSpPr>
        <p:spPr>
          <a:xfrm>
            <a:off x="569464" y="626471"/>
            <a:ext cx="11053071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chemeClr val="bg1"/>
                </a:solidFill>
              </a:rPr>
              <a:t>David experienced pain and suffering for the </a:t>
            </a:r>
            <a:r>
              <a:rPr lang="en-US" sz="3600" b="1" dirty="0">
                <a:solidFill>
                  <a:srgbClr val="00B0F0"/>
                </a:solidFill>
              </a:rPr>
              <a:t>purpose</a:t>
            </a:r>
            <a:r>
              <a:rPr lang="en-US" sz="3600" dirty="0">
                <a:solidFill>
                  <a:schemeClr val="bg1"/>
                </a:solidFill>
              </a:rPr>
              <a:t> of shaping his character, deepen empathy, or drawing one closer to God.</a:t>
            </a:r>
          </a:p>
          <a:p>
            <a:pPr algn="ctr"/>
            <a:endParaRPr lang="en-US" sz="3600" dirty="0">
              <a:solidFill>
                <a:schemeClr val="bg1"/>
              </a:solidFill>
            </a:endParaRPr>
          </a:p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chemeClr val="bg1"/>
                </a:solidFill>
              </a:rPr>
              <a:t>Pain helps us remember our dependence on God and </a:t>
            </a:r>
            <a:r>
              <a:rPr lang="en-US" sz="3600" b="1" dirty="0">
                <a:solidFill>
                  <a:schemeClr val="accent2"/>
                </a:solidFill>
              </a:rPr>
              <a:t>trust </a:t>
            </a:r>
            <a:r>
              <a:rPr lang="en-US" sz="3600" dirty="0">
                <a:solidFill>
                  <a:schemeClr val="bg1"/>
                </a:solidFill>
              </a:rPr>
              <a:t>in Him.</a:t>
            </a:r>
          </a:p>
          <a:p>
            <a:pPr algn="ctr"/>
            <a:endParaRPr lang="en-US" sz="3600" dirty="0">
              <a:solidFill>
                <a:schemeClr val="bg1"/>
              </a:solidFill>
            </a:endParaRPr>
          </a:p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chemeClr val="bg1"/>
                </a:solidFill>
              </a:rPr>
              <a:t>Pain can </a:t>
            </a:r>
            <a:r>
              <a:rPr lang="en-US" sz="3600" b="1" dirty="0">
                <a:solidFill>
                  <a:schemeClr val="accent6"/>
                </a:solidFill>
              </a:rPr>
              <a:t>humble</a:t>
            </a:r>
            <a:r>
              <a:rPr lang="en-US" sz="3600" dirty="0">
                <a:solidFill>
                  <a:schemeClr val="bg1"/>
                </a:solidFill>
              </a:rPr>
              <a:t> us so that God can exalt us at the right time.</a:t>
            </a:r>
          </a:p>
          <a:p>
            <a:pPr marL="0" indent="0" algn="ctr">
              <a:buNone/>
            </a:pPr>
            <a:endParaRPr lang="en-US" sz="3200" b="1" i="1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2165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50ECC1-63C2-0634-1299-AD4DBF7B5F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ark rocky cliff at night&#10;&#10;Description automatically generated with medium confidence">
            <a:extLst>
              <a:ext uri="{FF2B5EF4-FFF2-40B4-BE49-F238E27FC236}">
                <a16:creationId xmlns:a16="http://schemas.microsoft.com/office/drawing/2014/main" id="{6CEB4592-6766-C4ED-B0B3-1CF69A784B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-7028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2DF731B-EE15-32BC-591A-A4084826B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5F5ECD-1730-C4CF-FC9A-158690E8527A}"/>
              </a:ext>
            </a:extLst>
          </p:cNvPr>
          <p:cNvSpPr txBox="1"/>
          <p:nvPr/>
        </p:nvSpPr>
        <p:spPr>
          <a:xfrm>
            <a:off x="471142" y="852613"/>
            <a:ext cx="11053071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en-US" sz="3000" dirty="0">
                <a:solidFill>
                  <a:schemeClr val="bg1"/>
                </a:solidFill>
              </a:rPr>
              <a:t>Pain </a:t>
            </a:r>
            <a:r>
              <a:rPr lang="en-US" sz="3000" b="1" dirty="0">
                <a:solidFill>
                  <a:srgbClr val="FFC000"/>
                </a:solidFill>
              </a:rPr>
              <a:t>reminds</a:t>
            </a:r>
            <a:r>
              <a:rPr lang="en-US" sz="3000" dirty="0">
                <a:solidFill>
                  <a:schemeClr val="bg1"/>
                </a:solidFill>
              </a:rPr>
              <a:t> us that God sent His Son into the world to suffer so that our suffering would not be God's condemnation.</a:t>
            </a:r>
          </a:p>
          <a:p>
            <a:pPr algn="ctr"/>
            <a:endParaRPr lang="en-US" sz="3000" dirty="0">
              <a:solidFill>
                <a:schemeClr val="bg1"/>
              </a:solidFill>
            </a:endParaRPr>
          </a:p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en-US" sz="3000" dirty="0">
                <a:solidFill>
                  <a:schemeClr val="bg1"/>
                </a:solidFill>
              </a:rPr>
              <a:t>Pain helps us to share in Christ's suffering, which </a:t>
            </a:r>
            <a:r>
              <a:rPr lang="en-US" sz="3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ultimately</a:t>
            </a:r>
            <a:r>
              <a:rPr lang="en-US" sz="3000" dirty="0">
                <a:solidFill>
                  <a:schemeClr val="bg1"/>
                </a:solidFill>
              </a:rPr>
              <a:t> leads to spiritual growth. (Job 2: 2, Corinthians 12:8-10; </a:t>
            </a:r>
          </a:p>
          <a:p>
            <a:pPr algn="ctr"/>
            <a:r>
              <a:rPr lang="en-US" sz="3000" dirty="0">
                <a:solidFill>
                  <a:schemeClr val="bg1"/>
                </a:solidFill>
              </a:rPr>
              <a:t>1 Peter 4:12-13)</a:t>
            </a:r>
          </a:p>
          <a:p>
            <a:pPr algn="ctr"/>
            <a:endParaRPr lang="en-US" sz="3000" dirty="0">
              <a:solidFill>
                <a:schemeClr val="bg1"/>
              </a:solidFill>
            </a:endParaRPr>
          </a:p>
          <a:p>
            <a:pPr algn="ctr"/>
            <a:r>
              <a:rPr lang="en-US" sz="3000" dirty="0">
                <a:solidFill>
                  <a:schemeClr val="bg1"/>
                </a:solidFill>
              </a:rPr>
              <a:t>Take a moment to reflect on how a painful experience shaped you. Ask yourself if there’s a way to use the lessons of your pain to </a:t>
            </a:r>
            <a:r>
              <a:rPr lang="en-US" sz="30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help</a:t>
            </a:r>
            <a:r>
              <a:rPr lang="en-US" sz="3000" dirty="0">
                <a:solidFill>
                  <a:schemeClr val="bg1"/>
                </a:solidFill>
              </a:rPr>
              <a:t> others, bring </a:t>
            </a:r>
            <a:r>
              <a:rPr lang="en-US" sz="3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awareness</a:t>
            </a:r>
            <a:r>
              <a:rPr lang="en-US" sz="3000" dirty="0">
                <a:solidFill>
                  <a:schemeClr val="bg1"/>
                </a:solidFill>
              </a:rPr>
              <a:t>, or foster </a:t>
            </a:r>
            <a:r>
              <a:rPr lang="en-US" sz="3000" b="1" dirty="0">
                <a:solidFill>
                  <a:schemeClr val="accent2"/>
                </a:solidFill>
              </a:rPr>
              <a:t>resilience</a:t>
            </a:r>
            <a:r>
              <a:rPr lang="en-US" sz="3000" dirty="0">
                <a:solidFill>
                  <a:schemeClr val="bg1"/>
                </a:solidFill>
              </a:rPr>
              <a:t>. </a:t>
            </a:r>
            <a:endParaRPr lang="en-US" sz="32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sz="3200" b="1" i="1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1873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ark rock wall with white text&#10;&#10;Description automatically generated">
            <a:extLst>
              <a:ext uri="{FF2B5EF4-FFF2-40B4-BE49-F238E27FC236}">
                <a16:creationId xmlns:a16="http://schemas.microsoft.com/office/drawing/2014/main" id="{8D037AEF-5B77-F749-A568-B2D5633BDD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187CE3-EB3F-BFFC-C082-33913E447B9B}"/>
              </a:ext>
            </a:extLst>
          </p:cNvPr>
          <p:cNvSpPr txBox="1"/>
          <p:nvPr/>
        </p:nvSpPr>
        <p:spPr>
          <a:xfrm>
            <a:off x="3331994" y="2208038"/>
            <a:ext cx="551817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masis MT Pro Light" panose="02040304050005020304" pitchFamily="18" charset="0"/>
              </a:rPr>
              <a:t>Forgive to </a:t>
            </a:r>
          </a:p>
          <a:p>
            <a:pPr algn="ctr"/>
            <a:r>
              <a:rPr lang="en-US" sz="6000" b="1" dirty="0">
                <a:solidFill>
                  <a:schemeClr val="bg1"/>
                </a:solidFill>
                <a:latin typeface="Amasis MT Pro Light" panose="02040304050005020304" pitchFamily="18" charset="0"/>
              </a:rPr>
              <a:t>Release the Pain!</a:t>
            </a:r>
          </a:p>
        </p:txBody>
      </p:sp>
      <p:sp>
        <p:nvSpPr>
          <p:cNvPr id="5" name="Explosion: 8 Points 4">
            <a:extLst>
              <a:ext uri="{FF2B5EF4-FFF2-40B4-BE49-F238E27FC236}">
                <a16:creationId xmlns:a16="http://schemas.microsoft.com/office/drawing/2014/main" id="{41C320C6-FB72-8E23-1C40-EEA92BBA96B9}"/>
              </a:ext>
            </a:extLst>
          </p:cNvPr>
          <p:cNvSpPr/>
          <p:nvPr/>
        </p:nvSpPr>
        <p:spPr>
          <a:xfrm>
            <a:off x="432619" y="196644"/>
            <a:ext cx="11316929" cy="6237321"/>
          </a:xfrm>
          <a:prstGeom prst="irregularSeal1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8307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091F67-78DA-DAC4-6D0C-2F7EDECCC2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rock&#10;&#10;Description automatically generated">
            <a:extLst>
              <a:ext uri="{FF2B5EF4-FFF2-40B4-BE49-F238E27FC236}">
                <a16:creationId xmlns:a16="http://schemas.microsoft.com/office/drawing/2014/main" id="{08F2A633-D78B-BA62-943C-7F3AD8E6490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B6BA59-D164-4B8C-F4B7-0870D669BA53}"/>
              </a:ext>
            </a:extLst>
          </p:cNvPr>
          <p:cNvSpPr txBox="1"/>
          <p:nvPr/>
        </p:nvSpPr>
        <p:spPr>
          <a:xfrm>
            <a:off x="223404" y="633366"/>
            <a:ext cx="11745191" cy="5092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uLnTx/>
                <a:uFillTx/>
                <a:latin typeface="Alasassy Caps" pitchFamily="2" charset="0"/>
              </a:rPr>
              <a:t>God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asassy Caps" pitchFamily="2" charset="0"/>
              </a:rPr>
              <a:t>forgave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uLnTx/>
                <a:uFillTx/>
                <a:latin typeface="Alasassy Caps" pitchFamily="2" charset="0"/>
              </a:rPr>
              <a:t> David and released the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asassy Caps" pitchFamily="2" charset="0"/>
              </a:rPr>
              <a:t>hold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uLnTx/>
                <a:uFillTx/>
                <a:latin typeface="Alasassy Caps" pitchFamily="2" charset="0"/>
              </a:rPr>
              <a:t> of his past pain and his 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asassy Caps" pitchFamily="2" charset="0"/>
              </a:rPr>
              <a:t>responsibilities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uLnTx/>
                <a:uFillTx/>
                <a:latin typeface="Alasassy Caps" pitchFamily="2" charset="0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lasassy Caps" pitchFamily="2" charset="0"/>
            </a:endParaRPr>
          </a:p>
          <a:p>
            <a:pPr marL="571500" marR="0" lvl="0" indent="-5715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asassy Caps" pitchFamily="2" charset="0"/>
              </a:rPr>
              <a:t>Forgiveness is about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lasassy Caps" pitchFamily="2" charset="0"/>
              </a:rPr>
              <a:t>empowering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asassy Caps" pitchFamily="2" charset="0"/>
              </a:rPr>
              <a:t> yourself, rather than empowering your past.</a:t>
            </a:r>
          </a:p>
          <a:p>
            <a:pPr marL="571500" marR="0" lvl="0" indent="-5715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asassy Caps" pitchFamily="2" charset="0"/>
              </a:rPr>
              <a:t>Forgiveness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lasassy Caps" pitchFamily="2" charset="0"/>
              </a:rPr>
              <a:t>rebuilds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asassy Caps" pitchFamily="2" charset="0"/>
              </a:rPr>
              <a:t> an atmosphere of forgiveness and civility in every aspect of our lives.</a:t>
            </a:r>
          </a:p>
          <a:p>
            <a:pPr marL="571500" marR="0" lvl="0" indent="-5715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asassy Caps" pitchFamily="2" charset="0"/>
              </a:rPr>
              <a:t>Forgiveness does not exonerate the perpetrator. Forgiveness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lasassy Caps" pitchFamily="2" charset="0"/>
              </a:rPr>
              <a:t>liberates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asassy Caps" pitchFamily="2" charset="0"/>
              </a:rPr>
              <a:t> the victim.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1F841D-8209-3CE0-7B7D-5E8DA5F9D691}"/>
              </a:ext>
            </a:extLst>
          </p:cNvPr>
          <p:cNvSpPr/>
          <p:nvPr/>
        </p:nvSpPr>
        <p:spPr>
          <a:xfrm>
            <a:off x="185306" y="192232"/>
            <a:ext cx="11783290" cy="6473535"/>
          </a:xfrm>
          <a:prstGeom prst="rect">
            <a:avLst/>
          </a:prstGeom>
          <a:noFill/>
          <a:ln w="28575">
            <a:solidFill>
              <a:srgbClr val="24946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0930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B704B2-579D-5DC0-F76D-E6A4B1858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rock&#10;&#10;Description automatically generated">
            <a:extLst>
              <a:ext uri="{FF2B5EF4-FFF2-40B4-BE49-F238E27FC236}">
                <a16:creationId xmlns:a16="http://schemas.microsoft.com/office/drawing/2014/main" id="{E06E6A13-DE20-211F-B5AF-F1EBEADC9C9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9E540B-CEA3-5421-0600-87D5289A6B3D}"/>
              </a:ext>
            </a:extLst>
          </p:cNvPr>
          <p:cNvSpPr txBox="1"/>
          <p:nvPr/>
        </p:nvSpPr>
        <p:spPr>
          <a:xfrm>
            <a:off x="185306" y="348230"/>
            <a:ext cx="11745191" cy="5591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asassy Caps" pitchFamily="2" charset="0"/>
              </a:rPr>
              <a:t>Forgiveness is not weakness, but it takes a very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lasassy Caps" pitchFamily="2" charset="0"/>
              </a:rPr>
              <a:t>strong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asassy Caps" pitchFamily="2" charset="0"/>
              </a:rPr>
              <a:t> person to forgive.</a:t>
            </a:r>
          </a:p>
          <a:p>
            <a:pPr marL="571500" marR="0" lvl="0" indent="-5715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asassy Caps" pitchFamily="2" charset="0"/>
              </a:rPr>
              <a:t>Forgiveness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Alasassy Caps" pitchFamily="2" charset="0"/>
              </a:rPr>
              <a:t>embraces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asassy Caps" pitchFamily="2" charset="0"/>
              </a:rPr>
              <a:t>God's forgiveness that frees from past wounds and nursing old grudges.</a:t>
            </a:r>
          </a:p>
          <a:p>
            <a:pPr marL="571500" marR="0" lvl="0" indent="-5715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asassy Caps" pitchFamily="2" charset="0"/>
              </a:rPr>
              <a:t>Unforgiveness is like drinking poison and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  <a:lumOff val="50000"/>
                  </a:schemeClr>
                </a:solidFill>
                <a:effectLst/>
                <a:uLnTx/>
                <a:uFillTx/>
                <a:latin typeface="Alasassy Caps" pitchFamily="2" charset="0"/>
              </a:rPr>
              <a:t>waiting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asassy Caps" pitchFamily="2" charset="0"/>
              </a:rPr>
              <a:t> for someone else to die.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lasassy Caps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uLnTx/>
                <a:uFillTx/>
                <a:latin typeface="Alasassy Caps" pitchFamily="2" charset="0"/>
              </a:rPr>
              <a:t>Unforgiveness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asassy Caps" pitchFamily="2" charset="0"/>
              </a:rPr>
              <a:t>denies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uLnTx/>
                <a:uFillTx/>
                <a:latin typeface="Alasassy Caps" pitchFamily="2" charset="0"/>
              </a:rPr>
              <a:t>the victim the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asassy Caps" pitchFamily="2" charset="0"/>
              </a:rPr>
              <a:t>possibility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uLnTx/>
                <a:uFillTx/>
                <a:latin typeface="Alasassy Caps" pitchFamily="2" charset="0"/>
              </a:rPr>
              <a:t> of parole and leaves them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asassy Caps" pitchFamily="2" charset="0"/>
              </a:rPr>
              <a:t>stuck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uLnTx/>
                <a:uFillTx/>
                <a:latin typeface="Alasassy Caps" pitchFamily="2" charset="0"/>
              </a:rPr>
              <a:t> in the prison of what was, incarcerating them in their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asassy Caps" pitchFamily="2" charset="0"/>
              </a:rPr>
              <a:t>trauma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uLnTx/>
                <a:uFillTx/>
                <a:latin typeface="Alasassy Caps" pitchFamily="2" charset="0"/>
              </a:rPr>
              <a:t>, and relinquishing the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asassy Caps" pitchFamily="2" charset="0"/>
              </a:rPr>
              <a:t>chance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uLnTx/>
                <a:uFillTx/>
                <a:latin typeface="Alasassy Caps" pitchFamily="2" charset="0"/>
              </a:rPr>
              <a:t> to escape beyond the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asassy Caps" pitchFamily="2" charset="0"/>
              </a:rPr>
              <a:t>pain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uLnTx/>
                <a:uFillTx/>
                <a:latin typeface="Alasassy Caps" pitchFamily="2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81FB0E-CD1A-B78A-0479-314AF6706CF0}"/>
              </a:ext>
            </a:extLst>
          </p:cNvPr>
          <p:cNvSpPr/>
          <p:nvPr/>
        </p:nvSpPr>
        <p:spPr>
          <a:xfrm>
            <a:off x="185306" y="192232"/>
            <a:ext cx="11783290" cy="6473535"/>
          </a:xfrm>
          <a:prstGeom prst="rect">
            <a:avLst/>
          </a:prstGeom>
          <a:noFill/>
          <a:ln w="28575">
            <a:solidFill>
              <a:srgbClr val="24946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5541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8DB8A0-C28E-7CFD-DE0B-0367B5DADA5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863327-66B4-64F3-D4D6-459B85196383}"/>
              </a:ext>
            </a:extLst>
          </p:cNvPr>
          <p:cNvSpPr txBox="1"/>
          <p:nvPr/>
        </p:nvSpPr>
        <p:spPr>
          <a:xfrm>
            <a:off x="1628852" y="2157546"/>
            <a:ext cx="917270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TRUST GOD’S PROCESS</a:t>
            </a:r>
          </a:p>
        </p:txBody>
      </p:sp>
      <p:sp>
        <p:nvSpPr>
          <p:cNvPr id="5" name="Callout: Left-Right Arrow 4">
            <a:extLst>
              <a:ext uri="{FF2B5EF4-FFF2-40B4-BE49-F238E27FC236}">
                <a16:creationId xmlns:a16="http://schemas.microsoft.com/office/drawing/2014/main" id="{B5B730F9-1143-3AD9-5C06-1E92702C9DCD}"/>
              </a:ext>
            </a:extLst>
          </p:cNvPr>
          <p:cNvSpPr/>
          <p:nvPr/>
        </p:nvSpPr>
        <p:spPr>
          <a:xfrm>
            <a:off x="1013987" y="986827"/>
            <a:ext cx="10375271" cy="3911098"/>
          </a:xfrm>
          <a:prstGeom prst="leftRightArrowCallou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llout: Left-Right Arrow 5">
            <a:extLst>
              <a:ext uri="{FF2B5EF4-FFF2-40B4-BE49-F238E27FC236}">
                <a16:creationId xmlns:a16="http://schemas.microsoft.com/office/drawing/2014/main" id="{DDA28EF8-4493-267C-BA94-83DFDC2D392B}"/>
              </a:ext>
            </a:extLst>
          </p:cNvPr>
          <p:cNvSpPr/>
          <p:nvPr/>
        </p:nvSpPr>
        <p:spPr>
          <a:xfrm>
            <a:off x="923453" y="724277"/>
            <a:ext cx="10583502" cy="4477693"/>
          </a:xfrm>
          <a:prstGeom prst="leftRightArrowCallou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8378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A57B97-4AA5-C343-E430-B5D08DE6C7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and a cup of coffee">
            <a:extLst>
              <a:ext uri="{FF2B5EF4-FFF2-40B4-BE49-F238E27FC236}">
                <a16:creationId xmlns:a16="http://schemas.microsoft.com/office/drawing/2014/main" id="{00231F5C-4FA4-93F6-DCF1-C241D8F752D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F00621-19B3-9200-6233-61FBE21A8FDD}"/>
              </a:ext>
            </a:extLst>
          </p:cNvPr>
          <p:cNvSpPr txBox="1"/>
          <p:nvPr/>
        </p:nvSpPr>
        <p:spPr>
          <a:xfrm>
            <a:off x="334347" y="1306802"/>
            <a:ext cx="11523305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ctr">
              <a:buFont typeface="+mj-lt"/>
              <a:buAutoNum type="arabicPeriod"/>
            </a:pPr>
            <a:r>
              <a:rPr lang="en-US" sz="2600" dirty="0">
                <a:solidFill>
                  <a:schemeClr val="bg1"/>
                </a:solidFill>
              </a:rPr>
              <a:t>David had to trust God’s </a:t>
            </a:r>
            <a:r>
              <a:rPr lang="en-US" sz="2600" b="1" dirty="0">
                <a:solidFill>
                  <a:srgbClr val="FFC000"/>
                </a:solidFill>
              </a:rPr>
              <a:t>process</a:t>
            </a:r>
            <a:r>
              <a:rPr lang="en-US" sz="2600" dirty="0">
                <a:solidFill>
                  <a:schemeClr val="bg1"/>
                </a:solidFill>
              </a:rPr>
              <a:t> to release the guilt of sin and shame.  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en-US" sz="2600" dirty="0">
                <a:solidFill>
                  <a:schemeClr val="bg1"/>
                </a:solidFill>
              </a:rPr>
              <a:t>Trusting the process means being </a:t>
            </a:r>
            <a:r>
              <a:rPr lang="en-US" sz="2600" b="1" dirty="0">
                <a:solidFill>
                  <a:srgbClr val="FFC000"/>
                </a:solidFill>
              </a:rPr>
              <a:t>patient</a:t>
            </a:r>
            <a:r>
              <a:rPr lang="en-US" sz="2600" dirty="0">
                <a:solidFill>
                  <a:schemeClr val="bg1"/>
                </a:solidFill>
              </a:rPr>
              <a:t> and gentle with yourself and remembering that healing isn’t a race. </a:t>
            </a:r>
          </a:p>
          <a:p>
            <a:pPr algn="ctr"/>
            <a:r>
              <a:rPr lang="en-US" sz="2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Psalm 103:1-3 </a:t>
            </a:r>
            <a:r>
              <a:rPr lang="en-US" sz="2600" dirty="0">
                <a:solidFill>
                  <a:schemeClr val="bg1"/>
                </a:solidFill>
              </a:rPr>
              <a:t>“Bless the Lord, O my soul: and all that is within me, bless his holy name. Bless the Lord, O my soul, and forget not all his benefits. Who </a:t>
            </a:r>
            <a:r>
              <a:rPr lang="en-US" sz="2600" dirty="0" err="1">
                <a:solidFill>
                  <a:schemeClr val="bg1"/>
                </a:solidFill>
              </a:rPr>
              <a:t>forgiveth</a:t>
            </a:r>
            <a:r>
              <a:rPr lang="en-US" sz="2600" dirty="0">
                <a:solidFill>
                  <a:schemeClr val="bg1"/>
                </a:solidFill>
              </a:rPr>
              <a:t> all thine iniquities; who </a:t>
            </a:r>
            <a:r>
              <a:rPr lang="en-US" sz="2600" dirty="0" err="1">
                <a:solidFill>
                  <a:schemeClr val="bg1"/>
                </a:solidFill>
              </a:rPr>
              <a:t>healeth</a:t>
            </a:r>
            <a:r>
              <a:rPr lang="en-US" sz="2600" dirty="0">
                <a:solidFill>
                  <a:schemeClr val="bg1"/>
                </a:solidFill>
              </a:rPr>
              <a:t> all thy diseases.”</a:t>
            </a:r>
          </a:p>
          <a:p>
            <a:pPr algn="ctr"/>
            <a:r>
              <a:rPr lang="en-US" sz="2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1 Peter 2:24 </a:t>
            </a:r>
            <a:r>
              <a:rPr lang="en-US" sz="2600" dirty="0">
                <a:solidFill>
                  <a:schemeClr val="bg1"/>
                </a:solidFill>
              </a:rPr>
              <a:t>“Who his own self bare our sins in his own body on the tree, that we, being dead to sins, should live unto righteousness: by whose stripes ye were healed.”</a:t>
            </a:r>
          </a:p>
          <a:p>
            <a:pPr algn="ctr"/>
            <a:r>
              <a:rPr lang="en-US" sz="2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Acts 3:7 </a:t>
            </a:r>
            <a:r>
              <a:rPr lang="en-US" sz="2600" dirty="0">
                <a:solidFill>
                  <a:schemeClr val="bg1"/>
                </a:solidFill>
              </a:rPr>
              <a:t>“Then Peter said, Silver and gold have I none; but such as I have give I thee: In the name of Jesus Christ of Nazareth rise up and walk.  And he took him by the right hand and lifted him up: and immediately his feet and ankle bones received strength.</a:t>
            </a:r>
          </a:p>
        </p:txBody>
      </p:sp>
    </p:spTree>
    <p:extLst>
      <p:ext uri="{BB962C8B-B14F-4D97-AF65-F5344CB8AC3E}">
        <p14:creationId xmlns:p14="http://schemas.microsoft.com/office/powerpoint/2010/main" val="547495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een background with white text&#10;&#10;Description automatically generated">
            <a:extLst>
              <a:ext uri="{FF2B5EF4-FFF2-40B4-BE49-F238E27FC236}">
                <a16:creationId xmlns:a16="http://schemas.microsoft.com/office/drawing/2014/main" id="{FD3E3B7B-E395-85A7-AFAA-2C4BF6B37E6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FE81E9-5A9D-61BD-448E-3FEBDE24916E}"/>
              </a:ext>
            </a:extLst>
          </p:cNvPr>
          <p:cNvSpPr txBox="1"/>
          <p:nvPr/>
        </p:nvSpPr>
        <p:spPr>
          <a:xfrm>
            <a:off x="1524000" y="1809656"/>
            <a:ext cx="91440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800" b="1" dirty="0">
                <a:ln w="22225">
                  <a:solidFill>
                    <a:schemeClr val="tx1"/>
                  </a:solidFill>
                  <a:miter lim="800000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  <a:ea typeface="+mj-ea"/>
                <a:cs typeface="+mj-cs"/>
              </a:rPr>
              <a:t>LET’S PRAY TOGETHER!</a:t>
            </a:r>
          </a:p>
        </p:txBody>
      </p:sp>
    </p:spTree>
    <p:extLst>
      <p:ext uri="{BB962C8B-B14F-4D97-AF65-F5344CB8AC3E}">
        <p14:creationId xmlns:p14="http://schemas.microsoft.com/office/powerpoint/2010/main" val="13761650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text on a green background&#10;&#10;Description automatically generated">
            <a:extLst>
              <a:ext uri="{FF2B5EF4-FFF2-40B4-BE49-F238E27FC236}">
                <a16:creationId xmlns:a16="http://schemas.microsoft.com/office/drawing/2014/main" id="{2A0E5014-408D-6CE3-C540-5662A3CFC3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112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cover with a graphic design&#10;&#10;Description automatically generated">
            <a:extLst>
              <a:ext uri="{FF2B5EF4-FFF2-40B4-BE49-F238E27FC236}">
                <a16:creationId xmlns:a16="http://schemas.microsoft.com/office/drawing/2014/main" id="{C26DC8B7-8C8A-1DE5-D020-78C85602B79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BA80B04-1C4A-59D3-88D8-A5A3BDA898D6}"/>
              </a:ext>
            </a:extLst>
          </p:cNvPr>
          <p:cNvSpPr/>
          <p:nvPr/>
        </p:nvSpPr>
        <p:spPr>
          <a:xfrm>
            <a:off x="2577409" y="110002"/>
            <a:ext cx="6689558" cy="1337911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2A25CC-381A-5B0B-AF85-EF423DFA0FB4}"/>
              </a:ext>
            </a:extLst>
          </p:cNvPr>
          <p:cNvSpPr txBox="1"/>
          <p:nvPr/>
        </p:nvSpPr>
        <p:spPr>
          <a:xfrm>
            <a:off x="629264" y="1695628"/>
            <a:ext cx="1093347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How Faith Helps You to Overcome The Pain of The Past!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F07119-B5D1-8877-024A-310328C19B60}"/>
              </a:ext>
            </a:extLst>
          </p:cNvPr>
          <p:cNvSpPr txBox="1"/>
          <p:nvPr/>
        </p:nvSpPr>
        <p:spPr>
          <a:xfrm>
            <a:off x="9060024" y="6101667"/>
            <a:ext cx="2886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Rev. Dr. Mark E. Whitlock Jr.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Pastor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E78723B-D8E1-20D2-F9B4-A63135404D4F}"/>
              </a:ext>
            </a:extLst>
          </p:cNvPr>
          <p:cNvSpPr/>
          <p:nvPr/>
        </p:nvSpPr>
        <p:spPr>
          <a:xfrm>
            <a:off x="5085184" y="5728996"/>
            <a:ext cx="1735494" cy="1129004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5812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ark rock wall with white text&#10;&#10;Description automatically generated">
            <a:extLst>
              <a:ext uri="{FF2B5EF4-FFF2-40B4-BE49-F238E27FC236}">
                <a16:creationId xmlns:a16="http://schemas.microsoft.com/office/drawing/2014/main" id="{0DB92024-D2CE-357B-E554-49A854DB5A7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FC5D809-1A19-8D9E-2B7B-833FE8DB32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35159"/>
            <a:ext cx="10515600" cy="4351338"/>
          </a:xfrm>
        </p:spPr>
        <p:txBody>
          <a:bodyPr>
            <a:normAutofit lnSpcReduction="10000"/>
          </a:bodyPr>
          <a:lstStyle/>
          <a:p>
            <a:pPr algn="ctr"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1"/>
                </a:solidFill>
                <a:latin typeface="Amasis MT Pro Light" panose="02040304050005020304" pitchFamily="18" charset="0"/>
              </a:rPr>
              <a:t>PRAYER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1"/>
                </a:solidFill>
                <a:latin typeface="Amasis MT Pro Light" panose="02040304050005020304" pitchFamily="18" charset="0"/>
              </a:rPr>
              <a:t>SCRIPTURES: </a:t>
            </a:r>
            <a:r>
              <a:rPr lang="en-US" dirty="0">
                <a:solidFill>
                  <a:srgbClr val="FFFF00"/>
                </a:solidFill>
                <a:latin typeface="Amasis MT Pro Light" panose="02040304050005020304" pitchFamily="18" charset="0"/>
              </a:rPr>
              <a:t>PSALM 51: 7-14</a:t>
            </a:r>
            <a:endParaRPr lang="en-US" dirty="0">
              <a:solidFill>
                <a:schemeClr val="accent2"/>
              </a:solidFill>
              <a:latin typeface="Amasis MT Pro Light" panose="02040304050005020304" pitchFamily="18" charset="0"/>
            </a:endParaRPr>
          </a:p>
          <a:p>
            <a:pPr algn="ctr"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1"/>
                </a:solidFill>
                <a:latin typeface="Amasis MT Pro Light" panose="02040304050005020304" pitchFamily="18" charset="0"/>
              </a:rPr>
              <a:t>ACKNOWLEDGE &amp; ACCEPT THE PAIN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1"/>
                </a:solidFill>
                <a:latin typeface="Amasis MT Pro Light" panose="02040304050005020304" pitchFamily="18" charset="0"/>
              </a:rPr>
              <a:t>ACCEPT THE PURPOSE IN THE PAIN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1"/>
                </a:solidFill>
                <a:latin typeface="Amasis MT Pro Light" panose="02040304050005020304" pitchFamily="18" charset="0"/>
              </a:rPr>
              <a:t>FORGIVE TO RELEASE THE PAIN!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1"/>
                </a:solidFill>
                <a:latin typeface="Amasis MT Pro Light" panose="02040304050005020304" pitchFamily="18" charset="0"/>
              </a:rPr>
              <a:t>TRUST GOD’S PROCESS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1"/>
                </a:solidFill>
                <a:latin typeface="Amasis MT Pro Light" panose="02040304050005020304" pitchFamily="18" charset="0"/>
              </a:rPr>
              <a:t>LET’S PRAYER TOGETHER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1"/>
                </a:solidFill>
                <a:latin typeface="Amasis MT Pro Light" panose="02040304050005020304" pitchFamily="18" charset="0"/>
              </a:rPr>
              <a:t>OPEN THE DOORS OF THE CHURCH/OFFERING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1"/>
                </a:solidFill>
                <a:latin typeface="Amasis MT Pro Light" panose="02040304050005020304" pitchFamily="18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537300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with text on it&#10;&#10;Description automatically generated">
            <a:extLst>
              <a:ext uri="{FF2B5EF4-FFF2-40B4-BE49-F238E27FC236}">
                <a16:creationId xmlns:a16="http://schemas.microsoft.com/office/drawing/2014/main" id="{C42BE058-5067-4018-D6D7-F5546EC71FB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CB03B0E-B06A-8AD3-58B0-5547D1C17B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73212" y="992332"/>
            <a:ext cx="4073236" cy="1506681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4000" dirty="0"/>
              <a:t> </a:t>
            </a:r>
            <a:r>
              <a:rPr lang="en-US" sz="9600" dirty="0">
                <a:solidFill>
                  <a:schemeClr val="accent2"/>
                </a:solidFill>
                <a:latin typeface="Bernard MT Condensed" panose="02050806060905020404" pitchFamily="18" charset="0"/>
              </a:rPr>
              <a:t>The Word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F249C4-FFA8-CB01-D6CA-A6A0406550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50" y="2395102"/>
            <a:ext cx="11859491" cy="4229077"/>
          </a:xfr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asassy Caps" pitchFamily="2" charset="0"/>
              </a:rPr>
              <a:t>“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lasassy Caps" pitchFamily="2" charset="0"/>
              </a:rPr>
              <a:t>Cleanse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asassy Caps" pitchFamily="2" charset="0"/>
              </a:rPr>
              <a:t> me with hyssop, and I will be clean; wash me, and I will be whiter than snow. Let me hear joy and gladness; let the bones you have crushed rejoice. Hide your face from my sins and blot out all my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lasassy Caps" pitchFamily="2" charset="0"/>
              </a:rPr>
              <a:t>iniquity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asassy Caps" pitchFamily="2" charset="0"/>
              </a:rPr>
              <a:t>. Create in me a pure heart, O God, and renew a steadfast spirit within me. Do not cast me from your presence or take your Holy Spirit from me.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lasassy Caps" pitchFamily="2" charset="0"/>
              </a:rPr>
              <a:t>Restore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asassy Caps" pitchFamily="2" charset="0"/>
              </a:rPr>
              <a:t> to me the joy of your salvation and grant me a willing spirit, to sustain me. Then I will teach transgressors your ways, so that sinners will turn back to you. Deliver me from the guilt of bloodshed, O God, you who are God my Savior, and my tongue will sing of your righteousness.”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lasassy Caps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asassy Caps" pitchFamily="2" charset="0"/>
              </a:rPr>
              <a:t>                                                                     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Alasassy Caps" pitchFamily="2" charset="0"/>
              </a:rPr>
              <a:t>-</a:t>
            </a:r>
            <a:r>
              <a:rPr lang="en-US" sz="4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lasassy Caps" pitchFamily="2" charset="0"/>
              </a:rPr>
              <a:t>Psalm 51:7-14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Alasassy Caps" pitchFamily="2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86049F3-4934-B456-53A7-0EFE6481443D}"/>
              </a:ext>
            </a:extLst>
          </p:cNvPr>
          <p:cNvCxnSpPr>
            <a:cxnSpLocks/>
          </p:cNvCxnSpPr>
          <p:nvPr/>
        </p:nvCxnSpPr>
        <p:spPr>
          <a:xfrm flipH="1">
            <a:off x="3621233" y="1839191"/>
            <a:ext cx="4577194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ECEADB43-8488-2532-27E4-964421389EAA}"/>
              </a:ext>
            </a:extLst>
          </p:cNvPr>
          <p:cNvSpPr/>
          <p:nvPr/>
        </p:nvSpPr>
        <p:spPr>
          <a:xfrm>
            <a:off x="95250" y="103908"/>
            <a:ext cx="12001500" cy="666057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5780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rock&#10;&#10;Description automatically generated">
            <a:extLst>
              <a:ext uri="{FF2B5EF4-FFF2-40B4-BE49-F238E27FC236}">
                <a16:creationId xmlns:a16="http://schemas.microsoft.com/office/drawing/2014/main" id="{3D0C4269-AA1E-0362-6136-63E09548BDC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entagon 3">
            <a:extLst>
              <a:ext uri="{FF2B5EF4-FFF2-40B4-BE49-F238E27FC236}">
                <a16:creationId xmlns:a16="http://schemas.microsoft.com/office/drawing/2014/main" id="{24FECC30-ACCB-23C9-59EB-0E8D109C4538}"/>
              </a:ext>
            </a:extLst>
          </p:cNvPr>
          <p:cNvSpPr/>
          <p:nvPr/>
        </p:nvSpPr>
        <p:spPr>
          <a:xfrm>
            <a:off x="-1574753" y="-168992"/>
            <a:ext cx="15005618" cy="6638618"/>
          </a:xfrm>
          <a:prstGeom prst="pentagon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marR="0" lvl="0" indent="-5715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asassy Caps" pitchFamily="2" charset="0"/>
              </a:rPr>
              <a:t>David then uses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Alasassy Caps" pitchFamily="2" charset="0"/>
              </a:rPr>
              <a:t>three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asassy Caps" pitchFamily="2" charset="0"/>
              </a:rPr>
              <a:t> terms: </a:t>
            </a:r>
          </a:p>
          <a:p>
            <a:pPr marL="571500" marR="0" lvl="0" indent="-5715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asassy Caps" pitchFamily="2" charset="0"/>
              </a:rPr>
              <a:t>The first word is “cleanse.”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asassy Caps" pitchFamily="2" charset="0"/>
              </a:rPr>
              <a:t>Cleansing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asassy Caps" pitchFamily="2" charset="0"/>
              </a:rPr>
              <a:t> is done by acknowledging and accepting the sin that hurts.</a:t>
            </a:r>
          </a:p>
          <a:p>
            <a:pPr marL="571500" marR="0" lvl="0" indent="-5715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asassy Caps" pitchFamily="2" charset="0"/>
              </a:rPr>
              <a:t>The second word is “iniquity.”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  <a:lumOff val="50000"/>
                  </a:schemeClr>
                </a:solidFill>
                <a:effectLst/>
                <a:uLnTx/>
                <a:uFillTx/>
                <a:latin typeface="Alasassy Caps" pitchFamily="2" charset="0"/>
              </a:rPr>
              <a:t>Iniquity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asassy Caps" pitchFamily="2" charset="0"/>
              </a:rPr>
              <a:t> is  wicked and comes with a purpose.  </a:t>
            </a:r>
          </a:p>
          <a:p>
            <a:pPr marL="571500" marR="0" lvl="0" indent="-5715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asassy Caps" pitchFamily="2" charset="0"/>
              </a:rPr>
              <a:t>The third is “restore.”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Alasassy Caps" pitchFamily="2" charset="0"/>
              </a:rPr>
              <a:t>restore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asassy Caps" pitchFamily="2" charset="0"/>
              </a:rPr>
              <a:t> is when God helps us to forgive and turn back to God.</a:t>
            </a:r>
          </a:p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305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rock&#10;&#10;Description automatically generated">
            <a:extLst>
              <a:ext uri="{FF2B5EF4-FFF2-40B4-BE49-F238E27FC236}">
                <a16:creationId xmlns:a16="http://schemas.microsoft.com/office/drawing/2014/main" id="{390AF02E-5983-AAFA-6125-CBF84062EF7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BAD363-3D6A-7FF9-3E55-6A5AB3ACC4F0}"/>
              </a:ext>
            </a:extLst>
          </p:cNvPr>
          <p:cNvSpPr txBox="1"/>
          <p:nvPr/>
        </p:nvSpPr>
        <p:spPr>
          <a:xfrm>
            <a:off x="1903445" y="1645910"/>
            <a:ext cx="775712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Acknowledge &amp; Accept the Pain!</a:t>
            </a:r>
          </a:p>
        </p:txBody>
      </p:sp>
      <p:sp>
        <p:nvSpPr>
          <p:cNvPr id="5" name="Flowchart: Manual Input 4">
            <a:extLst>
              <a:ext uri="{FF2B5EF4-FFF2-40B4-BE49-F238E27FC236}">
                <a16:creationId xmlns:a16="http://schemas.microsoft.com/office/drawing/2014/main" id="{D799F95A-BA75-5701-D0A8-0A3A338D53EE}"/>
              </a:ext>
            </a:extLst>
          </p:cNvPr>
          <p:cNvSpPr/>
          <p:nvPr/>
        </p:nvSpPr>
        <p:spPr>
          <a:xfrm>
            <a:off x="1511560" y="681135"/>
            <a:ext cx="8696130" cy="3881534"/>
          </a:xfrm>
          <a:prstGeom prst="flowChartManualInpu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465586D-1279-C1A7-EAFC-982A9E5B8D7C}"/>
              </a:ext>
            </a:extLst>
          </p:cNvPr>
          <p:cNvCxnSpPr/>
          <p:nvPr/>
        </p:nvCxnSpPr>
        <p:spPr>
          <a:xfrm>
            <a:off x="0" y="522514"/>
            <a:ext cx="257524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5FF80A7-93E3-25AA-8F1B-E53498D1D988}"/>
              </a:ext>
            </a:extLst>
          </p:cNvPr>
          <p:cNvCxnSpPr>
            <a:cxnSpLocks/>
          </p:cNvCxnSpPr>
          <p:nvPr/>
        </p:nvCxnSpPr>
        <p:spPr>
          <a:xfrm>
            <a:off x="7735078" y="6335486"/>
            <a:ext cx="4456922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3A00339-DFF5-A92F-6EDF-D146A745C4F8}"/>
              </a:ext>
            </a:extLst>
          </p:cNvPr>
          <p:cNvCxnSpPr>
            <a:cxnSpLocks/>
          </p:cNvCxnSpPr>
          <p:nvPr/>
        </p:nvCxnSpPr>
        <p:spPr>
          <a:xfrm>
            <a:off x="8985380" y="6142653"/>
            <a:ext cx="320662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F89E238-8C43-DCF0-5D8B-286C3AE4A921}"/>
              </a:ext>
            </a:extLst>
          </p:cNvPr>
          <p:cNvCxnSpPr>
            <a:cxnSpLocks/>
          </p:cNvCxnSpPr>
          <p:nvPr/>
        </p:nvCxnSpPr>
        <p:spPr>
          <a:xfrm>
            <a:off x="0" y="681135"/>
            <a:ext cx="1903445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39731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ark rocky cliff at night&#10;&#10;Description automatically generated with medium confidence">
            <a:extLst>
              <a:ext uri="{FF2B5EF4-FFF2-40B4-BE49-F238E27FC236}">
                <a16:creationId xmlns:a16="http://schemas.microsoft.com/office/drawing/2014/main" id="{F9915BB3-03A7-34B6-2110-5AD59150C2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-7028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87A891-2BBF-6FC0-8454-11090052206E}"/>
              </a:ext>
            </a:extLst>
          </p:cNvPr>
          <p:cNvSpPr txBox="1"/>
          <p:nvPr/>
        </p:nvSpPr>
        <p:spPr>
          <a:xfrm>
            <a:off x="126206" y="439658"/>
            <a:ext cx="11632368" cy="689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en-US" sz="3000" dirty="0">
                <a:solidFill>
                  <a:schemeClr val="bg1"/>
                </a:solidFill>
              </a:rPr>
              <a:t>David </a:t>
            </a:r>
            <a:r>
              <a:rPr lang="en-US" sz="3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acknowledges</a:t>
            </a:r>
            <a:r>
              <a:rPr lang="en-US" sz="3000" dirty="0">
                <a:solidFill>
                  <a:schemeClr val="bg1"/>
                </a:solidFill>
              </a:rPr>
              <a:t> and accepts the pain of adultery, murder, and arrogance after the prophet Nathan accused him to his face. </a:t>
            </a:r>
          </a:p>
          <a:p>
            <a:pPr marL="457200" indent="-457200" algn="ctr">
              <a:buFont typeface="Wingdings" panose="05000000000000000000" pitchFamily="2" charset="2"/>
              <a:buChar char="v"/>
            </a:pPr>
            <a:endParaRPr lang="en-US" sz="3000" dirty="0">
              <a:solidFill>
                <a:schemeClr val="bg1"/>
              </a:solidFill>
            </a:endParaRPr>
          </a:p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en-US" sz="3000" dirty="0">
                <a:solidFill>
                  <a:schemeClr val="bg1"/>
                </a:solidFill>
              </a:rPr>
              <a:t>We must see the importance of </a:t>
            </a:r>
            <a:r>
              <a:rPr lang="en-US" sz="30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acknowledging</a:t>
            </a:r>
            <a:r>
              <a:rPr lang="en-US" sz="3000" dirty="0">
                <a:solidFill>
                  <a:schemeClr val="bg1"/>
                </a:solidFill>
              </a:rPr>
              <a:t> pain instead of suppressing it.</a:t>
            </a:r>
          </a:p>
          <a:p>
            <a:pPr algn="ctr"/>
            <a:r>
              <a:rPr lang="en-US" sz="3000" dirty="0">
                <a:solidFill>
                  <a:schemeClr val="bg1"/>
                </a:solidFill>
              </a:rPr>
              <a:t> </a:t>
            </a:r>
          </a:p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en-US" sz="3000" dirty="0">
                <a:solidFill>
                  <a:schemeClr val="bg1"/>
                </a:solidFill>
              </a:rPr>
              <a:t>The Psalms are filled with expressions of pain and lament, which show that </a:t>
            </a:r>
            <a:r>
              <a:rPr lang="en-US" sz="3000" b="1" dirty="0">
                <a:solidFill>
                  <a:srgbClr val="FFC000"/>
                </a:solidFill>
              </a:rPr>
              <a:t>faith</a:t>
            </a:r>
            <a:r>
              <a:rPr lang="en-US" sz="3000" dirty="0">
                <a:solidFill>
                  <a:schemeClr val="bg1"/>
                </a:solidFill>
              </a:rPr>
              <a:t> does not deny suffering but offers a space to bring it forward.</a:t>
            </a:r>
          </a:p>
          <a:p>
            <a:pPr marL="457200" indent="-457200" algn="ctr">
              <a:buFont typeface="Wingdings" panose="05000000000000000000" pitchFamily="2" charset="2"/>
              <a:buChar char="v"/>
            </a:pPr>
            <a:endParaRPr lang="en-US" sz="3000" dirty="0">
              <a:solidFill>
                <a:schemeClr val="bg1"/>
              </a:solidFill>
            </a:endParaRPr>
          </a:p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en-US" sz="3000" dirty="0">
                <a:solidFill>
                  <a:schemeClr val="bg1"/>
                </a:solidFill>
              </a:rPr>
              <a:t>Take time to reflect on the past </a:t>
            </a:r>
            <a:r>
              <a:rPr lang="en-US" sz="3000" b="1" dirty="0">
                <a:solidFill>
                  <a:srgbClr val="00B0F0"/>
                </a:solidFill>
              </a:rPr>
              <a:t>honestly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dirty="0">
                <a:solidFill>
                  <a:schemeClr val="bg1"/>
                </a:solidFill>
              </a:rPr>
              <a:t>through prayer, meditation, or journaling. </a:t>
            </a:r>
          </a:p>
          <a:p>
            <a:pPr marL="0" indent="0" algn="ctr">
              <a:buNone/>
            </a:pPr>
            <a:endParaRPr lang="en-US" sz="32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sz="3200" b="1" i="1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3410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FF3022-4AF8-F6FB-2B3F-8B53250C8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ark rocky cliff at night&#10;&#10;Description automatically generated with medium confidence">
            <a:extLst>
              <a:ext uri="{FF2B5EF4-FFF2-40B4-BE49-F238E27FC236}">
                <a16:creationId xmlns:a16="http://schemas.microsoft.com/office/drawing/2014/main" id="{2D554567-FA5D-EF7E-313E-3B3A559AFC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-7028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26F83E0-D296-FAFB-6201-271C843ED7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59AE2B-7D4D-D2D3-95B7-F904D515C622}"/>
              </a:ext>
            </a:extLst>
          </p:cNvPr>
          <p:cNvSpPr txBox="1"/>
          <p:nvPr/>
        </p:nvSpPr>
        <p:spPr>
          <a:xfrm>
            <a:off x="569464" y="459322"/>
            <a:ext cx="11053071" cy="7786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endParaRPr lang="en-US" sz="3000" dirty="0">
              <a:solidFill>
                <a:schemeClr val="bg1"/>
              </a:solidFill>
            </a:endParaRPr>
          </a:p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b="1" dirty="0">
                <a:solidFill>
                  <a:schemeClr val="accent2"/>
                </a:solidFill>
              </a:rPr>
              <a:t>Acknowledge</a:t>
            </a:r>
            <a:r>
              <a:rPr lang="en-US" sz="3000" dirty="0">
                <a:solidFill>
                  <a:schemeClr val="bg1"/>
                </a:solidFill>
              </a:rPr>
              <a:t> the feelings that arise—anger, sadness, betrayal—and accept that these are a natural part of the healing process.</a:t>
            </a:r>
          </a:p>
          <a:p>
            <a:pPr algn="ctr"/>
            <a:endParaRPr lang="en-US" sz="3000" dirty="0">
              <a:solidFill>
                <a:schemeClr val="bg1"/>
              </a:solidFill>
            </a:endParaRPr>
          </a:p>
          <a:p>
            <a:pPr algn="ctr"/>
            <a:endParaRPr lang="en-US" sz="3000" dirty="0">
              <a:solidFill>
                <a:schemeClr val="bg1"/>
              </a:solidFill>
            </a:endParaRPr>
          </a:p>
          <a:p>
            <a:pPr algn="ctr"/>
            <a:r>
              <a:rPr lang="en-US" sz="4400" dirty="0">
                <a:solidFill>
                  <a:srgbClr val="FFC000"/>
                </a:solidFill>
              </a:rPr>
              <a:t>God understands our suffering and is near to us in our suffering.</a:t>
            </a:r>
          </a:p>
          <a:p>
            <a:pPr algn="ctr"/>
            <a:r>
              <a:rPr lang="en-US" sz="4400" dirty="0">
                <a:solidFill>
                  <a:srgbClr val="FFC000"/>
                </a:solidFill>
              </a:rPr>
              <a:t> </a:t>
            </a:r>
          </a:p>
          <a:p>
            <a:pPr algn="r"/>
            <a:r>
              <a:rPr lang="en-US" sz="4400" dirty="0">
                <a:solidFill>
                  <a:srgbClr val="FFC000"/>
                </a:solidFill>
              </a:rPr>
              <a:t>-Psalm 56:8</a:t>
            </a:r>
          </a:p>
          <a:p>
            <a:pPr algn="ctr"/>
            <a:endParaRPr lang="en-US" sz="3000" dirty="0">
              <a:solidFill>
                <a:schemeClr val="bg1"/>
              </a:solidFill>
            </a:endParaRPr>
          </a:p>
          <a:p>
            <a:pPr algn="ctr"/>
            <a:endParaRPr lang="en-US" sz="32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sz="32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sz="3200" b="1" i="1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6663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rock">
            <a:extLst>
              <a:ext uri="{FF2B5EF4-FFF2-40B4-BE49-F238E27FC236}">
                <a16:creationId xmlns:a16="http://schemas.microsoft.com/office/drawing/2014/main" id="{8CAD906E-535F-C565-BFE5-990C332FD6C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E1B3B-90C6-8A76-DF30-BDA62A8301C9}"/>
              </a:ext>
            </a:extLst>
          </p:cNvPr>
          <p:cNvSpPr txBox="1"/>
          <p:nvPr/>
        </p:nvSpPr>
        <p:spPr>
          <a:xfrm>
            <a:off x="1492395" y="1807228"/>
            <a:ext cx="89712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ACCEPT PURPOSE IN THE PAIN!</a:t>
            </a: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8C3A218B-4652-C712-4F48-4CEE72FE343F}"/>
              </a:ext>
            </a:extLst>
          </p:cNvPr>
          <p:cNvSpPr/>
          <p:nvPr/>
        </p:nvSpPr>
        <p:spPr>
          <a:xfrm>
            <a:off x="557516" y="422787"/>
            <a:ext cx="11076967" cy="5506064"/>
          </a:xfrm>
          <a:prstGeom prst="cloudCallou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3901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882</Words>
  <Application>Microsoft Office PowerPoint</Application>
  <PresentationFormat>Widescreen</PresentationFormat>
  <Paragraphs>70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ADLaM Display</vt:lpstr>
      <vt:lpstr>Alasassy Caps</vt:lpstr>
      <vt:lpstr>Amasis MT Pro Black</vt:lpstr>
      <vt:lpstr>Amasis MT Pro Light</vt:lpstr>
      <vt:lpstr>Angsana New</vt:lpstr>
      <vt:lpstr>Aptos</vt:lpstr>
      <vt:lpstr>Aptos Display</vt:lpstr>
      <vt:lpstr>Arial</vt:lpstr>
      <vt:lpstr>Bernard MT Condensed</vt:lpstr>
      <vt:lpstr>Wingdings</vt:lpstr>
      <vt:lpstr>Office Theme</vt:lpstr>
      <vt:lpstr>Office Theme</vt:lpstr>
      <vt:lpstr>Office Theme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Courtney Coleman</dc:creator>
  <cp:lastModifiedBy>Preston Jacob</cp:lastModifiedBy>
  <cp:revision>2</cp:revision>
  <dcterms:created xsi:type="dcterms:W3CDTF">2024-11-06T19:53:38Z</dcterms:created>
  <dcterms:modified xsi:type="dcterms:W3CDTF">2024-11-06T23:02:21Z</dcterms:modified>
</cp:coreProperties>
</file>