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70" r:id="rId3"/>
  </p:sldMasterIdLst>
  <p:notesMasterIdLst>
    <p:notesMasterId r:id="rId40"/>
  </p:notesMasterIdLst>
  <p:sldIdLst>
    <p:sldId id="257" r:id="rId4"/>
    <p:sldId id="285" r:id="rId5"/>
    <p:sldId id="259" r:id="rId6"/>
    <p:sldId id="260" r:id="rId7"/>
    <p:sldId id="308" r:id="rId8"/>
    <p:sldId id="274" r:id="rId9"/>
    <p:sldId id="283" r:id="rId10"/>
    <p:sldId id="280" r:id="rId11"/>
    <p:sldId id="309" r:id="rId12"/>
    <p:sldId id="301" r:id="rId13"/>
    <p:sldId id="310" r:id="rId14"/>
    <p:sldId id="298" r:id="rId15"/>
    <p:sldId id="326" r:id="rId16"/>
    <p:sldId id="304" r:id="rId17"/>
    <p:sldId id="286" r:id="rId18"/>
    <p:sldId id="314" r:id="rId19"/>
    <p:sldId id="273" r:id="rId20"/>
    <p:sldId id="275" r:id="rId21"/>
    <p:sldId id="281" r:id="rId22"/>
    <p:sldId id="282" r:id="rId23"/>
    <p:sldId id="288" r:id="rId24"/>
    <p:sldId id="315" r:id="rId25"/>
    <p:sldId id="316" r:id="rId26"/>
    <p:sldId id="318" r:id="rId27"/>
    <p:sldId id="317" r:id="rId28"/>
    <p:sldId id="313" r:id="rId29"/>
    <p:sldId id="277" r:id="rId30"/>
    <p:sldId id="322" r:id="rId31"/>
    <p:sldId id="323" r:id="rId32"/>
    <p:sldId id="324" r:id="rId33"/>
    <p:sldId id="325" r:id="rId34"/>
    <p:sldId id="312" r:id="rId35"/>
    <p:sldId id="327" r:id="rId36"/>
    <p:sldId id="261" r:id="rId37"/>
    <p:sldId id="272" r:id="rId38"/>
    <p:sldId id="269" r:id="rId3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CC3300"/>
    <a:srgbClr val="FF6600"/>
    <a:srgbClr val="FF5050"/>
    <a:srgbClr val="FFFFFF"/>
    <a:srgbClr val="00FFFF"/>
    <a:srgbClr val="CCCCFF"/>
    <a:srgbClr val="FF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79" d="100"/>
          <a:sy n="79" d="100"/>
        </p:scale>
        <p:origin x="758" y="96"/>
      </p:cViewPr>
      <p:guideLst/>
    </p:cSldViewPr>
  </p:slideViewPr>
  <p:notesTextViewPr>
    <p:cViewPr>
      <p:scale>
        <a:sx n="1" d="1"/>
        <a:sy n="1" d="1"/>
      </p:scale>
      <p:origin x="0" y="0"/>
    </p:cViewPr>
  </p:notesTextViewPr>
  <p:sorterViewPr>
    <p:cViewPr>
      <p:scale>
        <a:sx n="100" d="100"/>
        <a:sy n="100" d="100"/>
      </p:scale>
      <p:origin x="0" y="-439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3407"/>
          </a:xfrm>
          <a:prstGeom prst="rect">
            <a:avLst/>
          </a:prstGeom>
        </p:spPr>
        <p:txBody>
          <a:bodyPr vert="horz" lIns="92479" tIns="46239" rIns="92479" bIns="46239" rtlCol="0"/>
          <a:lstStyle>
            <a:lvl1pPr algn="l">
              <a:defRPr sz="1200"/>
            </a:lvl1pPr>
          </a:lstStyle>
          <a:p>
            <a:endParaRPr lang="en-US" dirty="0"/>
          </a:p>
        </p:txBody>
      </p:sp>
      <p:sp>
        <p:nvSpPr>
          <p:cNvPr id="3" name="Date Placeholder 2"/>
          <p:cNvSpPr>
            <a:spLocks noGrp="1"/>
          </p:cNvSpPr>
          <p:nvPr>
            <p:ph type="dt" idx="1"/>
          </p:nvPr>
        </p:nvSpPr>
        <p:spPr>
          <a:xfrm>
            <a:off x="3936768" y="0"/>
            <a:ext cx="3011700" cy="463407"/>
          </a:xfrm>
          <a:prstGeom prst="rect">
            <a:avLst/>
          </a:prstGeom>
        </p:spPr>
        <p:txBody>
          <a:bodyPr vert="horz" lIns="92479" tIns="46239" rIns="92479" bIns="46239" rtlCol="0"/>
          <a:lstStyle>
            <a:lvl1pPr algn="r">
              <a:defRPr sz="1200"/>
            </a:lvl1pPr>
          </a:lstStyle>
          <a:p>
            <a:fld id="{93D0B39D-4886-417E-8ACB-4D752740E1BD}" type="datetimeFigureOut">
              <a:rPr lang="en-US" smtClean="0"/>
              <a:t>12/11/2024</a:t>
            </a:fld>
            <a:endParaRPr lang="en-US" dirty="0"/>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79" tIns="46239" rIns="92479" bIns="46239" rtlCol="0" anchor="ctr"/>
          <a:lstStyle/>
          <a:p>
            <a:endParaRPr lang="en-US" dirty="0"/>
          </a:p>
        </p:txBody>
      </p:sp>
      <p:sp>
        <p:nvSpPr>
          <p:cNvPr id="5" name="Notes Placeholder 4"/>
          <p:cNvSpPr>
            <a:spLocks noGrp="1"/>
          </p:cNvSpPr>
          <p:nvPr>
            <p:ph type="body" sz="quarter" idx="3"/>
          </p:nvPr>
        </p:nvSpPr>
        <p:spPr>
          <a:xfrm>
            <a:off x="695008" y="4444862"/>
            <a:ext cx="5560060" cy="3636704"/>
          </a:xfrm>
          <a:prstGeom prst="rect">
            <a:avLst/>
          </a:prstGeom>
        </p:spPr>
        <p:txBody>
          <a:bodyPr vert="horz" lIns="92479" tIns="46239" rIns="92479" bIns="462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700" cy="463406"/>
          </a:xfrm>
          <a:prstGeom prst="rect">
            <a:avLst/>
          </a:prstGeom>
        </p:spPr>
        <p:txBody>
          <a:bodyPr vert="horz" lIns="92479" tIns="46239" rIns="92479" bIns="4623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700" cy="463406"/>
          </a:xfrm>
          <a:prstGeom prst="rect">
            <a:avLst/>
          </a:prstGeom>
        </p:spPr>
        <p:txBody>
          <a:bodyPr vert="horz" lIns="92479" tIns="46239" rIns="92479" bIns="46239" rtlCol="0" anchor="b"/>
          <a:lstStyle>
            <a:lvl1pPr algn="r">
              <a:defRPr sz="1200"/>
            </a:lvl1pPr>
          </a:lstStyle>
          <a:p>
            <a:fld id="{54E65EB8-15EA-412B-AAB1-4FAFDD586B05}" type="slidenum">
              <a:rPr lang="en-US" smtClean="0"/>
              <a:t>‹#›</a:t>
            </a:fld>
            <a:endParaRPr lang="en-US" dirty="0"/>
          </a:p>
        </p:txBody>
      </p:sp>
    </p:spTree>
    <p:extLst>
      <p:ext uri="{BB962C8B-B14F-4D97-AF65-F5344CB8AC3E}">
        <p14:creationId xmlns:p14="http://schemas.microsoft.com/office/powerpoint/2010/main" val="79695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65EB8-15EA-412B-AAB1-4FAFDD586B05}" type="slidenum">
              <a:rPr lang="en-US" smtClean="0"/>
              <a:t>8</a:t>
            </a:fld>
            <a:endParaRPr lang="en-US" dirty="0"/>
          </a:p>
        </p:txBody>
      </p:sp>
    </p:spTree>
    <p:extLst>
      <p:ext uri="{BB962C8B-B14F-4D97-AF65-F5344CB8AC3E}">
        <p14:creationId xmlns:p14="http://schemas.microsoft.com/office/powerpoint/2010/main" val="38127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2DCE-717F-8458-AB73-DCB39A6995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1A3B85-91EA-659C-8FCC-34179C8EBD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0B014C-12EA-BEFB-64B4-426472F88C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493292-B346-720A-BB46-380C9CA4FD7D}"/>
              </a:ext>
            </a:extLst>
          </p:cNvPr>
          <p:cNvSpPr>
            <a:spLocks noGrp="1"/>
          </p:cNvSpPr>
          <p:nvPr>
            <p:ph type="dt" sz="half" idx="10"/>
          </p:nvPr>
        </p:nvSpPr>
        <p:spPr/>
        <p:txBody>
          <a:bodyPr/>
          <a:lstStyle/>
          <a:p>
            <a:fld id="{1046C776-7FF4-49AA-BCB1-92206D6CB9C4}" type="datetimeFigureOut">
              <a:rPr lang="en-US" smtClean="0"/>
              <a:t>12/11/2024</a:t>
            </a:fld>
            <a:endParaRPr lang="en-US" dirty="0"/>
          </a:p>
        </p:txBody>
      </p:sp>
      <p:sp>
        <p:nvSpPr>
          <p:cNvPr id="6" name="Footer Placeholder 5">
            <a:extLst>
              <a:ext uri="{FF2B5EF4-FFF2-40B4-BE49-F238E27FC236}">
                <a16:creationId xmlns:a16="http://schemas.microsoft.com/office/drawing/2014/main" id="{9065A8E6-3146-C461-A8CF-47D01B52D2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CB61CE-7EF4-B99F-25B5-AB798537B3F1}"/>
              </a:ext>
            </a:extLst>
          </p:cNvPr>
          <p:cNvSpPr>
            <a:spLocks noGrp="1"/>
          </p:cNvSpPr>
          <p:nvPr>
            <p:ph type="sldNum" sz="quarter" idx="12"/>
          </p:nvPr>
        </p:nvSpPr>
        <p:spPr/>
        <p:txBody>
          <a:bodyPr/>
          <a:lstStyle/>
          <a:p>
            <a:fld id="{06BB13F8-88B4-4151-A76C-07C87B3FC2ED}" type="slidenum">
              <a:rPr lang="en-US" smtClean="0"/>
              <a:t>‹#›</a:t>
            </a:fld>
            <a:endParaRPr lang="en-US" dirty="0"/>
          </a:p>
        </p:txBody>
      </p:sp>
    </p:spTree>
    <p:extLst>
      <p:ext uri="{BB962C8B-B14F-4D97-AF65-F5344CB8AC3E}">
        <p14:creationId xmlns:p14="http://schemas.microsoft.com/office/powerpoint/2010/main" val="364894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8B2ADD-EDA2-743D-5635-9A32A48F5967}"/>
              </a:ext>
            </a:extLst>
          </p:cNvPr>
          <p:cNvSpPr>
            <a:spLocks noGrp="1"/>
          </p:cNvSpPr>
          <p:nvPr>
            <p:ph type="dt" sz="half" idx="10"/>
          </p:nvPr>
        </p:nvSpPr>
        <p:spPr/>
        <p:txBody>
          <a:bodyPr/>
          <a:lstStyle/>
          <a:p>
            <a:fld id="{1046C776-7FF4-49AA-BCB1-92206D6CB9C4}" type="datetimeFigureOut">
              <a:rPr lang="en-US" smtClean="0"/>
              <a:t>12/11/2024</a:t>
            </a:fld>
            <a:endParaRPr lang="en-US" dirty="0"/>
          </a:p>
        </p:txBody>
      </p:sp>
      <p:sp>
        <p:nvSpPr>
          <p:cNvPr id="3" name="Footer Placeholder 2">
            <a:extLst>
              <a:ext uri="{FF2B5EF4-FFF2-40B4-BE49-F238E27FC236}">
                <a16:creationId xmlns:a16="http://schemas.microsoft.com/office/drawing/2014/main" id="{D03D6CF3-69F6-8AA7-8D30-25FEFA28301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DE597B8-356C-58C9-A13F-F735B8BC70F9}"/>
              </a:ext>
            </a:extLst>
          </p:cNvPr>
          <p:cNvSpPr>
            <a:spLocks noGrp="1"/>
          </p:cNvSpPr>
          <p:nvPr>
            <p:ph type="sldNum" sz="quarter" idx="12"/>
          </p:nvPr>
        </p:nvSpPr>
        <p:spPr/>
        <p:txBody>
          <a:bodyPr/>
          <a:lstStyle/>
          <a:p>
            <a:fld id="{06BB13F8-88B4-4151-A76C-07C87B3FC2ED}" type="slidenum">
              <a:rPr lang="en-US" smtClean="0"/>
              <a:t>‹#›</a:t>
            </a:fld>
            <a:endParaRPr lang="en-US" dirty="0"/>
          </a:p>
        </p:txBody>
      </p:sp>
    </p:spTree>
    <p:extLst>
      <p:ext uri="{BB962C8B-B14F-4D97-AF65-F5344CB8AC3E}">
        <p14:creationId xmlns:p14="http://schemas.microsoft.com/office/powerpoint/2010/main" val="1034692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FC30-F9A7-C25F-F65E-275ECA2A0F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25D690-DF7A-B559-483F-79F36EDC3A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0868D5-BD89-62C5-C799-909B4D5C22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8CDFF5-663E-3FCF-2300-F1E0EA7FD4D3}"/>
              </a:ext>
            </a:extLst>
          </p:cNvPr>
          <p:cNvSpPr>
            <a:spLocks noGrp="1"/>
          </p:cNvSpPr>
          <p:nvPr>
            <p:ph type="dt" sz="half" idx="10"/>
          </p:nvPr>
        </p:nvSpPr>
        <p:spPr/>
        <p:txBody>
          <a:bodyPr/>
          <a:lstStyle/>
          <a:p>
            <a:fld id="{051E8A46-0614-4B2F-A674-021EC7336C9F}" type="datetimeFigureOut">
              <a:rPr lang="en-US" smtClean="0"/>
              <a:t>12/11/2024</a:t>
            </a:fld>
            <a:endParaRPr lang="en-US" dirty="0"/>
          </a:p>
        </p:txBody>
      </p:sp>
      <p:sp>
        <p:nvSpPr>
          <p:cNvPr id="6" name="Footer Placeholder 5">
            <a:extLst>
              <a:ext uri="{FF2B5EF4-FFF2-40B4-BE49-F238E27FC236}">
                <a16:creationId xmlns:a16="http://schemas.microsoft.com/office/drawing/2014/main" id="{AB777A74-8CC4-C96F-C748-5362CE3CE4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826533-34C3-49B6-083E-F0E3993D094D}"/>
              </a:ext>
            </a:extLst>
          </p:cNvPr>
          <p:cNvSpPr>
            <a:spLocks noGrp="1"/>
          </p:cNvSpPr>
          <p:nvPr>
            <p:ph type="sldNum" sz="quarter" idx="12"/>
          </p:nvPr>
        </p:nvSpPr>
        <p:spPr/>
        <p:txBody>
          <a:bodyPr/>
          <a:lstStyle/>
          <a:p>
            <a:fld id="{75D60F9F-C1F4-4E22-AFC9-0C0D0A346CF6}" type="slidenum">
              <a:rPr lang="en-US" smtClean="0"/>
              <a:t>‹#›</a:t>
            </a:fld>
            <a:endParaRPr lang="en-US" dirty="0"/>
          </a:p>
        </p:txBody>
      </p:sp>
    </p:spTree>
    <p:extLst>
      <p:ext uri="{BB962C8B-B14F-4D97-AF65-F5344CB8AC3E}">
        <p14:creationId xmlns:p14="http://schemas.microsoft.com/office/powerpoint/2010/main" val="322918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D49C6-2D07-747C-6493-5BFC7EE53297}"/>
              </a:ext>
            </a:extLst>
          </p:cNvPr>
          <p:cNvSpPr>
            <a:spLocks noGrp="1"/>
          </p:cNvSpPr>
          <p:nvPr>
            <p:ph type="dt" sz="half" idx="10"/>
          </p:nvPr>
        </p:nvSpPr>
        <p:spPr/>
        <p:txBody>
          <a:bodyPr/>
          <a:lstStyle/>
          <a:p>
            <a:fld id="{051E8A46-0614-4B2F-A674-021EC7336C9F}" type="datetimeFigureOut">
              <a:rPr lang="en-US" smtClean="0"/>
              <a:t>12/11/2024</a:t>
            </a:fld>
            <a:endParaRPr lang="en-US" dirty="0"/>
          </a:p>
        </p:txBody>
      </p:sp>
      <p:sp>
        <p:nvSpPr>
          <p:cNvPr id="3" name="Footer Placeholder 2">
            <a:extLst>
              <a:ext uri="{FF2B5EF4-FFF2-40B4-BE49-F238E27FC236}">
                <a16:creationId xmlns:a16="http://schemas.microsoft.com/office/drawing/2014/main" id="{038DC3E5-4662-FDFF-E31C-F5DAF462F0E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969160C-5636-FEAA-1E6E-EE6B468B2E4F}"/>
              </a:ext>
            </a:extLst>
          </p:cNvPr>
          <p:cNvSpPr>
            <a:spLocks noGrp="1"/>
          </p:cNvSpPr>
          <p:nvPr>
            <p:ph type="sldNum" sz="quarter" idx="12"/>
          </p:nvPr>
        </p:nvSpPr>
        <p:spPr/>
        <p:txBody>
          <a:bodyPr/>
          <a:lstStyle/>
          <a:p>
            <a:fld id="{75D60F9F-C1F4-4E22-AFC9-0C0D0A346CF6}" type="slidenum">
              <a:rPr lang="en-US" smtClean="0"/>
              <a:t>‹#›</a:t>
            </a:fld>
            <a:endParaRPr lang="en-US" dirty="0"/>
          </a:p>
        </p:txBody>
      </p:sp>
    </p:spTree>
    <p:extLst>
      <p:ext uri="{BB962C8B-B14F-4D97-AF65-F5344CB8AC3E}">
        <p14:creationId xmlns:p14="http://schemas.microsoft.com/office/powerpoint/2010/main" val="337888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87F2CB-328A-7C08-3227-ADA04960E4B9}"/>
              </a:ext>
            </a:extLst>
          </p:cNvPr>
          <p:cNvSpPr>
            <a:spLocks noGrp="1"/>
          </p:cNvSpPr>
          <p:nvPr>
            <p:ph type="dt" sz="half" idx="10"/>
          </p:nvPr>
        </p:nvSpPr>
        <p:spPr/>
        <p:txBody>
          <a:bodyPr/>
          <a:lstStyle/>
          <a:p>
            <a:fld id="{3C7C961C-4B07-46C5-90CB-E409C6BB0D9E}" type="datetimeFigureOut">
              <a:rPr lang="en-US" smtClean="0"/>
              <a:t>12/11/2024</a:t>
            </a:fld>
            <a:endParaRPr lang="en-US" dirty="0"/>
          </a:p>
        </p:txBody>
      </p:sp>
      <p:sp>
        <p:nvSpPr>
          <p:cNvPr id="3" name="Footer Placeholder 2">
            <a:extLst>
              <a:ext uri="{FF2B5EF4-FFF2-40B4-BE49-F238E27FC236}">
                <a16:creationId xmlns:a16="http://schemas.microsoft.com/office/drawing/2014/main" id="{128A3D55-5EFC-A931-2D4A-30D4048F476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F5DB45C-092D-808B-92A9-97D0BC3F15C6}"/>
              </a:ext>
            </a:extLst>
          </p:cNvPr>
          <p:cNvSpPr>
            <a:spLocks noGrp="1"/>
          </p:cNvSpPr>
          <p:nvPr>
            <p:ph type="sldNum" sz="quarter" idx="12"/>
          </p:nvPr>
        </p:nvSpPr>
        <p:spPr/>
        <p:txBody>
          <a:bodyPr/>
          <a:lstStyle/>
          <a:p>
            <a:fld id="{C45FA012-FEC2-4369-A811-C5EAC38B98BF}" type="slidenum">
              <a:rPr lang="en-US" smtClean="0"/>
              <a:t>‹#›</a:t>
            </a:fld>
            <a:endParaRPr lang="en-US" dirty="0"/>
          </a:p>
        </p:txBody>
      </p:sp>
    </p:spTree>
    <p:extLst>
      <p:ext uri="{BB962C8B-B14F-4D97-AF65-F5344CB8AC3E}">
        <p14:creationId xmlns:p14="http://schemas.microsoft.com/office/powerpoint/2010/main" val="176950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46D557-5443-F251-1693-06A5F759ED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5ECA7E-2D8E-0391-3097-2D3BD37C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1D3C8-F5FD-827D-A378-FE1BBE48DD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46C776-7FF4-49AA-BCB1-92206D6CB9C4}" type="datetimeFigureOut">
              <a:rPr lang="en-US" smtClean="0"/>
              <a:t>12/11/2024</a:t>
            </a:fld>
            <a:endParaRPr lang="en-US" dirty="0"/>
          </a:p>
        </p:txBody>
      </p:sp>
      <p:sp>
        <p:nvSpPr>
          <p:cNvPr id="5" name="Footer Placeholder 4">
            <a:extLst>
              <a:ext uri="{FF2B5EF4-FFF2-40B4-BE49-F238E27FC236}">
                <a16:creationId xmlns:a16="http://schemas.microsoft.com/office/drawing/2014/main" id="{5D935DC1-0E1B-CA0E-F161-FB00DFCAA5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8C200073-E0F8-9FDE-0CFE-785CAF9B99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BB13F8-88B4-4151-A76C-07C87B3FC2ED}" type="slidenum">
              <a:rPr lang="en-US" smtClean="0"/>
              <a:t>‹#›</a:t>
            </a:fld>
            <a:endParaRPr lang="en-US" dirty="0"/>
          </a:p>
        </p:txBody>
      </p:sp>
    </p:spTree>
    <p:extLst>
      <p:ext uri="{BB962C8B-B14F-4D97-AF65-F5344CB8AC3E}">
        <p14:creationId xmlns:p14="http://schemas.microsoft.com/office/powerpoint/2010/main" val="1097904481"/>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8D3B2E-21EC-93E8-B2A3-F7A9600BB8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1B2BE2-1399-A562-C484-A3E798515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3EC99-6128-EE45-0739-466C9CB927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1E8A46-0614-4B2F-A674-021EC7336C9F}" type="datetimeFigureOut">
              <a:rPr lang="en-US" smtClean="0"/>
              <a:t>12/11/2024</a:t>
            </a:fld>
            <a:endParaRPr lang="en-US" dirty="0"/>
          </a:p>
        </p:txBody>
      </p:sp>
      <p:sp>
        <p:nvSpPr>
          <p:cNvPr id="5" name="Footer Placeholder 4">
            <a:extLst>
              <a:ext uri="{FF2B5EF4-FFF2-40B4-BE49-F238E27FC236}">
                <a16:creationId xmlns:a16="http://schemas.microsoft.com/office/drawing/2014/main" id="{C180DF5C-BB1B-50A0-3649-053A217D4F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F38C0A68-AC48-83A6-4E41-E442ABA175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D60F9F-C1F4-4E22-AFC9-0C0D0A346CF6}" type="slidenum">
              <a:rPr lang="en-US" smtClean="0"/>
              <a:t>‹#›</a:t>
            </a:fld>
            <a:endParaRPr lang="en-US" dirty="0"/>
          </a:p>
        </p:txBody>
      </p:sp>
    </p:spTree>
    <p:extLst>
      <p:ext uri="{BB962C8B-B14F-4D97-AF65-F5344CB8AC3E}">
        <p14:creationId xmlns:p14="http://schemas.microsoft.com/office/powerpoint/2010/main" val="36017050"/>
      </p:ext>
    </p:extLst>
  </p:cSld>
  <p:clrMap bg1="lt1" tx1="dk1" bg2="lt2" tx2="dk2" accent1="accent1" accent2="accent2" accent3="accent3" accent4="accent4" accent5="accent5" accent6="accent6" hlink="hlink" folHlink="folHlink"/>
  <p:sldLayoutIdLst>
    <p:sldLayoutId id="2147483652"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1ED444-BBFD-BB02-D79B-496BEDCCD9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FC8944-2A12-6EDD-CFFB-F36674355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4424A-A0E1-5454-82E6-D3DB0AB5E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7C961C-4B07-46C5-90CB-E409C6BB0D9E}" type="datetimeFigureOut">
              <a:rPr lang="en-US" smtClean="0"/>
              <a:t>12/11/2024</a:t>
            </a:fld>
            <a:endParaRPr lang="en-US" dirty="0"/>
          </a:p>
        </p:txBody>
      </p:sp>
      <p:sp>
        <p:nvSpPr>
          <p:cNvPr id="5" name="Footer Placeholder 4">
            <a:extLst>
              <a:ext uri="{FF2B5EF4-FFF2-40B4-BE49-F238E27FC236}">
                <a16:creationId xmlns:a16="http://schemas.microsoft.com/office/drawing/2014/main" id="{05229EEB-0350-87F7-0128-F76057C0AB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CA0A1DD1-B8CD-A5A7-75DA-11418BB30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5FA012-FEC2-4369-A811-C5EAC38B98BF}" type="slidenum">
              <a:rPr lang="en-US" smtClean="0"/>
              <a:t>‹#›</a:t>
            </a:fld>
            <a:endParaRPr lang="en-US" dirty="0"/>
          </a:p>
        </p:txBody>
      </p:sp>
    </p:spTree>
    <p:extLst>
      <p:ext uri="{BB962C8B-B14F-4D97-AF65-F5344CB8AC3E}">
        <p14:creationId xmlns:p14="http://schemas.microsoft.com/office/powerpoint/2010/main" val="2379360737"/>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heregraceabounds.org/leb-shabar-binding-brokenhearted/"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biblegateway.com/passage/?search=Isaiah%2061%3A1&amp;version=NKJV#fen-NKJV-18845a"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biblegateway.com/passage/?search=Jeremiah%2031&amp;version=NKJV#fen-NKJV-19695a"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Isaiah%2061%3A1&amp;version=NKJV#fen-NKJV-18845a"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heregraceabounds.org/leb-shabar-binding-brokenhearted/"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renner.org/article/healing-the-brokenheart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613B4A9-1C7C-4729-A016-AB42D3979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white text on a mountain&#10;&#10;Description automatically generated">
            <a:extLst>
              <a:ext uri="{FF2B5EF4-FFF2-40B4-BE49-F238E27FC236}">
                <a16:creationId xmlns:a16="http://schemas.microsoft.com/office/drawing/2014/main" id="{2482A0B0-40B1-9A20-13EF-CA5E8F958C7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320" r="2382"/>
          <a:stretch/>
        </p:blipFill>
        <p:spPr>
          <a:xfrm>
            <a:off x="329316" y="10"/>
            <a:ext cx="11862684" cy="6857990"/>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p:spPr>
      </p:pic>
    </p:spTree>
    <p:extLst>
      <p:ext uri="{BB962C8B-B14F-4D97-AF65-F5344CB8AC3E}">
        <p14:creationId xmlns:p14="http://schemas.microsoft.com/office/powerpoint/2010/main" val="3402381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391FE-1C68-9797-214D-BFDCCFD62F61}"/>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84097318-6180-F24B-6AF9-A5A4676AA4C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entagon 3">
            <a:extLst>
              <a:ext uri="{FF2B5EF4-FFF2-40B4-BE49-F238E27FC236}">
                <a16:creationId xmlns:a16="http://schemas.microsoft.com/office/drawing/2014/main" id="{A038B576-B28D-2270-A487-41E0C0B6E0E6}"/>
              </a:ext>
            </a:extLst>
          </p:cNvPr>
          <p:cNvSpPr/>
          <p:nvPr/>
        </p:nvSpPr>
        <p:spPr>
          <a:xfrm>
            <a:off x="-342900" y="51955"/>
            <a:ext cx="12822382" cy="6286500"/>
          </a:xfrm>
          <a:prstGeom prst="pentagon">
            <a:avLst/>
          </a:prstGeom>
          <a:noFill/>
          <a:ln w="571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R="0" lvl="0" algn="ctr" defTabSz="914400" rtl="0" eaLnBrk="1" fontAlgn="auto" latinLnBrk="0" hangingPunct="1">
              <a:lnSpc>
                <a:spcPct val="90000"/>
              </a:lnSpc>
              <a:spcBef>
                <a:spcPts val="1000"/>
              </a:spcBef>
              <a:spcAft>
                <a:spcPts val="0"/>
              </a:spcAft>
              <a:buClrTx/>
              <a:buSzTx/>
              <a:tabLst/>
              <a:defRPr/>
            </a:pPr>
            <a:endParaRPr kumimoji="0" lang="en-US" sz="2600" b="0" i="0" u="none" strike="noStrike" kern="1200" cap="none" spc="0" normalizeH="0" baseline="0" noProof="0" dirty="0">
              <a:ln>
                <a:noFill/>
              </a:ln>
              <a:solidFill>
                <a:schemeClr val="bg1"/>
              </a:solidFill>
              <a:effectLst/>
              <a:uLnTx/>
              <a:uFillTx/>
              <a:latin typeface="Aptos" panose="02110004020202020204"/>
              <a:ea typeface="+mn-ea"/>
              <a:cs typeface="+mn-cs"/>
            </a:endParaRPr>
          </a:p>
        </p:txBody>
      </p:sp>
      <p:cxnSp>
        <p:nvCxnSpPr>
          <p:cNvPr id="9" name="Straight Arrow Connector 8">
            <a:extLst>
              <a:ext uri="{FF2B5EF4-FFF2-40B4-BE49-F238E27FC236}">
                <a16:creationId xmlns:a16="http://schemas.microsoft.com/office/drawing/2014/main" id="{A9D4CB27-F325-848F-9D4C-0B5242A29E15}"/>
              </a:ext>
            </a:extLst>
          </p:cNvPr>
          <p:cNvCxnSpPr>
            <a:cxnSpLocks/>
          </p:cNvCxnSpPr>
          <p:nvPr/>
        </p:nvCxnSpPr>
        <p:spPr>
          <a:xfrm>
            <a:off x="3234556" y="1748718"/>
            <a:ext cx="5667469" cy="0"/>
          </a:xfrm>
          <a:prstGeom prst="straightConnector1">
            <a:avLst/>
          </a:prstGeom>
          <a:ln>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 name="Pentagon 4">
            <a:extLst>
              <a:ext uri="{FF2B5EF4-FFF2-40B4-BE49-F238E27FC236}">
                <a16:creationId xmlns:a16="http://schemas.microsoft.com/office/drawing/2014/main" id="{3C360298-D6FF-2E9A-72E5-7FE7AFB560A9}"/>
              </a:ext>
            </a:extLst>
          </p:cNvPr>
          <p:cNvSpPr/>
          <p:nvPr/>
        </p:nvSpPr>
        <p:spPr>
          <a:xfrm>
            <a:off x="-315191" y="26278"/>
            <a:ext cx="12822381" cy="6286500"/>
          </a:xfrm>
          <a:prstGeom prst="pentagon">
            <a:avLst/>
          </a:prstGeom>
          <a:solidFill>
            <a:srgbClr val="FFFFFF"/>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729129F-7601-4308-B892-0A0B611DC050}"/>
              </a:ext>
            </a:extLst>
          </p:cNvPr>
          <p:cNvSpPr txBox="1"/>
          <p:nvPr/>
        </p:nvSpPr>
        <p:spPr>
          <a:xfrm>
            <a:off x="1405054" y="1790898"/>
            <a:ext cx="10400371" cy="4031873"/>
          </a:xfrm>
          <a:prstGeom prst="rect">
            <a:avLst/>
          </a:prstGeom>
          <a:noFill/>
        </p:spPr>
        <p:txBody>
          <a:bodyPr wrap="square" rtlCol="0">
            <a:spAutoFit/>
          </a:bodyPr>
          <a:lstStyle/>
          <a:p>
            <a:pPr marL="342900" indent="-342900" algn="l" fontAlgn="base">
              <a:buFont typeface="+mj-lt"/>
              <a:buAutoNum type="arabicPeriod"/>
            </a:pPr>
            <a:r>
              <a:rPr lang="en-US" sz="3200" b="1" i="0" dirty="0">
                <a:solidFill>
                  <a:srgbClr val="C00000"/>
                </a:solidFill>
                <a:effectLst/>
              </a:rPr>
              <a:t>No sense of boundaries and a lack of identity</a:t>
            </a:r>
          </a:p>
          <a:p>
            <a:pPr marL="342900" indent="-342900" algn="l" fontAlgn="base">
              <a:buFont typeface="+mj-lt"/>
              <a:buAutoNum type="arabicPeriod"/>
            </a:pPr>
            <a:r>
              <a:rPr lang="en-US" sz="3200" b="1" i="0" dirty="0">
                <a:solidFill>
                  <a:srgbClr val="C00000"/>
                </a:solidFill>
                <a:effectLst/>
              </a:rPr>
              <a:t>Vulnerable to peer pressure</a:t>
            </a:r>
          </a:p>
          <a:p>
            <a:pPr marL="342900" indent="-342900" algn="l" fontAlgn="base">
              <a:buFont typeface="+mj-lt"/>
              <a:buAutoNum type="arabicPeriod"/>
            </a:pPr>
            <a:r>
              <a:rPr lang="en-US" sz="3200" b="1" i="0" dirty="0">
                <a:solidFill>
                  <a:srgbClr val="C00000"/>
                </a:solidFill>
                <a:effectLst/>
              </a:rPr>
              <a:t>Sexualized emotional needs</a:t>
            </a:r>
          </a:p>
          <a:p>
            <a:pPr marL="342900" indent="-342900" algn="l" fontAlgn="base">
              <a:buFont typeface="+mj-lt"/>
              <a:buAutoNum type="arabicPeriod"/>
            </a:pPr>
            <a:r>
              <a:rPr lang="en-US" sz="3200" b="1" i="0" dirty="0">
                <a:solidFill>
                  <a:srgbClr val="C00000"/>
                </a:solidFill>
                <a:effectLst/>
              </a:rPr>
              <a:t>Timidity-too afraid of pursuing dreams or desires</a:t>
            </a:r>
          </a:p>
          <a:p>
            <a:pPr marL="342900" indent="-342900" algn="l" fontAlgn="base">
              <a:buFont typeface="+mj-lt"/>
              <a:buAutoNum type="arabicPeriod"/>
            </a:pPr>
            <a:r>
              <a:rPr lang="en-US" sz="3200" b="1" i="0" dirty="0">
                <a:solidFill>
                  <a:srgbClr val="C00000"/>
                </a:solidFill>
                <a:effectLst/>
              </a:rPr>
              <a:t>Constant need for approval/perfectionism</a:t>
            </a:r>
          </a:p>
          <a:p>
            <a:pPr marL="342900" indent="-342900" algn="l" fontAlgn="base">
              <a:buFont typeface="+mj-lt"/>
              <a:buAutoNum type="arabicPeriod"/>
            </a:pPr>
            <a:r>
              <a:rPr lang="en-US" sz="3200" b="1" i="0" dirty="0">
                <a:solidFill>
                  <a:srgbClr val="C00000"/>
                </a:solidFill>
                <a:effectLst/>
              </a:rPr>
              <a:t>Shut down emotions, no voice, no opinions</a:t>
            </a:r>
          </a:p>
          <a:p>
            <a:pPr marL="342900" indent="-342900" algn="l" fontAlgn="base">
              <a:buFont typeface="+mj-lt"/>
              <a:buAutoNum type="arabicPeriod"/>
            </a:pPr>
            <a:r>
              <a:rPr lang="en-US" sz="3200" b="1" i="0" dirty="0">
                <a:solidFill>
                  <a:srgbClr val="C00000"/>
                </a:solidFill>
                <a:effectLst/>
              </a:rPr>
              <a:t>Christianity—God is real, but felt more burdened </a:t>
            </a:r>
          </a:p>
          <a:p>
            <a:pPr algn="l" fontAlgn="base"/>
            <a:r>
              <a:rPr lang="en-US" sz="3200" b="1" dirty="0">
                <a:solidFill>
                  <a:srgbClr val="C00000"/>
                </a:solidFill>
              </a:rPr>
              <a:t>   </a:t>
            </a:r>
            <a:r>
              <a:rPr lang="en-US" sz="3200" b="1" i="0" dirty="0">
                <a:solidFill>
                  <a:srgbClr val="C00000"/>
                </a:solidFill>
                <a:effectLst/>
              </a:rPr>
              <a:t>by legalism</a:t>
            </a:r>
          </a:p>
        </p:txBody>
      </p:sp>
      <p:sp>
        <p:nvSpPr>
          <p:cNvPr id="2" name="Rectangle: Rounded Corners 1">
            <a:extLst>
              <a:ext uri="{FF2B5EF4-FFF2-40B4-BE49-F238E27FC236}">
                <a16:creationId xmlns:a16="http://schemas.microsoft.com/office/drawing/2014/main" id="{A15C14B8-51D2-958A-E0EA-EE5A982C26DA}"/>
              </a:ext>
            </a:extLst>
          </p:cNvPr>
          <p:cNvSpPr/>
          <p:nvPr/>
        </p:nvSpPr>
        <p:spPr>
          <a:xfrm>
            <a:off x="1405054" y="23107"/>
            <a:ext cx="9905319" cy="1501698"/>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n w="0"/>
                <a:solidFill>
                  <a:schemeClr val="tx1"/>
                </a:solidFill>
                <a:effectLst>
                  <a:outerShdw blurRad="38100" dist="19050" dir="2700000" algn="tl" rotWithShape="0">
                    <a:schemeClr val="dk1">
                      <a:alpha val="40000"/>
                    </a:schemeClr>
                  </a:outerShdw>
                </a:effectLst>
                <a:ea typeface="+mj-ea"/>
                <a:cs typeface="+mj-cs"/>
              </a:rPr>
              <a:t>Adverse Affects of a Broken-Heart </a:t>
            </a:r>
            <a:endParaRPr lang="en-US" sz="4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4666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E69FC-AC5C-5CBC-C36E-77969A8CAE9F}"/>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8A19854A-3C0A-44DA-3BDC-EA8778F3DB9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entagon 3">
            <a:extLst>
              <a:ext uri="{FF2B5EF4-FFF2-40B4-BE49-F238E27FC236}">
                <a16:creationId xmlns:a16="http://schemas.microsoft.com/office/drawing/2014/main" id="{CBF9C6EF-A9B5-7538-9DC4-924B274B8AA8}"/>
              </a:ext>
            </a:extLst>
          </p:cNvPr>
          <p:cNvSpPr/>
          <p:nvPr/>
        </p:nvSpPr>
        <p:spPr>
          <a:xfrm>
            <a:off x="-218913" y="0"/>
            <a:ext cx="12822382" cy="6286500"/>
          </a:xfrm>
          <a:prstGeom prst="pentagon">
            <a:avLst/>
          </a:prstGeom>
          <a:noFill/>
          <a:ln w="571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R="0" lvl="0" algn="ctr" defTabSz="914400" rtl="0" eaLnBrk="1" fontAlgn="auto" latinLnBrk="0" hangingPunct="1">
              <a:lnSpc>
                <a:spcPct val="90000"/>
              </a:lnSpc>
              <a:spcBef>
                <a:spcPts val="1000"/>
              </a:spcBef>
              <a:spcAft>
                <a:spcPts val="0"/>
              </a:spcAft>
              <a:buClrTx/>
              <a:buSzTx/>
              <a:tabLst/>
              <a:defRPr/>
            </a:pPr>
            <a:endParaRPr kumimoji="0" lang="en-US" sz="2600" b="0" i="0" u="none" strike="noStrike" kern="1200" cap="none" spc="0" normalizeH="0" baseline="0" noProof="0" dirty="0">
              <a:ln>
                <a:noFill/>
              </a:ln>
              <a:solidFill>
                <a:schemeClr val="bg1"/>
              </a:solidFill>
              <a:effectLst/>
              <a:uLnTx/>
              <a:uFillTx/>
              <a:latin typeface="Aptos" panose="02110004020202020204"/>
              <a:ea typeface="+mn-ea"/>
              <a:cs typeface="+mn-cs"/>
            </a:endParaRPr>
          </a:p>
        </p:txBody>
      </p:sp>
      <p:cxnSp>
        <p:nvCxnSpPr>
          <p:cNvPr id="9" name="Straight Arrow Connector 8">
            <a:extLst>
              <a:ext uri="{FF2B5EF4-FFF2-40B4-BE49-F238E27FC236}">
                <a16:creationId xmlns:a16="http://schemas.microsoft.com/office/drawing/2014/main" id="{E526B041-68C0-720E-45E3-51D11ABBFF32}"/>
              </a:ext>
            </a:extLst>
          </p:cNvPr>
          <p:cNvCxnSpPr>
            <a:cxnSpLocks/>
          </p:cNvCxnSpPr>
          <p:nvPr/>
        </p:nvCxnSpPr>
        <p:spPr>
          <a:xfrm>
            <a:off x="3234556" y="1748718"/>
            <a:ext cx="5667469" cy="0"/>
          </a:xfrm>
          <a:prstGeom prst="straightConnector1">
            <a:avLst/>
          </a:prstGeom>
          <a:ln>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 name="Pentagon 4">
            <a:extLst>
              <a:ext uri="{FF2B5EF4-FFF2-40B4-BE49-F238E27FC236}">
                <a16:creationId xmlns:a16="http://schemas.microsoft.com/office/drawing/2014/main" id="{AF3C81EC-292F-FFCE-4A1B-40015700CFA2}"/>
              </a:ext>
            </a:extLst>
          </p:cNvPr>
          <p:cNvSpPr/>
          <p:nvPr/>
        </p:nvSpPr>
        <p:spPr>
          <a:xfrm>
            <a:off x="-396967" y="0"/>
            <a:ext cx="12822381" cy="6286500"/>
          </a:xfrm>
          <a:prstGeom prst="pentagon">
            <a:avLst/>
          </a:prstGeom>
          <a:solidFill>
            <a:srgbClr val="FFFFFF"/>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58D0E7B0-419B-914B-7E79-0254BAFD3ED3}"/>
              </a:ext>
            </a:extLst>
          </p:cNvPr>
          <p:cNvSpPr/>
          <p:nvPr/>
        </p:nvSpPr>
        <p:spPr>
          <a:xfrm>
            <a:off x="1405054" y="23107"/>
            <a:ext cx="9905319" cy="1034108"/>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n w="0"/>
                <a:solidFill>
                  <a:schemeClr val="tx1"/>
                </a:solidFill>
                <a:effectLst>
                  <a:outerShdw blurRad="38100" dist="19050" dir="2700000" algn="tl" rotWithShape="0">
                    <a:schemeClr val="dk1">
                      <a:alpha val="40000"/>
                    </a:schemeClr>
                  </a:outerShdw>
                </a:effectLst>
                <a:ea typeface="+mj-ea"/>
                <a:cs typeface="+mj-cs"/>
              </a:rPr>
              <a:t>Adverse Affects of a Broken-Heart </a:t>
            </a:r>
            <a:endParaRPr lang="en-US" sz="4800" b="1" dirty="0">
              <a:ln w="0"/>
              <a:solidFill>
                <a:schemeClr val="tx1"/>
              </a:solidFill>
              <a:effectLst>
                <a:outerShdw blurRad="38100" dist="19050" dir="2700000" algn="tl" rotWithShape="0">
                  <a:schemeClr val="dk1">
                    <a:alpha val="40000"/>
                  </a:schemeClr>
                </a:outerShdw>
              </a:effectLst>
            </a:endParaRPr>
          </a:p>
        </p:txBody>
      </p:sp>
      <p:sp>
        <p:nvSpPr>
          <p:cNvPr id="10" name="TextBox 9">
            <a:extLst>
              <a:ext uri="{FF2B5EF4-FFF2-40B4-BE49-F238E27FC236}">
                <a16:creationId xmlns:a16="http://schemas.microsoft.com/office/drawing/2014/main" id="{265CB5E5-8212-7645-DB0E-76B4D131E874}"/>
              </a:ext>
            </a:extLst>
          </p:cNvPr>
          <p:cNvSpPr txBox="1"/>
          <p:nvPr/>
        </p:nvSpPr>
        <p:spPr>
          <a:xfrm>
            <a:off x="1405054" y="1446737"/>
            <a:ext cx="10239078" cy="4862870"/>
          </a:xfrm>
          <a:prstGeom prst="rect">
            <a:avLst/>
          </a:prstGeom>
          <a:noFill/>
        </p:spPr>
        <p:txBody>
          <a:bodyPr wrap="square" rtlCol="0">
            <a:spAutoFit/>
          </a:bodyPr>
          <a:lstStyle/>
          <a:p>
            <a:pPr marL="342900" indent="-342900" algn="l" fontAlgn="base">
              <a:buFont typeface="+mj-lt"/>
              <a:buAutoNum type="arabicPeriod" startAt="8"/>
            </a:pPr>
            <a:r>
              <a:rPr lang="en-US" sz="3100" b="1" i="0" dirty="0">
                <a:solidFill>
                  <a:srgbClr val="C00000"/>
                </a:solidFill>
                <a:effectLst/>
              </a:rPr>
              <a:t>Reliance on addictions for coping</a:t>
            </a:r>
          </a:p>
          <a:p>
            <a:pPr marL="342900" indent="-342900" algn="l" fontAlgn="base">
              <a:buFont typeface="+mj-lt"/>
              <a:buAutoNum type="arabicPeriod" startAt="8"/>
            </a:pPr>
            <a:r>
              <a:rPr lang="en-US" sz="3100" b="1" i="0" dirty="0">
                <a:solidFill>
                  <a:srgbClr val="C00000"/>
                </a:solidFill>
                <a:effectLst/>
              </a:rPr>
              <a:t>Relational difficulties—Starving/Desperation for love</a:t>
            </a:r>
          </a:p>
          <a:p>
            <a:pPr marL="342900" indent="-342900" algn="l" fontAlgn="base">
              <a:buFont typeface="+mj-lt"/>
              <a:buAutoNum type="arabicPeriod" startAt="8"/>
            </a:pPr>
            <a:r>
              <a:rPr lang="en-US" sz="3100" b="1" i="0" dirty="0">
                <a:solidFill>
                  <a:srgbClr val="C00000"/>
                </a:solidFill>
                <a:effectLst/>
              </a:rPr>
              <a:t>Emotionally Dependent</a:t>
            </a:r>
          </a:p>
          <a:p>
            <a:pPr marL="342900" indent="-342900" algn="l" fontAlgn="base">
              <a:buFont typeface="+mj-lt"/>
              <a:buAutoNum type="arabicPeriod" startAt="8"/>
            </a:pPr>
            <a:r>
              <a:rPr lang="en-US" sz="3100" b="1" i="0" dirty="0">
                <a:solidFill>
                  <a:srgbClr val="C00000"/>
                </a:solidFill>
                <a:effectLst/>
              </a:rPr>
              <a:t>Not comfortable with my body, felt inadequate as a person</a:t>
            </a:r>
          </a:p>
          <a:p>
            <a:pPr marL="342900" indent="-342900" algn="l" fontAlgn="base">
              <a:buFont typeface="+mj-lt"/>
              <a:buAutoNum type="arabicPeriod" startAt="8"/>
            </a:pPr>
            <a:r>
              <a:rPr lang="en-US" sz="3100" b="1" i="0" dirty="0">
                <a:solidFill>
                  <a:srgbClr val="C00000"/>
                </a:solidFill>
                <a:effectLst/>
              </a:rPr>
              <a:t>Not worth being cared for/unhealthy reliance on self</a:t>
            </a:r>
          </a:p>
          <a:p>
            <a:pPr marL="342900" indent="-342900" algn="l" fontAlgn="base">
              <a:buFont typeface="+mj-lt"/>
              <a:buAutoNum type="arabicPeriod" startAt="8"/>
            </a:pPr>
            <a:r>
              <a:rPr lang="en-US" sz="3100" b="1" i="0" dirty="0">
                <a:solidFill>
                  <a:srgbClr val="C00000"/>
                </a:solidFill>
                <a:effectLst/>
              </a:rPr>
              <a:t>Apologizing for existing, taking up space on the planet</a:t>
            </a:r>
          </a:p>
          <a:p>
            <a:pPr marL="342900" indent="-342900" algn="l" fontAlgn="base">
              <a:buFont typeface="+mj-lt"/>
              <a:buAutoNum type="arabicPeriod" startAt="8"/>
            </a:pPr>
            <a:r>
              <a:rPr lang="en-US" sz="3100" b="1" i="0" dirty="0">
                <a:solidFill>
                  <a:srgbClr val="C00000"/>
                </a:solidFill>
                <a:effectLst/>
              </a:rPr>
              <a:t>Crushed Self-Esteem, Seeds of Self-Hatred, </a:t>
            </a:r>
          </a:p>
          <a:p>
            <a:pPr algn="l" fontAlgn="base"/>
            <a:r>
              <a:rPr lang="en-US" sz="3100" b="1" dirty="0">
                <a:solidFill>
                  <a:srgbClr val="C00000"/>
                </a:solidFill>
              </a:rPr>
              <a:t>     </a:t>
            </a:r>
            <a:r>
              <a:rPr lang="en-US" sz="3100" b="1" i="0" dirty="0">
                <a:solidFill>
                  <a:srgbClr val="C00000"/>
                </a:solidFill>
                <a:effectLst/>
              </a:rPr>
              <a:t>Feeling unworthy of love</a:t>
            </a:r>
          </a:p>
        </p:txBody>
      </p:sp>
      <p:sp>
        <p:nvSpPr>
          <p:cNvPr id="7" name="TextBox 6">
            <a:extLst>
              <a:ext uri="{FF2B5EF4-FFF2-40B4-BE49-F238E27FC236}">
                <a16:creationId xmlns:a16="http://schemas.microsoft.com/office/drawing/2014/main" id="{6EEAA9A8-6157-D097-8D03-23C999EA0C86}"/>
              </a:ext>
            </a:extLst>
          </p:cNvPr>
          <p:cNvSpPr txBox="1"/>
          <p:nvPr/>
        </p:nvSpPr>
        <p:spPr>
          <a:xfrm>
            <a:off x="2208510" y="6408197"/>
            <a:ext cx="7129220" cy="369332"/>
          </a:xfrm>
          <a:prstGeom prst="rect">
            <a:avLst/>
          </a:prstGeom>
          <a:solidFill>
            <a:srgbClr val="FFFF00"/>
          </a:solidFill>
        </p:spPr>
        <p:txBody>
          <a:bodyPr wrap="square" rtlCol="0">
            <a:spAutoFit/>
          </a:bodyPr>
          <a:lstStyle/>
          <a:p>
            <a:r>
              <a:rPr lang="en-US" dirty="0">
                <a:hlinkClick r:id="rId3"/>
              </a:rPr>
              <a:t>https://wheregraceabounds.org/leb-shabar-binding-brokenhearted/</a:t>
            </a:r>
            <a:endParaRPr lang="en-US" dirty="0"/>
          </a:p>
        </p:txBody>
      </p:sp>
    </p:spTree>
    <p:extLst>
      <p:ext uri="{BB962C8B-B14F-4D97-AF65-F5344CB8AC3E}">
        <p14:creationId xmlns:p14="http://schemas.microsoft.com/office/powerpoint/2010/main" val="1937507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FBFFC-E516-6887-14D2-9518E6703FE8}"/>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B48F29E6-B347-4534-2BA4-0E497CA80AA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entagon 3">
            <a:extLst>
              <a:ext uri="{FF2B5EF4-FFF2-40B4-BE49-F238E27FC236}">
                <a16:creationId xmlns:a16="http://schemas.microsoft.com/office/drawing/2014/main" id="{84AAFDE2-DE47-E64B-D906-A953D201A56E}"/>
              </a:ext>
            </a:extLst>
          </p:cNvPr>
          <p:cNvSpPr/>
          <p:nvPr/>
        </p:nvSpPr>
        <p:spPr>
          <a:xfrm>
            <a:off x="-342900" y="51955"/>
            <a:ext cx="12822382" cy="6286500"/>
          </a:xfrm>
          <a:prstGeom prst="pentagon">
            <a:avLst/>
          </a:prstGeom>
          <a:noFill/>
          <a:ln w="571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R="0" lvl="0" algn="ctr" defTabSz="914400" rtl="0" eaLnBrk="1" fontAlgn="auto" latinLnBrk="0" hangingPunct="1">
              <a:lnSpc>
                <a:spcPct val="90000"/>
              </a:lnSpc>
              <a:spcBef>
                <a:spcPts val="1000"/>
              </a:spcBef>
              <a:spcAft>
                <a:spcPts val="0"/>
              </a:spcAft>
              <a:buClrTx/>
              <a:buSzTx/>
              <a:tabLst/>
              <a:defRPr/>
            </a:pPr>
            <a:endParaRPr kumimoji="0" lang="en-US" sz="2600" b="0" i="0" u="none" strike="noStrike" kern="1200" cap="none" spc="0" normalizeH="0" baseline="0" noProof="0" dirty="0">
              <a:ln>
                <a:noFill/>
              </a:ln>
              <a:solidFill>
                <a:schemeClr val="bg1"/>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2DE4D524-EAE5-A916-B426-82D31F2C005A}"/>
              </a:ext>
            </a:extLst>
          </p:cNvPr>
          <p:cNvSpPr txBox="1"/>
          <p:nvPr/>
        </p:nvSpPr>
        <p:spPr>
          <a:xfrm>
            <a:off x="1634430" y="2872563"/>
            <a:ext cx="9227128" cy="4265591"/>
          </a:xfrm>
          <a:prstGeom prst="rect">
            <a:avLst/>
          </a:prstGeom>
          <a:noFill/>
        </p:spPr>
        <p:txBody>
          <a:bodyPr wrap="square" numCol="2" rtlCol="0">
            <a:spAutoFit/>
          </a:bodyPr>
          <a:lstStyle/>
          <a:p>
            <a:pPr marL="742950" marR="0" lvl="0" indent="-742950" defTabSz="914400" rtl="0" eaLnBrk="1" fontAlgn="auto" latinLnBrk="0" hangingPunct="1">
              <a:lnSpc>
                <a:spcPct val="90000"/>
              </a:lnSpc>
              <a:spcBef>
                <a:spcPts val="1000"/>
              </a:spcBef>
              <a:spcAft>
                <a:spcPts val="0"/>
              </a:spcAft>
              <a:buClrTx/>
              <a:buSzTx/>
              <a:buAutoNum type="arabicPeriod"/>
              <a:tabLst/>
              <a:defRPr/>
            </a:pPr>
            <a:r>
              <a:rPr lang="en-US" sz="4400" b="1" dirty="0">
                <a:solidFill>
                  <a:schemeClr val="bg1"/>
                </a:solidFill>
              </a:rPr>
              <a:t>Breakups</a:t>
            </a:r>
          </a:p>
          <a:p>
            <a:pPr marL="742950" marR="0" lvl="0" indent="-742950" defTabSz="914400" rtl="0" eaLnBrk="1" fontAlgn="auto" latinLnBrk="0" hangingPunct="1">
              <a:lnSpc>
                <a:spcPct val="90000"/>
              </a:lnSpc>
              <a:spcBef>
                <a:spcPts val="1000"/>
              </a:spcBef>
              <a:spcAft>
                <a:spcPts val="0"/>
              </a:spcAft>
              <a:buClrTx/>
              <a:buSzTx/>
              <a:buAutoNum type="arabicPeriod"/>
              <a:tabLst/>
              <a:defRPr/>
            </a:pPr>
            <a:r>
              <a:rPr lang="en-US" sz="4400" b="1" dirty="0">
                <a:solidFill>
                  <a:schemeClr val="bg1"/>
                </a:solidFill>
              </a:rPr>
              <a:t>Rejection</a:t>
            </a:r>
          </a:p>
          <a:p>
            <a:pPr marL="742950" marR="0" lvl="0" indent="-742950" defTabSz="914400" rtl="0" eaLnBrk="1" fontAlgn="auto" latinLnBrk="0" hangingPunct="1">
              <a:lnSpc>
                <a:spcPct val="90000"/>
              </a:lnSpc>
              <a:spcBef>
                <a:spcPts val="1000"/>
              </a:spcBef>
              <a:spcAft>
                <a:spcPts val="0"/>
              </a:spcAft>
              <a:buClrTx/>
              <a:buSzTx/>
              <a:buAutoNum type="arabicPeriod"/>
              <a:tabLst/>
              <a:defRPr/>
            </a:pPr>
            <a:r>
              <a:rPr lang="en-US" sz="4400" b="1" dirty="0">
                <a:solidFill>
                  <a:schemeClr val="bg1"/>
                </a:solidFill>
              </a:rPr>
              <a:t>Infidelity</a:t>
            </a:r>
          </a:p>
          <a:p>
            <a:pPr marL="742950" marR="0" lvl="0" indent="-742950" defTabSz="914400" rtl="0" eaLnBrk="1" fontAlgn="auto" latinLnBrk="0" hangingPunct="1">
              <a:lnSpc>
                <a:spcPct val="90000"/>
              </a:lnSpc>
              <a:spcBef>
                <a:spcPts val="1000"/>
              </a:spcBef>
              <a:spcAft>
                <a:spcPts val="0"/>
              </a:spcAft>
              <a:buClrTx/>
              <a:buSzTx/>
              <a:buAutoNum type="arabicPeriod"/>
              <a:tabLst/>
              <a:defRPr/>
            </a:pPr>
            <a:r>
              <a:rPr lang="en-US" sz="4400" b="1" dirty="0">
                <a:solidFill>
                  <a:schemeClr val="bg1"/>
                </a:solidFill>
              </a:rPr>
              <a:t>Loss of a Loved One</a:t>
            </a:r>
          </a:p>
          <a:p>
            <a:pPr marR="0" lvl="0" defTabSz="914400" rtl="0" eaLnBrk="1" fontAlgn="auto" latinLnBrk="0" hangingPunct="1">
              <a:lnSpc>
                <a:spcPct val="90000"/>
              </a:lnSpc>
              <a:spcBef>
                <a:spcPts val="1000"/>
              </a:spcBef>
              <a:spcAft>
                <a:spcPts val="0"/>
              </a:spcAft>
              <a:buClrTx/>
              <a:buSzTx/>
              <a:tabLst/>
              <a:defRPr/>
            </a:pPr>
            <a:endParaRPr lang="en-US" sz="4400" b="1" dirty="0">
              <a:solidFill>
                <a:schemeClr val="bg1"/>
              </a:solidFill>
            </a:endParaRPr>
          </a:p>
          <a:p>
            <a:pPr marL="742950" marR="0" lvl="0" indent="-742950" defTabSz="914400" rtl="0" eaLnBrk="1" fontAlgn="auto" latinLnBrk="0" hangingPunct="1">
              <a:lnSpc>
                <a:spcPct val="90000"/>
              </a:lnSpc>
              <a:spcBef>
                <a:spcPts val="1000"/>
              </a:spcBef>
              <a:spcAft>
                <a:spcPts val="0"/>
              </a:spcAft>
              <a:buClrTx/>
              <a:buSzTx/>
              <a:buFont typeface="+mj-lt"/>
              <a:buAutoNum type="arabicPeriod" startAt="5"/>
              <a:tabLst/>
              <a:defRPr/>
            </a:pPr>
            <a:r>
              <a:rPr lang="en-US" sz="4400" b="1" dirty="0">
                <a:solidFill>
                  <a:schemeClr val="bg1"/>
                </a:solidFill>
              </a:rPr>
              <a:t>Loss (General)</a:t>
            </a:r>
          </a:p>
          <a:p>
            <a:pPr marL="742950" marR="0" lvl="0" indent="-742950" defTabSz="914400" rtl="0" eaLnBrk="1" fontAlgn="auto" latinLnBrk="0" hangingPunct="1">
              <a:lnSpc>
                <a:spcPct val="90000"/>
              </a:lnSpc>
              <a:spcBef>
                <a:spcPts val="1000"/>
              </a:spcBef>
              <a:spcAft>
                <a:spcPts val="0"/>
              </a:spcAft>
              <a:buClrTx/>
              <a:buSzTx/>
              <a:buFont typeface="+mj-lt"/>
              <a:buAutoNum type="arabicPeriod" startAt="5"/>
              <a:tabLst/>
              <a:defRPr/>
            </a:pPr>
            <a:r>
              <a:rPr kumimoji="0" lang="en-US" sz="4400" b="1" i="0" u="none" strike="noStrike" kern="1200" cap="none" spc="0" normalizeH="0" baseline="0" noProof="0" dirty="0">
                <a:ln>
                  <a:noFill/>
                </a:ln>
                <a:solidFill>
                  <a:schemeClr val="bg1"/>
                </a:solidFill>
                <a:effectLst/>
                <a:uLnTx/>
                <a:uFillTx/>
              </a:rPr>
              <a:t>Illness</a:t>
            </a:r>
          </a:p>
          <a:p>
            <a:pPr marL="742950" marR="0" lvl="0" indent="-742950" defTabSz="914400" rtl="0" eaLnBrk="1" fontAlgn="auto" latinLnBrk="0" hangingPunct="1">
              <a:lnSpc>
                <a:spcPct val="90000"/>
              </a:lnSpc>
              <a:spcBef>
                <a:spcPts val="1000"/>
              </a:spcBef>
              <a:spcAft>
                <a:spcPts val="0"/>
              </a:spcAft>
              <a:buClrTx/>
              <a:buSzTx/>
              <a:buFont typeface="+mj-lt"/>
              <a:buAutoNum type="arabicPeriod" startAt="5"/>
              <a:tabLst/>
              <a:defRPr/>
            </a:pPr>
            <a:r>
              <a:rPr lang="en-US" sz="4400" b="1" dirty="0">
                <a:solidFill>
                  <a:schemeClr val="bg1"/>
                </a:solidFill>
              </a:rPr>
              <a:t>Sudden changes</a:t>
            </a:r>
          </a:p>
          <a:p>
            <a:pPr marL="742950" marR="0" lvl="0" indent="-742950" defTabSz="914400" rtl="0" eaLnBrk="1" fontAlgn="auto" latinLnBrk="0" hangingPunct="1">
              <a:lnSpc>
                <a:spcPct val="90000"/>
              </a:lnSpc>
              <a:spcBef>
                <a:spcPts val="1000"/>
              </a:spcBef>
              <a:spcAft>
                <a:spcPts val="0"/>
              </a:spcAft>
              <a:buClrTx/>
              <a:buSzTx/>
              <a:buFont typeface="+mj-lt"/>
              <a:buAutoNum type="arabicPeriod" startAt="5"/>
              <a:tabLst/>
              <a:defRPr/>
            </a:pPr>
            <a:r>
              <a:rPr kumimoji="0" lang="en-US" sz="4400" b="1" i="0" u="none" strike="noStrike" kern="1200" cap="none" spc="0" normalizeH="0" baseline="0" noProof="0" dirty="0">
                <a:ln>
                  <a:noFill/>
                </a:ln>
                <a:solidFill>
                  <a:schemeClr val="bg1"/>
                </a:solidFill>
                <a:effectLst/>
                <a:uLnTx/>
                <a:uFillTx/>
              </a:rPr>
              <a:t>Other?</a:t>
            </a:r>
          </a:p>
        </p:txBody>
      </p:sp>
      <p:cxnSp>
        <p:nvCxnSpPr>
          <p:cNvPr id="9" name="Straight Arrow Connector 8">
            <a:extLst>
              <a:ext uri="{FF2B5EF4-FFF2-40B4-BE49-F238E27FC236}">
                <a16:creationId xmlns:a16="http://schemas.microsoft.com/office/drawing/2014/main" id="{3366B928-A1A0-D451-F682-18956A69B6C6}"/>
              </a:ext>
            </a:extLst>
          </p:cNvPr>
          <p:cNvCxnSpPr>
            <a:cxnSpLocks/>
          </p:cNvCxnSpPr>
          <p:nvPr/>
        </p:nvCxnSpPr>
        <p:spPr>
          <a:xfrm>
            <a:off x="3354787" y="6725962"/>
            <a:ext cx="5667469" cy="0"/>
          </a:xfrm>
          <a:prstGeom prst="straightConnector1">
            <a:avLst/>
          </a:prstGeom>
          <a:ln>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9A2EE8A8-F9F5-8198-8A2E-C3EEDA638EAF}"/>
              </a:ext>
            </a:extLst>
          </p:cNvPr>
          <p:cNvSpPr txBox="1"/>
          <p:nvPr/>
        </p:nvSpPr>
        <p:spPr>
          <a:xfrm>
            <a:off x="3009952" y="598692"/>
            <a:ext cx="6059672" cy="2031325"/>
          </a:xfrm>
          <a:prstGeom prst="rect">
            <a:avLst/>
          </a:prstGeom>
          <a:noFill/>
        </p:spPr>
        <p:txBody>
          <a:bodyPr wrap="none" rtlCol="0">
            <a:spAutoFit/>
          </a:bodyPr>
          <a:lstStyle/>
          <a:p>
            <a:pPr algn="ctr"/>
            <a:r>
              <a:rPr lang="en-US" sz="5400" b="1" u="sng" dirty="0">
                <a:solidFill>
                  <a:srgbClr val="FFFF00"/>
                </a:solidFill>
              </a:rPr>
              <a:t>CAUSES of a </a:t>
            </a:r>
          </a:p>
          <a:p>
            <a:pPr algn="ctr"/>
            <a:r>
              <a:rPr lang="en-US" sz="7200" b="1" u="sng" dirty="0">
                <a:solidFill>
                  <a:srgbClr val="FFFF00"/>
                </a:solidFill>
                <a:latin typeface="Chiller" panose="04020404031007020602" pitchFamily="82" charset="0"/>
              </a:rPr>
              <a:t>FRACTURED HEART</a:t>
            </a:r>
            <a:endParaRPr lang="en-US" sz="6600" b="1" u="sng" dirty="0">
              <a:solidFill>
                <a:srgbClr val="FFFF00"/>
              </a:solidFill>
              <a:latin typeface="Chiller" panose="04020404031007020602" pitchFamily="82" charset="0"/>
            </a:endParaRPr>
          </a:p>
        </p:txBody>
      </p:sp>
    </p:spTree>
    <p:extLst>
      <p:ext uri="{BB962C8B-B14F-4D97-AF65-F5344CB8AC3E}">
        <p14:creationId xmlns:p14="http://schemas.microsoft.com/office/powerpoint/2010/main" val="1701754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86F87-FE6B-4E9E-74F3-D5291FBC2E67}"/>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56BF4334-7C8F-A3C4-E65E-1C5260F2F17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entagon 3">
            <a:extLst>
              <a:ext uri="{FF2B5EF4-FFF2-40B4-BE49-F238E27FC236}">
                <a16:creationId xmlns:a16="http://schemas.microsoft.com/office/drawing/2014/main" id="{B55E9A3F-ABCE-5E3B-B1F2-87BAE55EB216}"/>
              </a:ext>
            </a:extLst>
          </p:cNvPr>
          <p:cNvSpPr/>
          <p:nvPr/>
        </p:nvSpPr>
        <p:spPr>
          <a:xfrm>
            <a:off x="-218913" y="0"/>
            <a:ext cx="12822382" cy="6286500"/>
          </a:xfrm>
          <a:prstGeom prst="pentagon">
            <a:avLst/>
          </a:prstGeom>
          <a:noFill/>
          <a:ln w="571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R="0" lvl="0" algn="ctr" defTabSz="914400" rtl="0" eaLnBrk="1" fontAlgn="auto" latinLnBrk="0" hangingPunct="1">
              <a:lnSpc>
                <a:spcPct val="90000"/>
              </a:lnSpc>
              <a:spcBef>
                <a:spcPts val="1000"/>
              </a:spcBef>
              <a:spcAft>
                <a:spcPts val="0"/>
              </a:spcAft>
              <a:buClrTx/>
              <a:buSzTx/>
              <a:tabLst/>
              <a:defRPr/>
            </a:pPr>
            <a:endParaRPr kumimoji="0" lang="en-US" sz="2600" b="0" i="0" u="none" strike="noStrike" kern="1200" cap="none" spc="0" normalizeH="0" baseline="0" noProof="0" dirty="0">
              <a:ln>
                <a:noFill/>
              </a:ln>
              <a:solidFill>
                <a:schemeClr val="bg1"/>
              </a:solidFill>
              <a:effectLst/>
              <a:uLnTx/>
              <a:uFillTx/>
              <a:latin typeface="Aptos" panose="02110004020202020204"/>
              <a:ea typeface="+mn-ea"/>
              <a:cs typeface="+mn-cs"/>
            </a:endParaRPr>
          </a:p>
        </p:txBody>
      </p:sp>
      <p:cxnSp>
        <p:nvCxnSpPr>
          <p:cNvPr id="9" name="Straight Arrow Connector 8">
            <a:extLst>
              <a:ext uri="{FF2B5EF4-FFF2-40B4-BE49-F238E27FC236}">
                <a16:creationId xmlns:a16="http://schemas.microsoft.com/office/drawing/2014/main" id="{E7FEF7AE-BE20-06D8-6E20-C424D16F0BA3}"/>
              </a:ext>
            </a:extLst>
          </p:cNvPr>
          <p:cNvCxnSpPr>
            <a:cxnSpLocks/>
          </p:cNvCxnSpPr>
          <p:nvPr/>
        </p:nvCxnSpPr>
        <p:spPr>
          <a:xfrm>
            <a:off x="3234556" y="1748718"/>
            <a:ext cx="5667469" cy="0"/>
          </a:xfrm>
          <a:prstGeom prst="straightConnector1">
            <a:avLst/>
          </a:prstGeom>
          <a:ln>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 name="Pentagon 4">
            <a:extLst>
              <a:ext uri="{FF2B5EF4-FFF2-40B4-BE49-F238E27FC236}">
                <a16:creationId xmlns:a16="http://schemas.microsoft.com/office/drawing/2014/main" id="{758E4C34-EB48-639E-2DC1-E5F1DEF6A3E6}"/>
              </a:ext>
            </a:extLst>
          </p:cNvPr>
          <p:cNvSpPr/>
          <p:nvPr/>
        </p:nvSpPr>
        <p:spPr>
          <a:xfrm>
            <a:off x="-396967" y="0"/>
            <a:ext cx="12822381" cy="6286500"/>
          </a:xfrm>
          <a:prstGeom prst="pentagon">
            <a:avLst/>
          </a:prstGeom>
          <a:solidFill>
            <a:srgbClr val="FFFFFF"/>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DE574692-FA73-685D-CA0A-4C2E8E7E9FA2}"/>
              </a:ext>
            </a:extLst>
          </p:cNvPr>
          <p:cNvSpPr/>
          <p:nvPr/>
        </p:nvSpPr>
        <p:spPr>
          <a:xfrm>
            <a:off x="1382751" y="118946"/>
            <a:ext cx="9905319" cy="1347348"/>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n w="0"/>
                <a:solidFill>
                  <a:schemeClr val="tx1"/>
                </a:solidFill>
                <a:effectLst>
                  <a:outerShdw blurRad="38100" dist="19050" dir="2700000" algn="tl" rotWithShape="0">
                    <a:schemeClr val="dk1">
                      <a:alpha val="40000"/>
                    </a:schemeClr>
                  </a:outerShdw>
                </a:effectLst>
                <a:ea typeface="+mj-ea"/>
                <a:cs typeface="+mj-cs"/>
              </a:rPr>
              <a:t>A Few DON’Ts of HEALING A </a:t>
            </a:r>
          </a:p>
          <a:p>
            <a:pPr algn="ctr"/>
            <a:r>
              <a:rPr lang="en-US" sz="5400" b="1" dirty="0">
                <a:ln w="0"/>
                <a:solidFill>
                  <a:schemeClr val="tx1"/>
                </a:solidFill>
                <a:effectLst>
                  <a:outerShdw blurRad="38100" dist="19050" dir="2700000" algn="tl" rotWithShape="0">
                    <a:schemeClr val="dk1">
                      <a:alpha val="40000"/>
                    </a:schemeClr>
                  </a:outerShdw>
                </a:effectLst>
                <a:latin typeface="Chiller" panose="04020404031007020602" pitchFamily="82" charset="0"/>
                <a:ea typeface="+mj-ea"/>
                <a:cs typeface="+mj-cs"/>
              </a:rPr>
              <a:t>BROKEN- HEART</a:t>
            </a:r>
            <a:endParaRPr lang="en-US" sz="5400" b="1" dirty="0">
              <a:ln w="0"/>
              <a:solidFill>
                <a:schemeClr val="tx1"/>
              </a:solidFill>
              <a:effectLst>
                <a:outerShdw blurRad="38100" dist="19050" dir="2700000" algn="tl" rotWithShape="0">
                  <a:schemeClr val="dk1">
                    <a:alpha val="40000"/>
                  </a:schemeClr>
                </a:outerShdw>
              </a:effectLst>
              <a:latin typeface="Chiller" panose="04020404031007020602" pitchFamily="82" charset="0"/>
            </a:endParaRPr>
          </a:p>
        </p:txBody>
      </p:sp>
      <p:sp>
        <p:nvSpPr>
          <p:cNvPr id="10" name="TextBox 9">
            <a:extLst>
              <a:ext uri="{FF2B5EF4-FFF2-40B4-BE49-F238E27FC236}">
                <a16:creationId xmlns:a16="http://schemas.microsoft.com/office/drawing/2014/main" id="{44C4B759-FF32-EE83-0724-CBAC5977F716}"/>
              </a:ext>
            </a:extLst>
          </p:cNvPr>
          <p:cNvSpPr txBox="1"/>
          <p:nvPr/>
        </p:nvSpPr>
        <p:spPr>
          <a:xfrm>
            <a:off x="1496486" y="1520740"/>
            <a:ext cx="10239078" cy="5339923"/>
          </a:xfrm>
          <a:prstGeom prst="rect">
            <a:avLst/>
          </a:prstGeom>
          <a:noFill/>
        </p:spPr>
        <p:txBody>
          <a:bodyPr wrap="square" rtlCol="0">
            <a:spAutoFit/>
          </a:bodyPr>
          <a:lstStyle/>
          <a:p>
            <a:pPr marL="514350" indent="-514350" algn="l" fontAlgn="base">
              <a:buAutoNum type="arabicPeriod"/>
            </a:pPr>
            <a:r>
              <a:rPr lang="en-US" sz="3100" b="1" dirty="0">
                <a:solidFill>
                  <a:srgbClr val="C00000"/>
                </a:solidFill>
              </a:rPr>
              <a:t>Don’t Gaslight your own Feelings. Accept them</a:t>
            </a:r>
          </a:p>
          <a:p>
            <a:pPr marL="514350" indent="-514350" algn="l" fontAlgn="base">
              <a:buAutoNum type="arabicPeriod"/>
            </a:pPr>
            <a:r>
              <a:rPr lang="en-US" sz="3100" b="1" dirty="0">
                <a:solidFill>
                  <a:srgbClr val="C00000"/>
                </a:solidFill>
              </a:rPr>
              <a:t>Don’t ignore the Signs of Grief (Loss brings grief)</a:t>
            </a:r>
          </a:p>
          <a:p>
            <a:pPr marL="514350" indent="-514350" algn="l" fontAlgn="base">
              <a:buAutoNum type="arabicPeriod"/>
            </a:pPr>
            <a:r>
              <a:rPr lang="en-US" sz="3100" b="1" dirty="0">
                <a:solidFill>
                  <a:srgbClr val="C00000"/>
                </a:solidFill>
              </a:rPr>
              <a:t>Don’t Succumb to “Quick Fixes”</a:t>
            </a:r>
          </a:p>
          <a:p>
            <a:pPr marL="514350" indent="-514350" algn="l" fontAlgn="base">
              <a:buAutoNum type="arabicPeriod"/>
            </a:pPr>
            <a:r>
              <a:rPr lang="en-US" sz="3100" b="1" dirty="0">
                <a:solidFill>
                  <a:srgbClr val="C00000"/>
                </a:solidFill>
              </a:rPr>
              <a:t>Don’t keep returning the “Scene of the Crime”. Rehearsing” what coulda, shoulda been done”.</a:t>
            </a:r>
          </a:p>
          <a:p>
            <a:pPr marL="514350" indent="-514350" algn="l" fontAlgn="base">
              <a:buAutoNum type="arabicPeriod"/>
            </a:pPr>
            <a:r>
              <a:rPr lang="en-US" sz="3100" b="1" dirty="0">
                <a:solidFill>
                  <a:srgbClr val="C00000"/>
                </a:solidFill>
              </a:rPr>
              <a:t>Don’t get involved in the BLAME GAME.</a:t>
            </a:r>
          </a:p>
          <a:p>
            <a:pPr marL="514350" indent="-514350" algn="l" fontAlgn="base">
              <a:buAutoNum type="arabicPeriod"/>
            </a:pPr>
            <a:r>
              <a:rPr lang="en-US" sz="3100" b="1" dirty="0">
                <a:solidFill>
                  <a:srgbClr val="C00000"/>
                </a:solidFill>
              </a:rPr>
              <a:t>Don’t overanalyze the situation. Give the “whys?” a break</a:t>
            </a:r>
          </a:p>
          <a:p>
            <a:pPr marL="514350" indent="-514350" algn="l" fontAlgn="base">
              <a:buAutoNum type="arabicPeriod"/>
            </a:pPr>
            <a:r>
              <a:rPr lang="en-US" sz="3100" b="1" dirty="0">
                <a:solidFill>
                  <a:srgbClr val="C00000"/>
                </a:solidFill>
              </a:rPr>
              <a:t>Don’t hesitate to seek help: mental, spiritual, emotional</a:t>
            </a:r>
          </a:p>
          <a:p>
            <a:pPr algn="l" fontAlgn="base"/>
            <a:endParaRPr lang="en-US" sz="3100" b="1" i="0" dirty="0">
              <a:solidFill>
                <a:srgbClr val="C00000"/>
              </a:solidFill>
              <a:effectLst/>
            </a:endParaRPr>
          </a:p>
        </p:txBody>
      </p:sp>
    </p:spTree>
    <p:extLst>
      <p:ext uri="{BB962C8B-B14F-4D97-AF65-F5344CB8AC3E}">
        <p14:creationId xmlns:p14="http://schemas.microsoft.com/office/powerpoint/2010/main" val="274304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A8B30-3CBD-2B9C-0300-B32549372F94}"/>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7B1A101C-2718-ED40-34B0-C19C7B58D37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7" name="Straight Connector 6">
            <a:extLst>
              <a:ext uri="{FF2B5EF4-FFF2-40B4-BE49-F238E27FC236}">
                <a16:creationId xmlns:a16="http://schemas.microsoft.com/office/drawing/2014/main" id="{3A8811A9-CEFC-0EC6-4396-01E39F2EF76C}"/>
              </a:ext>
            </a:extLst>
          </p:cNvPr>
          <p:cNvCxnSpPr/>
          <p:nvPr/>
        </p:nvCxnSpPr>
        <p:spPr>
          <a:xfrm>
            <a:off x="0" y="522514"/>
            <a:ext cx="257524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87C98301-4CA6-C452-8F6A-B887C69F9828}"/>
              </a:ext>
            </a:extLst>
          </p:cNvPr>
          <p:cNvCxnSpPr>
            <a:cxnSpLocks/>
          </p:cNvCxnSpPr>
          <p:nvPr/>
        </p:nvCxnSpPr>
        <p:spPr>
          <a:xfrm>
            <a:off x="7735078" y="6335486"/>
            <a:ext cx="445692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1E8CD159-97A7-127F-95F6-B25BBD68466A}"/>
              </a:ext>
            </a:extLst>
          </p:cNvPr>
          <p:cNvCxnSpPr>
            <a:cxnSpLocks/>
          </p:cNvCxnSpPr>
          <p:nvPr/>
        </p:nvCxnSpPr>
        <p:spPr>
          <a:xfrm>
            <a:off x="8985380" y="6142653"/>
            <a:ext cx="32066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BD96666B-187A-EDAD-BB6D-E40D090B32ED}"/>
              </a:ext>
            </a:extLst>
          </p:cNvPr>
          <p:cNvCxnSpPr>
            <a:cxnSpLocks/>
          </p:cNvCxnSpPr>
          <p:nvPr/>
        </p:nvCxnSpPr>
        <p:spPr>
          <a:xfrm>
            <a:off x="0" y="681135"/>
            <a:ext cx="1903445"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Double Wave 1">
            <a:extLst>
              <a:ext uri="{FF2B5EF4-FFF2-40B4-BE49-F238E27FC236}">
                <a16:creationId xmlns:a16="http://schemas.microsoft.com/office/drawing/2014/main" id="{2BA23154-F6CA-37E3-38E7-4B7E8F8FA638}"/>
              </a:ext>
            </a:extLst>
          </p:cNvPr>
          <p:cNvSpPr/>
          <p:nvPr/>
        </p:nvSpPr>
        <p:spPr>
          <a:xfrm>
            <a:off x="1193490" y="923935"/>
            <a:ext cx="9528464" cy="4395353"/>
          </a:xfrm>
          <a:prstGeom prst="doubleWav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uble Wave 10">
            <a:extLst>
              <a:ext uri="{FF2B5EF4-FFF2-40B4-BE49-F238E27FC236}">
                <a16:creationId xmlns:a16="http://schemas.microsoft.com/office/drawing/2014/main" id="{D21D9BEB-E1E5-B08E-C768-3E1D3CF767F3}"/>
              </a:ext>
            </a:extLst>
          </p:cNvPr>
          <p:cNvSpPr/>
          <p:nvPr/>
        </p:nvSpPr>
        <p:spPr>
          <a:xfrm>
            <a:off x="1029320" y="902387"/>
            <a:ext cx="9969190" cy="4438448"/>
          </a:xfrm>
          <a:prstGeom prst="doubleWave">
            <a:avLst>
              <a:gd name="adj1" fmla="val 6250"/>
              <a:gd name="adj2" fmla="val -1190"/>
            </a:avLst>
          </a:prstGeom>
          <a:solidFill>
            <a:schemeClr val="bg1"/>
          </a:solid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ln w="0"/>
                <a:solidFill>
                  <a:schemeClr val="tx1"/>
                </a:solidFill>
                <a:effectLst>
                  <a:outerShdw blurRad="38100" dist="19050" dir="2700000" algn="tl" rotWithShape="0">
                    <a:schemeClr val="dk1">
                      <a:alpha val="40000"/>
                    </a:schemeClr>
                  </a:outerShdw>
                </a:effectLst>
                <a:latin typeface="Berlin Sans FB Demi" panose="020E0802020502020306" pitchFamily="34" charset="0"/>
                <a:ea typeface="+mj-ea"/>
                <a:cs typeface="+mj-cs"/>
              </a:rPr>
              <a:t>GOD’s VIEW of our </a:t>
            </a:r>
          </a:p>
          <a:p>
            <a:pPr algn="ctr"/>
            <a:r>
              <a:rPr lang="en-US" sz="9600" b="1" dirty="0">
                <a:ln w="0"/>
                <a:solidFill>
                  <a:srgbClr val="C00000"/>
                </a:solidFill>
                <a:effectLst>
                  <a:outerShdw blurRad="38100" dist="19050" dir="2700000" algn="tl" rotWithShape="0">
                    <a:schemeClr val="dk1">
                      <a:alpha val="40000"/>
                    </a:schemeClr>
                  </a:outerShdw>
                </a:effectLst>
                <a:latin typeface="Chiller" panose="04020404031007020602" pitchFamily="82" charset="0"/>
                <a:ea typeface="+mj-ea"/>
                <a:cs typeface="+mj-cs"/>
              </a:rPr>
              <a:t> BROKEN HEARTS</a:t>
            </a:r>
            <a:endParaRPr lang="en-US" sz="9600" b="1" dirty="0">
              <a:ln w="0"/>
              <a:solidFill>
                <a:srgbClr val="C00000"/>
              </a:solidFill>
              <a:effectLst>
                <a:outerShdw blurRad="38100" dist="19050" dir="2700000" algn="tl" rotWithShape="0">
                  <a:schemeClr val="dk1">
                    <a:alpha val="40000"/>
                  </a:schemeClr>
                </a:outerShdw>
              </a:effectLst>
              <a:latin typeface="Chiller" panose="04020404031007020602" pitchFamily="82" charset="0"/>
            </a:endParaRPr>
          </a:p>
        </p:txBody>
      </p:sp>
    </p:spTree>
    <p:extLst>
      <p:ext uri="{BB962C8B-B14F-4D97-AF65-F5344CB8AC3E}">
        <p14:creationId xmlns:p14="http://schemas.microsoft.com/office/powerpoint/2010/main" val="1921918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7BE0D-C056-DF8E-A4BF-46979634D71F}"/>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94FBDE82-6F93-73EF-FCCE-887227E206C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book with text on it&#10;&#10;Description automatically generated">
            <a:extLst>
              <a:ext uri="{FF2B5EF4-FFF2-40B4-BE49-F238E27FC236}">
                <a16:creationId xmlns:a16="http://schemas.microsoft.com/office/drawing/2014/main" id="{B77FFA67-5E8F-8720-521A-4027FE9F1EC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B41AD576-C3CB-FC00-2D11-0751B7AB95DA}"/>
              </a:ext>
            </a:extLst>
          </p:cNvPr>
          <p:cNvSpPr txBox="1"/>
          <p:nvPr/>
        </p:nvSpPr>
        <p:spPr>
          <a:xfrm>
            <a:off x="117763" y="2977537"/>
            <a:ext cx="11707091" cy="3539430"/>
          </a:xfrm>
          <a:prstGeom prst="rect">
            <a:avLst/>
          </a:prstGeom>
          <a:solidFill>
            <a:schemeClr val="bg1"/>
          </a:solidFill>
        </p:spPr>
        <p:txBody>
          <a:bodyPr wrap="square">
            <a:spAutoFit/>
          </a:bodyPr>
          <a:lstStyle/>
          <a:p>
            <a:pPr marL="342900" indent="-342900">
              <a:buFont typeface="+mj-lt"/>
              <a:buAutoNum type="arabicPeriod"/>
              <a:defRPr/>
            </a:pPr>
            <a:r>
              <a:rPr lang="en-US" sz="3200" b="1" i="0" dirty="0">
                <a:effectLst/>
              </a:rPr>
              <a:t> </a:t>
            </a:r>
            <a:r>
              <a:rPr lang="en-US" sz="3200" i="1" dirty="0">
                <a:effectLst/>
              </a:rPr>
              <a:t>Deuteronomy 30:3-4</a:t>
            </a:r>
            <a:r>
              <a:rPr lang="en-US" sz="3200" i="1" dirty="0">
                <a:latin typeface="Aptos SemiBold" panose="020B0004020202020204" pitchFamily="34" charset="0"/>
              </a:rPr>
              <a:t> </a:t>
            </a:r>
          </a:p>
          <a:p>
            <a:pPr lvl="1">
              <a:defRPr/>
            </a:pPr>
            <a:r>
              <a:rPr lang="en-US" sz="3200" b="1" i="0" dirty="0">
                <a:effectLst/>
              </a:rPr>
              <a:t>God, your God, </a:t>
            </a:r>
            <a:r>
              <a:rPr lang="en-US" sz="3200" b="1" i="0" dirty="0">
                <a:solidFill>
                  <a:srgbClr val="C00000"/>
                </a:solidFill>
                <a:effectLst/>
              </a:rPr>
              <a:t>will restore everything you lost; </a:t>
            </a:r>
          </a:p>
          <a:p>
            <a:pPr marL="401638">
              <a:defRPr/>
            </a:pPr>
            <a:r>
              <a:rPr lang="en-US" sz="3200" b="1" i="0" u="sng" dirty="0">
                <a:solidFill>
                  <a:srgbClr val="C00000"/>
                </a:solidFill>
                <a:effectLst/>
              </a:rPr>
              <a:t>he'll have compassion on you</a:t>
            </a:r>
            <a:r>
              <a:rPr lang="en-US" sz="3200" b="1" i="0" u="sng" dirty="0">
                <a:effectLst/>
              </a:rPr>
              <a:t>; he'll come back and </a:t>
            </a:r>
            <a:r>
              <a:rPr lang="en-US" sz="3200" b="1" i="0" u="sng" dirty="0">
                <a:solidFill>
                  <a:srgbClr val="C00000"/>
                </a:solidFill>
                <a:effectLst/>
              </a:rPr>
              <a:t>pick up the pieces from all the places where you were scattered</a:t>
            </a:r>
            <a:r>
              <a:rPr lang="en-US" sz="3200" b="1" i="0" u="sng" dirty="0">
                <a:effectLst/>
              </a:rPr>
              <a:t>. </a:t>
            </a:r>
          </a:p>
          <a:p>
            <a:pPr>
              <a:defRPr/>
            </a:pPr>
            <a:r>
              <a:rPr lang="en-US" sz="3200" b="1" i="0" dirty="0">
                <a:effectLst/>
              </a:rPr>
              <a:t>2. </a:t>
            </a:r>
            <a:r>
              <a:rPr lang="en-US" sz="3200" i="1" u="sng" dirty="0">
                <a:effectLst/>
              </a:rPr>
              <a:t>Psalm 34:18  </a:t>
            </a:r>
          </a:p>
          <a:p>
            <a:pPr>
              <a:tabLst>
                <a:tab pos="460375" algn="l"/>
              </a:tabLst>
              <a:defRPr/>
            </a:pPr>
            <a:r>
              <a:rPr lang="en-US" sz="3200" b="1" i="1" u="sng" dirty="0">
                <a:effectLst/>
              </a:rPr>
              <a:t>	</a:t>
            </a:r>
            <a:r>
              <a:rPr lang="en-US" sz="3200" b="1" i="0" dirty="0">
                <a:effectLst/>
              </a:rPr>
              <a:t>The LORD is </a:t>
            </a:r>
            <a:r>
              <a:rPr lang="en-US" sz="3200" b="1" i="0" u="sng" dirty="0">
                <a:solidFill>
                  <a:srgbClr val="C00000"/>
                </a:solidFill>
                <a:effectLst/>
              </a:rPr>
              <a:t>close to the brokenhearted </a:t>
            </a:r>
            <a:r>
              <a:rPr lang="en-US" sz="3200" b="1" i="0" u="sng" dirty="0">
                <a:effectLst/>
              </a:rPr>
              <a:t>and </a:t>
            </a:r>
          </a:p>
          <a:p>
            <a:pPr indent="460375">
              <a:defRPr/>
            </a:pPr>
            <a:r>
              <a:rPr lang="en-US" sz="3200" b="1" i="0" u="sng" dirty="0">
                <a:solidFill>
                  <a:srgbClr val="C00000"/>
                </a:solidFill>
                <a:effectLst/>
              </a:rPr>
              <a:t>saves those who are crushed in spirit</a:t>
            </a:r>
            <a:r>
              <a:rPr lang="en-US" sz="3200" b="1" i="0" u="sng" dirty="0">
                <a:effectLst/>
              </a:rPr>
              <a:t>. </a:t>
            </a:r>
            <a:r>
              <a:rPr lang="en-US" sz="3200" b="1" u="sng" dirty="0"/>
              <a:t> </a:t>
            </a:r>
          </a:p>
        </p:txBody>
      </p:sp>
      <p:cxnSp>
        <p:nvCxnSpPr>
          <p:cNvPr id="9" name="Straight Arrow Connector 8">
            <a:extLst>
              <a:ext uri="{FF2B5EF4-FFF2-40B4-BE49-F238E27FC236}">
                <a16:creationId xmlns:a16="http://schemas.microsoft.com/office/drawing/2014/main" id="{641C9A73-36CB-3A25-8453-8B14952EAD03}"/>
              </a:ext>
            </a:extLst>
          </p:cNvPr>
          <p:cNvCxnSpPr>
            <a:cxnSpLocks/>
          </p:cNvCxnSpPr>
          <p:nvPr/>
        </p:nvCxnSpPr>
        <p:spPr>
          <a:xfrm>
            <a:off x="2191614" y="2269936"/>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2E1EF6DC-1DA4-E985-09BC-422E46EE59E3}"/>
              </a:ext>
            </a:extLst>
          </p:cNvPr>
          <p:cNvSpPr/>
          <p:nvPr/>
        </p:nvSpPr>
        <p:spPr>
          <a:xfrm>
            <a:off x="55418" y="223404"/>
            <a:ext cx="11831782" cy="6634596"/>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26E46DA0-8F05-009E-52FA-3B1A11568BEB}"/>
              </a:ext>
            </a:extLst>
          </p:cNvPr>
          <p:cNvCxnSpPr>
            <a:cxnSpLocks/>
          </p:cNvCxnSpPr>
          <p:nvPr/>
        </p:nvCxnSpPr>
        <p:spPr>
          <a:xfrm>
            <a:off x="2191615" y="7107988"/>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B21AF70-6905-182D-62A7-6958A05FC33F}"/>
              </a:ext>
            </a:extLst>
          </p:cNvPr>
          <p:cNvSpPr txBox="1"/>
          <p:nvPr/>
        </p:nvSpPr>
        <p:spPr>
          <a:xfrm>
            <a:off x="2739043" y="457822"/>
            <a:ext cx="7289048" cy="2062103"/>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6000" b="1" cap="small" dirty="0">
                <a:solidFill>
                  <a:srgbClr val="FFFF00"/>
                </a:solidFill>
                <a:latin typeface="+mj-lt"/>
              </a:rPr>
              <a:t>GOD’s VIEW of our </a:t>
            </a:r>
            <a:r>
              <a:rPr lang="en-US" sz="8000" b="1" cap="small" dirty="0">
                <a:solidFill>
                  <a:schemeClr val="bg1"/>
                </a:solidFill>
                <a:latin typeface="Chiller" panose="04020404031007020602" pitchFamily="82" charset="0"/>
              </a:rPr>
              <a:t>BROKEN HEARTS</a:t>
            </a:r>
            <a:endParaRPr lang="en-US" sz="8000" b="1" cap="all" dirty="0">
              <a:solidFill>
                <a:schemeClr val="bg1"/>
              </a:solidFill>
              <a:latin typeface="Chiller" panose="04020404031007020602" pitchFamily="82" charset="0"/>
            </a:endParaRPr>
          </a:p>
        </p:txBody>
      </p:sp>
    </p:spTree>
    <p:extLst>
      <p:ext uri="{BB962C8B-B14F-4D97-AF65-F5344CB8AC3E}">
        <p14:creationId xmlns:p14="http://schemas.microsoft.com/office/powerpoint/2010/main" val="497208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27F56-EC8B-6E34-34F9-DF27EE70032F}"/>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F5198B1D-3CE4-344A-FAB9-88D8310B97B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book with text on it&#10;&#10;Description automatically generated">
            <a:extLst>
              <a:ext uri="{FF2B5EF4-FFF2-40B4-BE49-F238E27FC236}">
                <a16:creationId xmlns:a16="http://schemas.microsoft.com/office/drawing/2014/main" id="{9E792D23-C025-CA48-B871-5F6DDBAF4DE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2813CDE-DB85-5887-F7EE-4EBEF725313F}"/>
              </a:ext>
            </a:extLst>
          </p:cNvPr>
          <p:cNvSpPr txBox="1"/>
          <p:nvPr/>
        </p:nvSpPr>
        <p:spPr>
          <a:xfrm>
            <a:off x="235527" y="2390240"/>
            <a:ext cx="11707091" cy="4339650"/>
          </a:xfrm>
          <a:prstGeom prst="rect">
            <a:avLst/>
          </a:prstGeom>
          <a:solidFill>
            <a:schemeClr val="bg1"/>
          </a:solidFill>
        </p:spPr>
        <p:txBody>
          <a:bodyPr wrap="square">
            <a:spAutoFit/>
          </a:bodyPr>
          <a:lstStyle/>
          <a:p>
            <a:pPr marL="514350" indent="-514350">
              <a:buFont typeface="+mj-lt"/>
              <a:buAutoNum type="arabicPeriod" startAt="3"/>
              <a:defRPr/>
            </a:pPr>
            <a:r>
              <a:rPr kumimoji="0" lang="en-US" sz="3000" i="1" u="none" strike="noStrike" kern="1200" cap="none" spc="0" normalizeH="0" baseline="0" noProof="0" dirty="0">
                <a:ln>
                  <a:noFill/>
                </a:ln>
                <a:effectLst/>
                <a:uLnTx/>
                <a:uFillTx/>
              </a:rPr>
              <a:t>Isaiah 61:1 NKJV  </a:t>
            </a:r>
            <a:r>
              <a:rPr lang="en-US" sz="3000" b="1" i="0" dirty="0">
                <a:effectLst/>
              </a:rPr>
              <a:t>“The Spirit of the Lord </a:t>
            </a:r>
            <a:r>
              <a:rPr lang="en-US" sz="3000" b="1" i="0" cap="small" dirty="0">
                <a:effectLst/>
              </a:rPr>
              <a:t>God</a:t>
            </a:r>
            <a:r>
              <a:rPr lang="en-US" sz="3000" b="1" i="0" dirty="0">
                <a:effectLst/>
              </a:rPr>
              <a:t> </a:t>
            </a:r>
            <a:r>
              <a:rPr lang="en-US" sz="3000" b="1" i="1" dirty="0">
                <a:effectLst/>
              </a:rPr>
              <a:t>is</a:t>
            </a:r>
            <a:r>
              <a:rPr lang="en-US" sz="3000" b="1" i="0" dirty="0">
                <a:effectLst/>
              </a:rPr>
              <a:t> upon Me, </a:t>
            </a:r>
          </a:p>
          <a:p>
            <a:pPr>
              <a:tabLst>
                <a:tab pos="401638" algn="l"/>
              </a:tabLst>
              <a:defRPr/>
            </a:pPr>
            <a:r>
              <a:rPr lang="en-US" sz="3000" b="1" dirty="0"/>
              <a:t>	</a:t>
            </a:r>
            <a:r>
              <a:rPr lang="en-US" sz="3000" b="1" i="0" dirty="0">
                <a:effectLst/>
              </a:rPr>
              <a:t>Because the </a:t>
            </a:r>
            <a:r>
              <a:rPr lang="en-US" sz="3000" b="1" i="0" cap="small" dirty="0">
                <a:effectLst/>
              </a:rPr>
              <a:t>Lord</a:t>
            </a:r>
            <a:r>
              <a:rPr lang="en-US" sz="3000" b="1" i="0" dirty="0">
                <a:effectLst/>
              </a:rPr>
              <a:t> has anointed Me </a:t>
            </a:r>
          </a:p>
          <a:p>
            <a:pPr>
              <a:tabLst>
                <a:tab pos="401638" algn="l"/>
              </a:tabLst>
              <a:defRPr/>
            </a:pPr>
            <a:r>
              <a:rPr lang="en-US" sz="3000" b="1" dirty="0"/>
              <a:t>	</a:t>
            </a:r>
            <a:r>
              <a:rPr lang="en-US" sz="3000" b="1" i="0" dirty="0">
                <a:effectLst/>
              </a:rPr>
              <a:t>To preach good tidings to the 	poor;</a:t>
            </a:r>
            <a:br>
              <a:rPr lang="en-US" sz="3000" b="1" dirty="0"/>
            </a:br>
            <a:r>
              <a:rPr lang="en-US" sz="3000" b="1" dirty="0"/>
              <a:t>	</a:t>
            </a:r>
            <a:r>
              <a:rPr lang="en-US" sz="3000" b="1" i="0" dirty="0">
                <a:solidFill>
                  <a:srgbClr val="C00000"/>
                </a:solidFill>
                <a:effectLst/>
              </a:rPr>
              <a:t>He has sent Me to </a:t>
            </a:r>
            <a:r>
              <a:rPr lang="en-US" sz="3000" b="1" i="0" baseline="30000" dirty="0">
                <a:solidFill>
                  <a:srgbClr val="C00000"/>
                </a:solidFill>
                <a:effectLst/>
              </a:rPr>
              <a:t>[</a:t>
            </a:r>
            <a:r>
              <a:rPr lang="en-US" sz="3000" b="1" i="0" baseline="30000" dirty="0">
                <a:solidFill>
                  <a:srgbClr val="C00000"/>
                </a:solidFill>
                <a:effectLst/>
                <a:hlinkClick r:id="rId4" tooltip="See footnote a">
                  <a:extLst>
                    <a:ext uri="{A12FA001-AC4F-418D-AE19-62706E023703}">
                      <ahyp:hlinkClr xmlns:ahyp="http://schemas.microsoft.com/office/drawing/2018/hyperlinkcolor" val="tx"/>
                    </a:ext>
                  </a:extLst>
                </a:hlinkClick>
              </a:rPr>
              <a:t>a</a:t>
            </a:r>
            <a:r>
              <a:rPr lang="en-US" sz="3000" b="1" i="0" baseline="30000" dirty="0">
                <a:solidFill>
                  <a:srgbClr val="C00000"/>
                </a:solidFill>
                <a:effectLst/>
              </a:rPr>
              <a:t>]</a:t>
            </a:r>
            <a:r>
              <a:rPr lang="en-US" sz="3000" b="1" i="0" dirty="0">
                <a:solidFill>
                  <a:srgbClr val="C00000"/>
                </a:solidFill>
                <a:effectLst/>
              </a:rPr>
              <a:t>heal the brokenhearted,</a:t>
            </a:r>
            <a:endParaRPr lang="en-US" sz="3000" b="1" dirty="0">
              <a:solidFill>
                <a:srgbClr val="C00000"/>
              </a:solidFill>
            </a:endParaRPr>
          </a:p>
          <a:p>
            <a:pPr>
              <a:tabLst>
                <a:tab pos="460375" algn="l"/>
              </a:tabLst>
              <a:defRPr/>
            </a:pPr>
            <a:r>
              <a:rPr lang="en-US" sz="3000" b="1" i="0" dirty="0">
                <a:effectLst/>
              </a:rPr>
              <a:t>	To proclaim liberty to the captives,</a:t>
            </a:r>
            <a:br>
              <a:rPr lang="en-US" sz="3000" b="1" dirty="0"/>
            </a:br>
            <a:r>
              <a:rPr lang="en-US" sz="3000" b="1" dirty="0"/>
              <a:t>	</a:t>
            </a:r>
            <a:r>
              <a:rPr lang="en-US" sz="3000" b="1" i="0" dirty="0">
                <a:effectLst/>
              </a:rPr>
              <a:t>And the opening of the prison to </a:t>
            </a:r>
            <a:r>
              <a:rPr lang="en-US" sz="3000" b="1" i="1" dirty="0">
                <a:effectLst/>
              </a:rPr>
              <a:t>those who are</a:t>
            </a:r>
            <a:r>
              <a:rPr lang="en-US" sz="3000" b="1" i="0" dirty="0">
                <a:effectLst/>
              </a:rPr>
              <a:t> bound</a:t>
            </a:r>
          </a:p>
          <a:p>
            <a:pPr marL="0" indent="0">
              <a:buNone/>
              <a:defRPr/>
            </a:pPr>
            <a:endParaRPr lang="en-US" sz="3000" b="1" dirty="0">
              <a:latin typeface="Aptos SemiBold" panose="020B0004020202020204" pitchFamily="34" charset="0"/>
            </a:endParaRPr>
          </a:p>
          <a:p>
            <a:pPr>
              <a:defRPr/>
            </a:pPr>
            <a:r>
              <a:rPr lang="en-US" sz="3000" b="1" i="0" dirty="0">
                <a:effectLst/>
                <a:latin typeface="system-ui"/>
              </a:rPr>
              <a:t> 4. </a:t>
            </a:r>
            <a:r>
              <a:rPr lang="en-US" sz="3000" i="1" dirty="0"/>
              <a:t>John 14:1 NKJV </a:t>
            </a:r>
            <a:r>
              <a:rPr lang="en-US" sz="3000" b="1" i="0" dirty="0">
                <a:solidFill>
                  <a:srgbClr val="C00000"/>
                </a:solidFill>
                <a:effectLst/>
              </a:rPr>
              <a:t>“Let not your heart be troubled; </a:t>
            </a:r>
          </a:p>
          <a:p>
            <a:pPr>
              <a:tabLst>
                <a:tab pos="460375" algn="l"/>
              </a:tabLst>
              <a:defRPr/>
            </a:pPr>
            <a:r>
              <a:rPr lang="en-US" sz="3000" b="1" dirty="0">
                <a:solidFill>
                  <a:srgbClr val="C00000"/>
                </a:solidFill>
              </a:rPr>
              <a:t>	</a:t>
            </a:r>
            <a:r>
              <a:rPr lang="en-US" sz="3000" b="1" i="0" dirty="0">
                <a:solidFill>
                  <a:srgbClr val="C00000"/>
                </a:solidFill>
                <a:effectLst/>
              </a:rPr>
              <a:t>you believe in God, believe also in Me. </a:t>
            </a:r>
            <a:endParaRPr lang="en-US" sz="3000" b="1" i="1" dirty="0"/>
          </a:p>
        </p:txBody>
      </p:sp>
      <p:cxnSp>
        <p:nvCxnSpPr>
          <p:cNvPr id="9" name="Straight Arrow Connector 8">
            <a:extLst>
              <a:ext uri="{FF2B5EF4-FFF2-40B4-BE49-F238E27FC236}">
                <a16:creationId xmlns:a16="http://schemas.microsoft.com/office/drawing/2014/main" id="{40054CFD-6000-A66C-0E78-E20095B1AC8F}"/>
              </a:ext>
            </a:extLst>
          </p:cNvPr>
          <p:cNvCxnSpPr>
            <a:cxnSpLocks/>
          </p:cNvCxnSpPr>
          <p:nvPr/>
        </p:nvCxnSpPr>
        <p:spPr>
          <a:xfrm>
            <a:off x="2191614" y="2269936"/>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99B5FB4D-C6D4-6910-D8A7-5E464754D83F}"/>
              </a:ext>
            </a:extLst>
          </p:cNvPr>
          <p:cNvSpPr/>
          <p:nvPr/>
        </p:nvSpPr>
        <p:spPr>
          <a:xfrm>
            <a:off x="173181" y="413241"/>
            <a:ext cx="11831782" cy="6634596"/>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B1E7B14E-F50E-E462-6E33-80E4FAADA95F}"/>
              </a:ext>
            </a:extLst>
          </p:cNvPr>
          <p:cNvCxnSpPr>
            <a:cxnSpLocks/>
          </p:cNvCxnSpPr>
          <p:nvPr/>
        </p:nvCxnSpPr>
        <p:spPr>
          <a:xfrm>
            <a:off x="2191615" y="7107988"/>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81E89F1-8870-334D-4482-E6CA2C8E3C3F}"/>
              </a:ext>
            </a:extLst>
          </p:cNvPr>
          <p:cNvSpPr txBox="1"/>
          <p:nvPr/>
        </p:nvSpPr>
        <p:spPr>
          <a:xfrm>
            <a:off x="2739043" y="457822"/>
            <a:ext cx="7289048" cy="2062103"/>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6000" b="1" cap="small" dirty="0">
                <a:solidFill>
                  <a:srgbClr val="FFFF00"/>
                </a:solidFill>
                <a:latin typeface="+mj-lt"/>
              </a:rPr>
              <a:t>GOD’s VIEW of our </a:t>
            </a:r>
            <a:r>
              <a:rPr lang="en-US" sz="8000" b="1" cap="small" dirty="0">
                <a:solidFill>
                  <a:schemeClr val="bg1"/>
                </a:solidFill>
                <a:latin typeface="Chiller" panose="04020404031007020602" pitchFamily="82" charset="0"/>
              </a:rPr>
              <a:t>BROKEN HEARTS</a:t>
            </a:r>
            <a:endParaRPr lang="en-US" sz="8000" b="1" cap="all" dirty="0">
              <a:solidFill>
                <a:schemeClr val="bg1"/>
              </a:solidFill>
              <a:latin typeface="Chiller" panose="04020404031007020602" pitchFamily="82" charset="0"/>
            </a:endParaRPr>
          </a:p>
        </p:txBody>
      </p:sp>
    </p:spTree>
    <p:extLst>
      <p:ext uri="{BB962C8B-B14F-4D97-AF65-F5344CB8AC3E}">
        <p14:creationId xmlns:p14="http://schemas.microsoft.com/office/powerpoint/2010/main" val="2069959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DAFCF-C8C5-79C3-7881-858179D192FA}"/>
            </a:ext>
          </a:extLst>
        </p:cNvPr>
        <p:cNvGrpSpPr/>
        <p:nvPr/>
      </p:nvGrpSpPr>
      <p:grpSpPr>
        <a:xfrm>
          <a:off x="0" y="0"/>
          <a:ext cx="0" cy="0"/>
          <a:chOff x="0" y="0"/>
          <a:chExt cx="0" cy="0"/>
        </a:xfrm>
      </p:grpSpPr>
      <p:pic>
        <p:nvPicPr>
          <p:cNvPr id="3" name="Picture 2" descr="A book with text on it&#10;&#10;Description automatically generated">
            <a:extLst>
              <a:ext uri="{FF2B5EF4-FFF2-40B4-BE49-F238E27FC236}">
                <a16:creationId xmlns:a16="http://schemas.microsoft.com/office/drawing/2014/main" id="{4D8162BB-BC48-B1A6-6E07-7281992C5C5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4">
            <a:extLst>
              <a:ext uri="{FF2B5EF4-FFF2-40B4-BE49-F238E27FC236}">
                <a16:creationId xmlns:a16="http://schemas.microsoft.com/office/drawing/2014/main" id="{803C1471-F3C5-8BEC-20CB-C6F26D758F4F}"/>
              </a:ext>
            </a:extLst>
          </p:cNvPr>
          <p:cNvSpPr>
            <a:spLocks noGrp="1"/>
          </p:cNvSpPr>
          <p:nvPr>
            <p:ph sz="half" idx="1"/>
          </p:nvPr>
        </p:nvSpPr>
        <p:spPr>
          <a:xfrm>
            <a:off x="509008" y="2139176"/>
            <a:ext cx="11393060" cy="2579647"/>
          </a:xfrm>
          <a:solidFill>
            <a:schemeClr val="bg1"/>
          </a:solidFill>
          <a:ln w="76200">
            <a:solidFill>
              <a:srgbClr val="FFC000"/>
            </a:solidFill>
          </a:ln>
        </p:spPr>
        <p:txBody>
          <a:bodyPr>
            <a:noAutofit/>
          </a:bodyPr>
          <a:lstStyle/>
          <a:p>
            <a:pPr marL="0" indent="0" algn="ctr">
              <a:buNone/>
            </a:pPr>
            <a:r>
              <a:rPr lang="en-US" sz="6600" dirty="0">
                <a:solidFill>
                  <a:schemeClr val="accent6">
                    <a:lumMod val="50000"/>
                  </a:schemeClr>
                </a:solidFill>
                <a:latin typeface="Berlin Sans FB Demi" panose="020E0802020502020306" pitchFamily="34" charset="0"/>
              </a:rPr>
              <a:t>(Reminder)</a:t>
            </a:r>
          </a:p>
          <a:p>
            <a:pPr marL="0" indent="0" algn="ctr">
              <a:buNone/>
            </a:pPr>
            <a:r>
              <a:rPr lang="en-US" sz="6600" dirty="0">
                <a:solidFill>
                  <a:schemeClr val="accent6">
                    <a:lumMod val="50000"/>
                  </a:schemeClr>
                </a:solidFill>
                <a:latin typeface="Berlin Sans FB Demi" panose="020E0802020502020306" pitchFamily="34" charset="0"/>
              </a:rPr>
              <a:t>THE </a:t>
            </a:r>
            <a:r>
              <a:rPr lang="en-US" sz="7200" dirty="0">
                <a:solidFill>
                  <a:srgbClr val="C00000"/>
                </a:solidFill>
                <a:latin typeface="Berlin Sans FB Demi" panose="020E0802020502020306" pitchFamily="34" charset="0"/>
              </a:rPr>
              <a:t>POWER</a:t>
            </a:r>
            <a:r>
              <a:rPr lang="en-US" sz="6600" dirty="0">
                <a:solidFill>
                  <a:schemeClr val="accent6">
                    <a:lumMod val="50000"/>
                  </a:schemeClr>
                </a:solidFill>
                <a:latin typeface="Berlin Sans FB Demi" panose="020E0802020502020306" pitchFamily="34" charset="0"/>
              </a:rPr>
              <a:t> OF FAITH</a:t>
            </a:r>
          </a:p>
        </p:txBody>
      </p:sp>
      <p:cxnSp>
        <p:nvCxnSpPr>
          <p:cNvPr id="8" name="Straight Connector 7">
            <a:extLst>
              <a:ext uri="{FF2B5EF4-FFF2-40B4-BE49-F238E27FC236}">
                <a16:creationId xmlns:a16="http://schemas.microsoft.com/office/drawing/2014/main" id="{E9401FC7-C2DC-B5E8-430D-84363F6FF34F}"/>
              </a:ext>
            </a:extLst>
          </p:cNvPr>
          <p:cNvCxnSpPr>
            <a:cxnSpLocks/>
          </p:cNvCxnSpPr>
          <p:nvPr/>
        </p:nvCxnSpPr>
        <p:spPr>
          <a:xfrm flipH="1">
            <a:off x="3569279" y="1870363"/>
            <a:ext cx="4577194" cy="0"/>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8A45B1E0-DEA1-F087-C4CB-CB23224546B1}"/>
              </a:ext>
            </a:extLst>
          </p:cNvPr>
          <p:cNvSpPr/>
          <p:nvPr/>
        </p:nvSpPr>
        <p:spPr>
          <a:xfrm>
            <a:off x="95250" y="103908"/>
            <a:ext cx="12001500" cy="666057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 name="Straight Connector 1">
            <a:extLst>
              <a:ext uri="{FF2B5EF4-FFF2-40B4-BE49-F238E27FC236}">
                <a16:creationId xmlns:a16="http://schemas.microsoft.com/office/drawing/2014/main" id="{2A3640DE-FF38-DF2D-3C9E-7623AEC74246}"/>
              </a:ext>
            </a:extLst>
          </p:cNvPr>
          <p:cNvCxnSpPr>
            <a:cxnSpLocks/>
          </p:cNvCxnSpPr>
          <p:nvPr/>
        </p:nvCxnSpPr>
        <p:spPr>
          <a:xfrm flipH="1">
            <a:off x="3513523" y="4966685"/>
            <a:ext cx="4577194" cy="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10264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30F5905E-FDDB-594C-95AD-B8F6787D3EC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book with text on it&#10;&#10;Description automatically generated">
            <a:extLst>
              <a:ext uri="{FF2B5EF4-FFF2-40B4-BE49-F238E27FC236}">
                <a16:creationId xmlns:a16="http://schemas.microsoft.com/office/drawing/2014/main" id="{22D259E6-07FC-CC72-0877-569304885FB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8D0DEFC-CF05-0080-16D8-EC74EB195DA3}"/>
              </a:ext>
            </a:extLst>
          </p:cNvPr>
          <p:cNvSpPr txBox="1"/>
          <p:nvPr/>
        </p:nvSpPr>
        <p:spPr>
          <a:xfrm>
            <a:off x="117763" y="1812146"/>
            <a:ext cx="11707091" cy="3725122"/>
          </a:xfrm>
          <a:prstGeom prst="rect">
            <a:avLst/>
          </a:prstGeom>
          <a:solidFill>
            <a:schemeClr val="bg1"/>
          </a:solidFill>
        </p:spPr>
        <p:txBody>
          <a:bodyPr wrap="square">
            <a:spAutoFit/>
          </a:bodyPr>
          <a:lstStyle/>
          <a:p>
            <a:pPr marL="742950" marR="0" lvl="0" indent="-742950"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sz="4000" b="1" dirty="0">
                <a:solidFill>
                  <a:schemeClr val="accent6">
                    <a:lumMod val="50000"/>
                  </a:schemeClr>
                </a:solidFill>
                <a:latin typeface="Aptos SemiBold" panose="020B0004020202020204" pitchFamily="34" charset="0"/>
                <a:cs typeface="Aharoni" panose="02010803020104030203" pitchFamily="2" charset="-79"/>
              </a:rPr>
              <a:t>To </a:t>
            </a:r>
            <a:r>
              <a:rPr lang="en-US" sz="4000" b="1" u="sng" dirty="0">
                <a:solidFill>
                  <a:schemeClr val="accent6">
                    <a:lumMod val="50000"/>
                  </a:schemeClr>
                </a:solidFill>
                <a:latin typeface="Aptos SemiBold" panose="020B0004020202020204" pitchFamily="34" charset="0"/>
                <a:cs typeface="Aharoni" panose="02010803020104030203" pitchFamily="2" charset="-79"/>
              </a:rPr>
              <a:t>Solidify our Salvation </a:t>
            </a:r>
            <a:r>
              <a:rPr lang="en-US" sz="4000" b="1" dirty="0">
                <a:solidFill>
                  <a:schemeClr val="accent6">
                    <a:lumMod val="50000"/>
                  </a:schemeClr>
                </a:solidFill>
                <a:latin typeface="Aptos SemiBold" panose="020B0004020202020204" pitchFamily="34" charset="0"/>
                <a:cs typeface="Aharoni" panose="02010803020104030203" pitchFamily="2" charset="-79"/>
              </a:rPr>
              <a:t>and </a:t>
            </a:r>
            <a:r>
              <a:rPr lang="en-US" sz="4000" b="1" u="sng" dirty="0">
                <a:solidFill>
                  <a:schemeClr val="accent6">
                    <a:lumMod val="50000"/>
                  </a:schemeClr>
                </a:solidFill>
                <a:latin typeface="Aptos SemiBold" panose="020B0004020202020204" pitchFamily="34" charset="0"/>
                <a:cs typeface="Aharoni" panose="02010803020104030203" pitchFamily="2" charset="-79"/>
              </a:rPr>
              <a:t>Connect us to God</a:t>
            </a:r>
          </a:p>
          <a:p>
            <a:pPr marL="1200150" lvl="1" indent="-742950">
              <a:lnSpc>
                <a:spcPct val="90000"/>
              </a:lnSpc>
              <a:spcBef>
                <a:spcPts val="1000"/>
              </a:spcBef>
              <a:buFont typeface="Arial" panose="020B0604020202020204" pitchFamily="34" charset="0"/>
              <a:buChar char="•"/>
              <a:defRPr/>
            </a:pPr>
            <a:r>
              <a:rPr lang="en-US" sz="3200" b="1" i="1" dirty="0">
                <a:solidFill>
                  <a:schemeClr val="accent6">
                    <a:lumMod val="75000"/>
                  </a:schemeClr>
                </a:solidFill>
                <a:latin typeface="Aptos SemiBold" panose="020B0004020202020204" pitchFamily="34" charset="0"/>
                <a:cs typeface="Aharoni" panose="02010803020104030203" pitchFamily="2" charset="-79"/>
              </a:rPr>
              <a:t>Ephesians 2:8-9 –Saved by Grace through Faith</a:t>
            </a:r>
          </a:p>
          <a:p>
            <a:pPr marL="742950" marR="0" lvl="0" indent="-742950"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sz="4000" b="1" dirty="0">
                <a:solidFill>
                  <a:schemeClr val="accent6">
                    <a:lumMod val="50000"/>
                  </a:schemeClr>
                </a:solidFill>
                <a:latin typeface="Aptos SemiBold" panose="020B0004020202020204" pitchFamily="34" charset="0"/>
                <a:cs typeface="Aharoni" panose="02010803020104030203" pitchFamily="2" charset="-79"/>
              </a:rPr>
              <a:t>To </a:t>
            </a:r>
            <a:r>
              <a:rPr lang="en-US" sz="4000" b="1" u="sng" dirty="0">
                <a:solidFill>
                  <a:schemeClr val="accent6">
                    <a:lumMod val="50000"/>
                  </a:schemeClr>
                </a:solidFill>
                <a:latin typeface="Aptos SemiBold" panose="020B0004020202020204" pitchFamily="34" charset="0"/>
                <a:cs typeface="Aharoni" panose="02010803020104030203" pitchFamily="2" charset="-79"/>
              </a:rPr>
              <a:t>Give us “FAVOR” w/God </a:t>
            </a:r>
            <a:r>
              <a:rPr lang="en-US" sz="4000" b="1" dirty="0">
                <a:solidFill>
                  <a:schemeClr val="accent6">
                    <a:lumMod val="50000"/>
                  </a:schemeClr>
                </a:solidFill>
                <a:latin typeface="Aptos SemiBold" panose="020B0004020202020204" pitchFamily="34" charset="0"/>
                <a:cs typeface="Aharoni" panose="02010803020104030203" pitchFamily="2" charset="-79"/>
              </a:rPr>
              <a:t>and with Others</a:t>
            </a:r>
          </a:p>
          <a:p>
            <a:pPr marL="1200150" lvl="1" indent="-742950">
              <a:lnSpc>
                <a:spcPct val="90000"/>
              </a:lnSpc>
              <a:spcBef>
                <a:spcPts val="1000"/>
              </a:spcBef>
              <a:buFont typeface="Arial" panose="020B0604020202020204" pitchFamily="34" charset="0"/>
              <a:buChar char="•"/>
              <a:defRPr/>
            </a:pPr>
            <a:r>
              <a:rPr lang="en-US" sz="3200" b="1" i="1" dirty="0">
                <a:solidFill>
                  <a:schemeClr val="accent6">
                    <a:lumMod val="50000"/>
                  </a:schemeClr>
                </a:solidFill>
                <a:latin typeface="Aptos SemiBold" panose="020B0004020202020204" pitchFamily="34" charset="0"/>
                <a:cs typeface="Aharoni" panose="02010803020104030203" pitchFamily="2" charset="-79"/>
              </a:rPr>
              <a:t>Romans 4:20-25 - Faithfulness gave Abraham favor</a:t>
            </a:r>
          </a:p>
          <a:p>
            <a:pPr marL="742950" marR="0" lvl="0" indent="-742950"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sz="4000" b="1" dirty="0">
                <a:solidFill>
                  <a:schemeClr val="accent6">
                    <a:lumMod val="50000"/>
                  </a:schemeClr>
                </a:solidFill>
                <a:latin typeface="Aptos SemiBold" panose="020B0004020202020204" pitchFamily="34" charset="0"/>
                <a:cs typeface="Aharoni" panose="02010803020104030203" pitchFamily="2" charset="-79"/>
              </a:rPr>
              <a:t>To  </a:t>
            </a:r>
            <a:r>
              <a:rPr lang="en-US" sz="4000" b="1" u="sng" dirty="0">
                <a:solidFill>
                  <a:schemeClr val="accent6">
                    <a:lumMod val="50000"/>
                  </a:schemeClr>
                </a:solidFill>
                <a:latin typeface="Aptos SemiBold" panose="020B0004020202020204" pitchFamily="34" charset="0"/>
                <a:cs typeface="Aharoni" panose="02010803020104030203" pitchFamily="2" charset="-79"/>
              </a:rPr>
              <a:t>Make our Paths (Journeys) His  Paths</a:t>
            </a:r>
          </a:p>
          <a:p>
            <a:pPr marL="1200150" lvl="1" indent="-742950">
              <a:lnSpc>
                <a:spcPct val="90000"/>
              </a:lnSpc>
              <a:spcBef>
                <a:spcPts val="1000"/>
              </a:spcBef>
              <a:buFont typeface="Arial" panose="020B0604020202020204" pitchFamily="34" charset="0"/>
              <a:buChar char="•"/>
              <a:defRPr/>
            </a:pPr>
            <a:r>
              <a:rPr lang="en-US" sz="3200" b="1" i="1" dirty="0">
                <a:solidFill>
                  <a:schemeClr val="accent6">
                    <a:lumMod val="50000"/>
                  </a:schemeClr>
                </a:solidFill>
                <a:latin typeface="Aptos SemiBold" panose="020B0004020202020204" pitchFamily="34" charset="0"/>
                <a:cs typeface="Aharoni" panose="02010803020104030203" pitchFamily="2" charset="-79"/>
              </a:rPr>
              <a:t>Proverbs 3:5-6 – God’s Paths will be your Paths</a:t>
            </a:r>
          </a:p>
        </p:txBody>
      </p:sp>
      <p:cxnSp>
        <p:nvCxnSpPr>
          <p:cNvPr id="9" name="Straight Arrow Connector 8">
            <a:extLst>
              <a:ext uri="{FF2B5EF4-FFF2-40B4-BE49-F238E27FC236}">
                <a16:creationId xmlns:a16="http://schemas.microsoft.com/office/drawing/2014/main" id="{1DF23367-B803-F175-B314-9C0598213BC5}"/>
              </a:ext>
            </a:extLst>
          </p:cNvPr>
          <p:cNvCxnSpPr>
            <a:cxnSpLocks/>
          </p:cNvCxnSpPr>
          <p:nvPr/>
        </p:nvCxnSpPr>
        <p:spPr>
          <a:xfrm>
            <a:off x="2106255" y="1618208"/>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B35204BA-695A-83B6-85BD-F3239338E71B}"/>
              </a:ext>
            </a:extLst>
          </p:cNvPr>
          <p:cNvSpPr/>
          <p:nvPr/>
        </p:nvSpPr>
        <p:spPr>
          <a:xfrm>
            <a:off x="55418" y="223404"/>
            <a:ext cx="11831782" cy="6634596"/>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76E71A8A-054C-018E-A833-8D88ACB2DB48}"/>
              </a:ext>
            </a:extLst>
          </p:cNvPr>
          <p:cNvCxnSpPr>
            <a:cxnSpLocks/>
          </p:cNvCxnSpPr>
          <p:nvPr/>
        </p:nvCxnSpPr>
        <p:spPr>
          <a:xfrm>
            <a:off x="2191615" y="7107988"/>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BEF5363-68AE-B43F-1904-6CB81B75DB9E}"/>
              </a:ext>
            </a:extLst>
          </p:cNvPr>
          <p:cNvSpPr txBox="1"/>
          <p:nvPr/>
        </p:nvSpPr>
        <p:spPr>
          <a:xfrm>
            <a:off x="1950378" y="511611"/>
            <a:ext cx="8291243" cy="92333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400" b="1" i="1" cap="small" dirty="0">
                <a:latin typeface="Berlin Sans FB" panose="020E0602020502020306" pitchFamily="34" charset="0"/>
              </a:rPr>
              <a:t>Faith has the </a:t>
            </a:r>
            <a:r>
              <a:rPr lang="en-US" sz="6000" b="1" i="1" dirty="0">
                <a:solidFill>
                  <a:srgbClr val="C00000"/>
                </a:solidFill>
                <a:latin typeface="Berlin Sans FB" panose="020E0602020502020306" pitchFamily="34" charset="0"/>
              </a:rPr>
              <a:t>POWER</a:t>
            </a:r>
            <a:endParaRPr lang="en-US" sz="5400" b="1" i="1" dirty="0">
              <a:solidFill>
                <a:srgbClr val="C00000"/>
              </a:solidFill>
              <a:latin typeface="Berlin Sans FB" panose="020E0602020502020306" pitchFamily="34" charset="0"/>
            </a:endParaRPr>
          </a:p>
        </p:txBody>
      </p:sp>
      <p:sp>
        <p:nvSpPr>
          <p:cNvPr id="8" name="Oval 7">
            <a:extLst>
              <a:ext uri="{FF2B5EF4-FFF2-40B4-BE49-F238E27FC236}">
                <a16:creationId xmlns:a16="http://schemas.microsoft.com/office/drawing/2014/main" id="{10AC7882-2A95-7DBD-6080-A22B85FCD0AD}"/>
              </a:ext>
            </a:extLst>
          </p:cNvPr>
          <p:cNvSpPr/>
          <p:nvPr/>
        </p:nvSpPr>
        <p:spPr>
          <a:xfrm>
            <a:off x="6675863" y="615547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6350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670AA-7670-E727-6B81-A7AF52702721}"/>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E153AEA2-EE1F-D213-762A-C319EE60BBA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book with text on it&#10;&#10;Description automatically generated">
            <a:extLst>
              <a:ext uri="{FF2B5EF4-FFF2-40B4-BE49-F238E27FC236}">
                <a16:creationId xmlns:a16="http://schemas.microsoft.com/office/drawing/2014/main" id="{FAB92419-8810-3719-BF71-399C58A26AA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985903C-A93B-4F34-179E-159C4CC31364}"/>
              </a:ext>
            </a:extLst>
          </p:cNvPr>
          <p:cNvSpPr txBox="1"/>
          <p:nvPr/>
        </p:nvSpPr>
        <p:spPr>
          <a:xfrm>
            <a:off x="382639" y="1800037"/>
            <a:ext cx="11302028" cy="5182957"/>
          </a:xfrm>
          <a:prstGeom prst="rect">
            <a:avLst/>
          </a:prstGeom>
          <a:solidFill>
            <a:schemeClr val="bg1"/>
          </a:solidFill>
        </p:spPr>
        <p:txBody>
          <a:bodyPr wrap="square">
            <a:spAutoFit/>
          </a:bodyPr>
          <a:lstStyle/>
          <a:p>
            <a:pPr marL="742950" marR="0" lvl="0" indent="-742950" defTabSz="914400" rtl="0" eaLnBrk="1" fontAlgn="auto" latinLnBrk="0" hangingPunct="1">
              <a:lnSpc>
                <a:spcPct val="90000"/>
              </a:lnSpc>
              <a:spcBef>
                <a:spcPts val="1000"/>
              </a:spcBef>
              <a:spcAft>
                <a:spcPts val="0"/>
              </a:spcAft>
              <a:buClrTx/>
              <a:buSzTx/>
              <a:buFont typeface="+mj-lt"/>
              <a:buAutoNum type="arabicPeriod" startAt="4"/>
              <a:tabLst/>
              <a:defRPr/>
            </a:pPr>
            <a:r>
              <a:rPr lang="en-US" sz="4000" b="1" u="sng" dirty="0">
                <a:solidFill>
                  <a:schemeClr val="accent6">
                    <a:lumMod val="50000"/>
                  </a:schemeClr>
                </a:solidFill>
                <a:latin typeface="Aptos SemiBold" panose="020B0004020202020204" pitchFamily="34" charset="0"/>
                <a:cs typeface="Aharoni" panose="02010803020104030203" pitchFamily="2" charset="-79"/>
              </a:rPr>
              <a:t>To MOVE/UPROOT Mountains and Obstacles</a:t>
            </a:r>
          </a:p>
          <a:p>
            <a:pPr marL="1200150" lvl="1" indent="-742950">
              <a:lnSpc>
                <a:spcPct val="90000"/>
              </a:lnSpc>
              <a:spcBef>
                <a:spcPts val="1000"/>
              </a:spcBef>
              <a:buFont typeface="Arial" panose="020B0604020202020204" pitchFamily="34" charset="0"/>
              <a:buChar char="•"/>
              <a:defRPr/>
            </a:pPr>
            <a:r>
              <a:rPr lang="en-US" sz="3200" b="1" i="1" dirty="0">
                <a:solidFill>
                  <a:schemeClr val="accent6">
                    <a:lumMod val="75000"/>
                  </a:schemeClr>
                </a:solidFill>
                <a:latin typeface="Aptos SemiBold" panose="020B0004020202020204" pitchFamily="34" charset="0"/>
                <a:cs typeface="Aharoni" panose="02010803020104030203" pitchFamily="2" charset="-79"/>
              </a:rPr>
              <a:t>Matthew 17:20 –Faith Like a Mustard Seed</a:t>
            </a:r>
          </a:p>
          <a:p>
            <a:pPr marL="742950" marR="0" lvl="0" indent="-742950" defTabSz="914400" rtl="0" eaLnBrk="1" fontAlgn="auto" latinLnBrk="0" hangingPunct="1">
              <a:lnSpc>
                <a:spcPct val="90000"/>
              </a:lnSpc>
              <a:spcBef>
                <a:spcPts val="1000"/>
              </a:spcBef>
              <a:spcAft>
                <a:spcPts val="0"/>
              </a:spcAft>
              <a:buClrTx/>
              <a:buSzTx/>
              <a:buFont typeface="Arial" panose="020B0604020202020204" pitchFamily="34" charset="0"/>
              <a:buAutoNum type="arabicPeriod" startAt="4"/>
              <a:tabLst/>
              <a:defRPr/>
            </a:pPr>
            <a:r>
              <a:rPr lang="en-US" sz="4000" b="1" u="sng" dirty="0">
                <a:solidFill>
                  <a:schemeClr val="accent6">
                    <a:lumMod val="50000"/>
                  </a:schemeClr>
                </a:solidFill>
                <a:latin typeface="Aptos SemiBold" panose="020B0004020202020204" pitchFamily="34" charset="0"/>
                <a:cs typeface="Aharoni" panose="02010803020104030203" pitchFamily="2" charset="-79"/>
              </a:rPr>
              <a:t>To HEAL our Bodies, Minds and Spirits</a:t>
            </a:r>
          </a:p>
          <a:p>
            <a:pPr marL="1200150" lvl="1" indent="-742950">
              <a:lnSpc>
                <a:spcPct val="90000"/>
              </a:lnSpc>
              <a:spcBef>
                <a:spcPts val="1000"/>
              </a:spcBef>
              <a:buFont typeface="Arial" panose="020B0604020202020204" pitchFamily="34" charset="0"/>
              <a:buChar char="•"/>
              <a:defRPr/>
            </a:pPr>
            <a:r>
              <a:rPr lang="en-US" sz="3200" b="1" i="1" dirty="0">
                <a:solidFill>
                  <a:schemeClr val="accent6">
                    <a:lumMod val="50000"/>
                  </a:schemeClr>
                </a:solidFill>
                <a:latin typeface="Aptos SemiBold" panose="020B0004020202020204" pitchFamily="34" charset="0"/>
                <a:cs typeface="Aharoni" panose="02010803020104030203" pitchFamily="2" charset="-79"/>
              </a:rPr>
              <a:t>Mark 5: 25-31 – Woman with Issue of Blood healed</a:t>
            </a:r>
          </a:p>
          <a:p>
            <a:pPr marL="1200150" lvl="1" indent="-742950">
              <a:lnSpc>
                <a:spcPct val="90000"/>
              </a:lnSpc>
              <a:spcBef>
                <a:spcPts val="1000"/>
              </a:spcBef>
              <a:buFont typeface="Arial" panose="020B0604020202020204" pitchFamily="34" charset="0"/>
              <a:buChar char="•"/>
              <a:defRPr/>
            </a:pPr>
            <a:r>
              <a:rPr lang="en-US" sz="3200" b="1" i="1" dirty="0">
                <a:solidFill>
                  <a:schemeClr val="accent6">
                    <a:lumMod val="50000"/>
                  </a:schemeClr>
                </a:solidFill>
                <a:latin typeface="Aptos SemiBold" panose="020B0004020202020204" pitchFamily="34" charset="0"/>
                <a:cs typeface="Aharoni" panose="02010803020104030203" pitchFamily="2" charset="-79"/>
              </a:rPr>
              <a:t>Matthew 15:21-28 – Woman with daughter w/ vexed spirit</a:t>
            </a:r>
          </a:p>
          <a:p>
            <a:pPr marL="742950" marR="0" lvl="0" indent="-742950" defTabSz="914400" rtl="0" eaLnBrk="1" fontAlgn="auto" latinLnBrk="0" hangingPunct="1">
              <a:lnSpc>
                <a:spcPct val="90000"/>
              </a:lnSpc>
              <a:spcBef>
                <a:spcPts val="1000"/>
              </a:spcBef>
              <a:spcAft>
                <a:spcPts val="0"/>
              </a:spcAft>
              <a:buClrTx/>
              <a:buSzTx/>
              <a:buFont typeface="Arial" panose="020B0604020202020204" pitchFamily="34" charset="0"/>
              <a:buAutoNum type="arabicPeriod" startAt="4"/>
              <a:tabLst/>
              <a:defRPr/>
            </a:pPr>
            <a:r>
              <a:rPr lang="en-US" sz="4000" b="1" dirty="0">
                <a:solidFill>
                  <a:schemeClr val="accent6">
                    <a:lumMod val="50000"/>
                  </a:schemeClr>
                </a:solidFill>
                <a:latin typeface="Aptos SemiBold" panose="020B0004020202020204" pitchFamily="34" charset="0"/>
                <a:cs typeface="Aharoni" panose="02010803020104030203" pitchFamily="2" charset="-79"/>
              </a:rPr>
              <a:t>To  </a:t>
            </a:r>
            <a:r>
              <a:rPr lang="en-US" sz="4000" b="1" u="sng" dirty="0">
                <a:solidFill>
                  <a:schemeClr val="accent6">
                    <a:lumMod val="50000"/>
                  </a:schemeClr>
                </a:solidFill>
                <a:latin typeface="Aptos SemiBold" panose="020B0004020202020204" pitchFamily="34" charset="0"/>
                <a:cs typeface="Aharoni" panose="02010803020104030203" pitchFamily="2" charset="-79"/>
              </a:rPr>
              <a:t>LIBERATE people from Bondage</a:t>
            </a:r>
          </a:p>
          <a:p>
            <a:pPr marL="460375" marR="0" lvl="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i="1" dirty="0">
                <a:solidFill>
                  <a:schemeClr val="accent6">
                    <a:lumMod val="50000"/>
                  </a:schemeClr>
                </a:solidFill>
                <a:latin typeface="Aptos SemiBold" panose="020B0004020202020204" pitchFamily="34" charset="0"/>
                <a:cs typeface="Aharoni" panose="02010803020104030203" pitchFamily="2" charset="-79"/>
              </a:rPr>
              <a:t>      Mark 17:14-18 – Boy w/spiritual, mental and physical illness</a:t>
            </a:r>
          </a:p>
        </p:txBody>
      </p:sp>
      <p:cxnSp>
        <p:nvCxnSpPr>
          <p:cNvPr id="9" name="Straight Arrow Connector 8">
            <a:extLst>
              <a:ext uri="{FF2B5EF4-FFF2-40B4-BE49-F238E27FC236}">
                <a16:creationId xmlns:a16="http://schemas.microsoft.com/office/drawing/2014/main" id="{6B80145A-15CB-E931-55FC-25D40D3DE624}"/>
              </a:ext>
            </a:extLst>
          </p:cNvPr>
          <p:cNvCxnSpPr>
            <a:cxnSpLocks/>
          </p:cNvCxnSpPr>
          <p:nvPr/>
        </p:nvCxnSpPr>
        <p:spPr>
          <a:xfrm>
            <a:off x="2085411" y="1350579"/>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650F802C-3F49-BDCE-B1A6-99317B1DFD55}"/>
              </a:ext>
            </a:extLst>
          </p:cNvPr>
          <p:cNvSpPr/>
          <p:nvPr/>
        </p:nvSpPr>
        <p:spPr>
          <a:xfrm>
            <a:off x="55418" y="223404"/>
            <a:ext cx="11831782" cy="6634596"/>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4BD90C9C-92B2-7A48-DB5A-316EAC0C7308}"/>
              </a:ext>
            </a:extLst>
          </p:cNvPr>
          <p:cNvCxnSpPr>
            <a:cxnSpLocks/>
          </p:cNvCxnSpPr>
          <p:nvPr/>
        </p:nvCxnSpPr>
        <p:spPr>
          <a:xfrm>
            <a:off x="2191615" y="7107988"/>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68909BE-B030-7A1F-07F3-31E87463EF33}"/>
              </a:ext>
            </a:extLst>
          </p:cNvPr>
          <p:cNvSpPr txBox="1"/>
          <p:nvPr/>
        </p:nvSpPr>
        <p:spPr>
          <a:xfrm>
            <a:off x="498088" y="549830"/>
            <a:ext cx="11389110" cy="84504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800" b="1" i="1" cap="small" dirty="0">
                <a:solidFill>
                  <a:srgbClr val="FFFF00"/>
                </a:solidFill>
                <a:latin typeface="+mj-lt"/>
              </a:rPr>
              <a:t>Faith has the </a:t>
            </a:r>
            <a:r>
              <a:rPr lang="en-US" sz="5400" b="1" i="1" dirty="0">
                <a:solidFill>
                  <a:srgbClr val="00FFFF"/>
                </a:solidFill>
                <a:latin typeface="+mj-lt"/>
              </a:rPr>
              <a:t>POWER- </a:t>
            </a:r>
            <a:r>
              <a:rPr lang="en-US" sz="3200" b="1" i="1" dirty="0">
                <a:solidFill>
                  <a:srgbClr val="00FFFF"/>
                </a:solidFill>
                <a:latin typeface="+mj-lt"/>
              </a:rPr>
              <a:t>cont’d</a:t>
            </a:r>
            <a:endParaRPr lang="en-US" sz="4800" b="1" i="1" dirty="0">
              <a:solidFill>
                <a:srgbClr val="00FFFF"/>
              </a:solidFill>
              <a:latin typeface="+mj-lt"/>
            </a:endParaRPr>
          </a:p>
        </p:txBody>
      </p:sp>
      <p:sp>
        <p:nvSpPr>
          <p:cNvPr id="8" name="TextBox 7">
            <a:extLst>
              <a:ext uri="{FF2B5EF4-FFF2-40B4-BE49-F238E27FC236}">
                <a16:creationId xmlns:a16="http://schemas.microsoft.com/office/drawing/2014/main" id="{50BDB3C5-5234-D0CA-393F-B69591FA86F6}"/>
              </a:ext>
            </a:extLst>
          </p:cNvPr>
          <p:cNvSpPr txBox="1"/>
          <p:nvPr/>
        </p:nvSpPr>
        <p:spPr>
          <a:xfrm>
            <a:off x="2317284" y="423450"/>
            <a:ext cx="7289048" cy="928716"/>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400" b="1" cap="small" dirty="0">
                <a:latin typeface="+mj-lt"/>
              </a:rPr>
              <a:t>Faith has the </a:t>
            </a:r>
            <a:r>
              <a:rPr lang="en-US" sz="6000" b="1" dirty="0">
                <a:solidFill>
                  <a:srgbClr val="C00000"/>
                </a:solidFill>
                <a:latin typeface="+mj-lt"/>
              </a:rPr>
              <a:t>POWER</a:t>
            </a:r>
            <a:endParaRPr lang="en-US" sz="5400" b="1" dirty="0">
              <a:solidFill>
                <a:srgbClr val="C00000"/>
              </a:solidFill>
              <a:latin typeface="+mj-lt"/>
            </a:endParaRPr>
          </a:p>
        </p:txBody>
      </p:sp>
      <p:sp>
        <p:nvSpPr>
          <p:cNvPr id="10" name="TextBox 9">
            <a:extLst>
              <a:ext uri="{FF2B5EF4-FFF2-40B4-BE49-F238E27FC236}">
                <a16:creationId xmlns:a16="http://schemas.microsoft.com/office/drawing/2014/main" id="{BB5DFC93-2108-3F4E-F5B7-91D33CCD683F}"/>
              </a:ext>
            </a:extLst>
          </p:cNvPr>
          <p:cNvSpPr txBox="1"/>
          <p:nvPr/>
        </p:nvSpPr>
        <p:spPr>
          <a:xfrm>
            <a:off x="1815346" y="471540"/>
            <a:ext cx="8291243" cy="92333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400" b="1" i="1" cap="small" dirty="0">
                <a:latin typeface="Berlin Sans FB" panose="020E0602020502020306" pitchFamily="34" charset="0"/>
              </a:rPr>
              <a:t>Faith has the </a:t>
            </a:r>
            <a:r>
              <a:rPr lang="en-US" sz="6000" b="1" i="1" dirty="0">
                <a:solidFill>
                  <a:srgbClr val="C00000"/>
                </a:solidFill>
                <a:latin typeface="Berlin Sans FB" panose="020E0602020502020306" pitchFamily="34" charset="0"/>
              </a:rPr>
              <a:t>POWER</a:t>
            </a:r>
            <a:endParaRPr lang="en-US" sz="5400" b="1" i="1" dirty="0">
              <a:solidFill>
                <a:srgbClr val="C00000"/>
              </a:solidFill>
              <a:latin typeface="Berlin Sans FB" panose="020E0602020502020306" pitchFamily="34" charset="0"/>
            </a:endParaRPr>
          </a:p>
        </p:txBody>
      </p:sp>
    </p:spTree>
    <p:extLst>
      <p:ext uri="{BB962C8B-B14F-4D97-AF65-F5344CB8AC3E}">
        <p14:creationId xmlns:p14="http://schemas.microsoft.com/office/powerpoint/2010/main" val="41463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2CA4B-2B32-0FBF-109A-45CC681F09B4}"/>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7C803BD9-B1E7-309B-079B-0D88EFDE936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7" name="Straight Connector 6">
            <a:extLst>
              <a:ext uri="{FF2B5EF4-FFF2-40B4-BE49-F238E27FC236}">
                <a16:creationId xmlns:a16="http://schemas.microsoft.com/office/drawing/2014/main" id="{CFC561E6-C86E-FAAE-306E-EDC8CF750131}"/>
              </a:ext>
            </a:extLst>
          </p:cNvPr>
          <p:cNvCxnSpPr/>
          <p:nvPr/>
        </p:nvCxnSpPr>
        <p:spPr>
          <a:xfrm>
            <a:off x="0" y="522514"/>
            <a:ext cx="257524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9F9D0B83-99D9-182F-97FA-7713826CEF0C}"/>
              </a:ext>
            </a:extLst>
          </p:cNvPr>
          <p:cNvCxnSpPr>
            <a:cxnSpLocks/>
          </p:cNvCxnSpPr>
          <p:nvPr/>
        </p:nvCxnSpPr>
        <p:spPr>
          <a:xfrm>
            <a:off x="7735078" y="6335486"/>
            <a:ext cx="445692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A76BA395-E517-3FE6-BE17-EB5A59129170}"/>
              </a:ext>
            </a:extLst>
          </p:cNvPr>
          <p:cNvCxnSpPr>
            <a:cxnSpLocks/>
          </p:cNvCxnSpPr>
          <p:nvPr/>
        </p:nvCxnSpPr>
        <p:spPr>
          <a:xfrm>
            <a:off x="8985380" y="6142653"/>
            <a:ext cx="32066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71E43BF0-0405-A421-2538-EFCFB43D864D}"/>
              </a:ext>
            </a:extLst>
          </p:cNvPr>
          <p:cNvCxnSpPr>
            <a:cxnSpLocks/>
          </p:cNvCxnSpPr>
          <p:nvPr/>
        </p:nvCxnSpPr>
        <p:spPr>
          <a:xfrm>
            <a:off x="0" y="681135"/>
            <a:ext cx="1903445"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Double Wave 1">
            <a:extLst>
              <a:ext uri="{FF2B5EF4-FFF2-40B4-BE49-F238E27FC236}">
                <a16:creationId xmlns:a16="http://schemas.microsoft.com/office/drawing/2014/main" id="{1CDC0538-77FD-554D-D9D6-DB69C57CA93F}"/>
              </a:ext>
            </a:extLst>
          </p:cNvPr>
          <p:cNvSpPr/>
          <p:nvPr/>
        </p:nvSpPr>
        <p:spPr>
          <a:xfrm>
            <a:off x="1193490" y="923935"/>
            <a:ext cx="9528464" cy="4395353"/>
          </a:xfrm>
          <a:prstGeom prst="doubleWav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10EADA0-397E-B3E7-20E4-F2408E015705}"/>
              </a:ext>
            </a:extLst>
          </p:cNvPr>
          <p:cNvSpPr txBox="1"/>
          <p:nvPr/>
        </p:nvSpPr>
        <p:spPr>
          <a:xfrm>
            <a:off x="1089315" y="2004701"/>
            <a:ext cx="9736814" cy="2554545"/>
          </a:xfrm>
          <a:prstGeom prst="rect">
            <a:avLst/>
          </a:prstGeom>
          <a:noFill/>
        </p:spPr>
        <p:txBody>
          <a:bodyPr wrap="square" rtlCol="0">
            <a:spAutoFit/>
          </a:bodyPr>
          <a:lstStyle/>
          <a:p>
            <a:pPr algn="ctr"/>
            <a:r>
              <a:rPr lang="en-US" sz="8800" b="1" dirty="0">
                <a:solidFill>
                  <a:srgbClr val="FFFF00"/>
                </a:solidFill>
                <a:effectLst>
                  <a:outerShdw blurRad="38100" dist="38100" dir="2700000" algn="tl">
                    <a:srgbClr val="000000">
                      <a:alpha val="43137"/>
                    </a:srgbClr>
                  </a:outerShdw>
                </a:effectLst>
                <a:latin typeface="Castellar" panose="020A0402060406010301" pitchFamily="18" charset="0"/>
              </a:rPr>
              <a:t>FAITH </a:t>
            </a:r>
          </a:p>
          <a:p>
            <a:pPr algn="ctr"/>
            <a:r>
              <a:rPr lang="en-US" sz="6000" dirty="0">
                <a:solidFill>
                  <a:schemeClr val="bg1"/>
                </a:solidFill>
                <a:latin typeface="Berlin Sans FB Demi" panose="020E0802020502020306" pitchFamily="34" charset="0"/>
              </a:rPr>
              <a:t>FIXES A </a:t>
            </a:r>
            <a:r>
              <a:rPr lang="en-US" sz="7200" b="1" dirty="0">
                <a:solidFill>
                  <a:schemeClr val="bg1"/>
                </a:solidFill>
                <a:latin typeface="Chiller" panose="04020404031007020602" pitchFamily="82" charset="0"/>
              </a:rPr>
              <a:t>FRACTURED</a:t>
            </a:r>
            <a:r>
              <a:rPr lang="en-US" sz="6000" dirty="0">
                <a:solidFill>
                  <a:schemeClr val="bg1"/>
                </a:solidFill>
                <a:latin typeface="Berlin Sans FB Demi" panose="020E0802020502020306" pitchFamily="34" charset="0"/>
              </a:rPr>
              <a:t> HEART</a:t>
            </a:r>
          </a:p>
        </p:txBody>
      </p:sp>
      <p:sp>
        <p:nvSpPr>
          <p:cNvPr id="5" name="TextBox 4">
            <a:extLst>
              <a:ext uri="{FF2B5EF4-FFF2-40B4-BE49-F238E27FC236}">
                <a16:creationId xmlns:a16="http://schemas.microsoft.com/office/drawing/2014/main" id="{43EB2C5E-B2B9-558E-2D0E-C785F8776AE6}"/>
              </a:ext>
            </a:extLst>
          </p:cNvPr>
          <p:cNvSpPr txBox="1"/>
          <p:nvPr/>
        </p:nvSpPr>
        <p:spPr>
          <a:xfrm>
            <a:off x="7621319" y="51138"/>
            <a:ext cx="4294125" cy="954107"/>
          </a:xfrm>
          <a:prstGeom prst="rect">
            <a:avLst/>
          </a:prstGeom>
          <a:noFill/>
        </p:spPr>
        <p:txBody>
          <a:bodyPr wrap="square" rtlCol="0">
            <a:spAutoFit/>
          </a:bodyPr>
          <a:lstStyle/>
          <a:p>
            <a:pPr algn="r"/>
            <a:r>
              <a:rPr lang="en-US" sz="2800" b="1" cap="small" dirty="0">
                <a:solidFill>
                  <a:schemeClr val="bg1"/>
                </a:solidFill>
              </a:rPr>
              <a:t>Reid Temple AME Church</a:t>
            </a:r>
          </a:p>
          <a:p>
            <a:pPr algn="r"/>
            <a:r>
              <a:rPr lang="en-US" sz="2800" b="1" dirty="0">
                <a:solidFill>
                  <a:schemeClr val="bg1"/>
                </a:solidFill>
              </a:rPr>
              <a:t> MID-WEEK BIBLE STUDY</a:t>
            </a:r>
          </a:p>
        </p:txBody>
      </p:sp>
      <p:sp>
        <p:nvSpPr>
          <p:cNvPr id="6" name="Rectangle: Rounded Corners 5">
            <a:extLst>
              <a:ext uri="{FF2B5EF4-FFF2-40B4-BE49-F238E27FC236}">
                <a16:creationId xmlns:a16="http://schemas.microsoft.com/office/drawing/2014/main" id="{C5A41881-C511-A064-0408-9C0637B1B9A1}"/>
              </a:ext>
            </a:extLst>
          </p:cNvPr>
          <p:cNvSpPr/>
          <p:nvPr/>
        </p:nvSpPr>
        <p:spPr>
          <a:xfrm>
            <a:off x="3129029" y="5830360"/>
            <a:ext cx="5657385" cy="950556"/>
          </a:xfrm>
          <a:prstGeom prst="roundRect">
            <a:avLst/>
          </a:prstGeom>
          <a:solidFill>
            <a:srgbClr val="FFCC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cap="small" dirty="0">
                <a:solidFill>
                  <a:schemeClr val="tx1"/>
                </a:solidFill>
                <a:latin typeface="Aharoni" panose="02010803020104030203" pitchFamily="2" charset="-79"/>
                <a:cs typeface="Aharoni" panose="02010803020104030203" pitchFamily="2" charset="-79"/>
              </a:rPr>
              <a:t>Rev. Dr. Debyii L. Sababu-Thomas, </a:t>
            </a:r>
          </a:p>
          <a:p>
            <a:pPr algn="ctr"/>
            <a:r>
              <a:rPr lang="en-US" sz="1800" cap="small" dirty="0">
                <a:solidFill>
                  <a:schemeClr val="tx1"/>
                </a:solidFill>
                <a:latin typeface="Aharoni" panose="02010803020104030203" pitchFamily="2" charset="-79"/>
                <a:cs typeface="Aharoni" panose="02010803020104030203" pitchFamily="2" charset="-79"/>
              </a:rPr>
              <a:t>Minister of Discipleship Development,  Facilitator</a:t>
            </a:r>
          </a:p>
          <a:p>
            <a:pPr algn="ctr"/>
            <a:endParaRPr lang="en-US" sz="800" cap="small"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15137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7577F-A4EF-7181-806B-261FB4E27D37}"/>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704ED08C-7270-BE3F-D463-F333AB53864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book with text on it&#10;&#10;Description automatically generated">
            <a:extLst>
              <a:ext uri="{FF2B5EF4-FFF2-40B4-BE49-F238E27FC236}">
                <a16:creationId xmlns:a16="http://schemas.microsoft.com/office/drawing/2014/main" id="{2A5B49B7-4145-DDF9-5516-4B88E4834E4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A2C6D4AB-AC0F-A5D0-C2B2-82CF34432966}"/>
              </a:ext>
            </a:extLst>
          </p:cNvPr>
          <p:cNvSpPr txBox="1"/>
          <p:nvPr/>
        </p:nvSpPr>
        <p:spPr>
          <a:xfrm>
            <a:off x="276435" y="1931448"/>
            <a:ext cx="11302028" cy="4483279"/>
          </a:xfrm>
          <a:prstGeom prst="rect">
            <a:avLst/>
          </a:prstGeom>
          <a:solidFill>
            <a:schemeClr val="bg1"/>
          </a:solidFill>
        </p:spPr>
        <p:txBody>
          <a:bodyPr wrap="square">
            <a:spAutoFit/>
          </a:bodyPr>
          <a:lstStyle/>
          <a:p>
            <a:pPr marL="742950" marR="0" lvl="0" indent="-742950" defTabSz="914400" rtl="0" eaLnBrk="1" fontAlgn="auto" latinLnBrk="0" hangingPunct="1">
              <a:lnSpc>
                <a:spcPct val="90000"/>
              </a:lnSpc>
              <a:spcBef>
                <a:spcPts val="1000"/>
              </a:spcBef>
              <a:spcAft>
                <a:spcPts val="0"/>
              </a:spcAft>
              <a:buClrTx/>
              <a:buSzTx/>
              <a:buFont typeface="+mj-lt"/>
              <a:buAutoNum type="arabicPeriod" startAt="7"/>
              <a:tabLst/>
              <a:defRPr/>
            </a:pPr>
            <a:r>
              <a:rPr lang="en-US" sz="4000" b="1" dirty="0">
                <a:solidFill>
                  <a:schemeClr val="accent6">
                    <a:lumMod val="50000"/>
                  </a:schemeClr>
                </a:solidFill>
                <a:latin typeface="Aptos SemiBold" panose="020B0004020202020204" pitchFamily="34" charset="0"/>
                <a:cs typeface="Aharoni" panose="02010803020104030203" pitchFamily="2" charset="-79"/>
              </a:rPr>
              <a:t>To </a:t>
            </a:r>
            <a:r>
              <a:rPr lang="en-US" sz="4000" b="1" u="sng" dirty="0">
                <a:solidFill>
                  <a:schemeClr val="accent6">
                    <a:lumMod val="50000"/>
                  </a:schemeClr>
                </a:solidFill>
                <a:latin typeface="Aptos SemiBold" panose="020B0004020202020204" pitchFamily="34" charset="0"/>
                <a:cs typeface="Aharoni" panose="02010803020104030203" pitchFamily="2" charset="-79"/>
              </a:rPr>
              <a:t>Have the VICTORY to Overcome the World</a:t>
            </a:r>
          </a:p>
          <a:p>
            <a:pPr marL="1200150" lvl="1" indent="-742950">
              <a:lnSpc>
                <a:spcPct val="90000"/>
              </a:lnSpc>
              <a:spcBef>
                <a:spcPts val="1000"/>
              </a:spcBef>
              <a:buFont typeface="Arial" panose="020B0604020202020204" pitchFamily="34" charset="0"/>
              <a:buChar char="•"/>
              <a:defRPr/>
            </a:pPr>
            <a:r>
              <a:rPr lang="en-US" sz="3200" b="1" i="1" dirty="0">
                <a:solidFill>
                  <a:schemeClr val="accent6">
                    <a:lumMod val="75000"/>
                  </a:schemeClr>
                </a:solidFill>
                <a:latin typeface="Aptos SemiBold" panose="020B0004020202020204" pitchFamily="34" charset="0"/>
                <a:cs typeface="Aharoni" panose="02010803020104030203" pitchFamily="2" charset="-79"/>
              </a:rPr>
              <a:t>I John 5:4 –  The Victory to Overcome the World is our Faith</a:t>
            </a:r>
          </a:p>
          <a:p>
            <a:pPr marL="742950" marR="0" lvl="0" indent="-742950" defTabSz="914400" rtl="0" eaLnBrk="1" fontAlgn="auto" latinLnBrk="0" hangingPunct="1">
              <a:lnSpc>
                <a:spcPct val="90000"/>
              </a:lnSpc>
              <a:spcBef>
                <a:spcPts val="1000"/>
              </a:spcBef>
              <a:spcAft>
                <a:spcPts val="0"/>
              </a:spcAft>
              <a:buClrTx/>
              <a:buSzTx/>
              <a:buFont typeface="+mj-lt"/>
              <a:buAutoNum type="arabicPeriod" startAt="7"/>
              <a:tabLst/>
              <a:defRPr/>
            </a:pPr>
            <a:r>
              <a:rPr lang="en-US" sz="4000" b="1" u="sng" dirty="0">
                <a:solidFill>
                  <a:schemeClr val="accent6">
                    <a:lumMod val="50000"/>
                  </a:schemeClr>
                </a:solidFill>
                <a:latin typeface="Aptos SemiBold" panose="020B0004020202020204" pitchFamily="34" charset="0"/>
                <a:cs typeface="Aharoni" panose="02010803020104030203" pitchFamily="2" charset="-79"/>
              </a:rPr>
              <a:t>To See/Behold/Experience the IMPOSSIBLE becomes the POSSIBLE</a:t>
            </a:r>
          </a:p>
          <a:p>
            <a:pPr marL="1200150" lvl="1" indent="-742950">
              <a:lnSpc>
                <a:spcPct val="90000"/>
              </a:lnSpc>
              <a:spcBef>
                <a:spcPts val="1000"/>
              </a:spcBef>
              <a:buFont typeface="Arial" panose="020B0604020202020204" pitchFamily="34" charset="0"/>
              <a:buChar char="•"/>
              <a:defRPr/>
            </a:pPr>
            <a:r>
              <a:rPr lang="en-US" sz="3200" b="1" i="1" dirty="0">
                <a:solidFill>
                  <a:schemeClr val="accent6">
                    <a:lumMod val="50000"/>
                  </a:schemeClr>
                </a:solidFill>
                <a:latin typeface="Aptos SemiBold" panose="020B0004020202020204" pitchFamily="34" charset="0"/>
                <a:cs typeface="Aharoni" panose="02010803020104030203" pitchFamily="2" charset="-79"/>
              </a:rPr>
              <a:t>Mark 9:23:  If you believe, All things are possible</a:t>
            </a:r>
          </a:p>
          <a:p>
            <a:pPr marL="1200150" lvl="1" indent="-742950">
              <a:lnSpc>
                <a:spcPct val="90000"/>
              </a:lnSpc>
              <a:spcBef>
                <a:spcPts val="1000"/>
              </a:spcBef>
              <a:buFont typeface="Arial" panose="020B0604020202020204" pitchFamily="34" charset="0"/>
              <a:buChar char="•"/>
              <a:defRPr/>
            </a:pPr>
            <a:r>
              <a:rPr lang="en-US" sz="3200" b="1" i="1" dirty="0">
                <a:solidFill>
                  <a:schemeClr val="accent6">
                    <a:lumMod val="50000"/>
                  </a:schemeClr>
                </a:solidFill>
                <a:latin typeface="Aptos SemiBold" panose="020B0004020202020204" pitchFamily="34" charset="0"/>
                <a:cs typeface="Aharoni" panose="02010803020104030203" pitchFamily="2" charset="-79"/>
              </a:rPr>
              <a:t>Luke 1:37-45  Nothing will be impossible With God, Blessed is she who believes…</a:t>
            </a:r>
          </a:p>
        </p:txBody>
      </p:sp>
      <p:cxnSp>
        <p:nvCxnSpPr>
          <p:cNvPr id="9" name="Straight Arrow Connector 8">
            <a:extLst>
              <a:ext uri="{FF2B5EF4-FFF2-40B4-BE49-F238E27FC236}">
                <a16:creationId xmlns:a16="http://schemas.microsoft.com/office/drawing/2014/main" id="{82C40703-0C97-6647-E1FB-3380BAAEE2F1}"/>
              </a:ext>
            </a:extLst>
          </p:cNvPr>
          <p:cNvCxnSpPr>
            <a:cxnSpLocks/>
          </p:cNvCxnSpPr>
          <p:nvPr/>
        </p:nvCxnSpPr>
        <p:spPr>
          <a:xfrm>
            <a:off x="2085411" y="1350579"/>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451D79ED-6754-E8EB-73DA-713A84182A85}"/>
              </a:ext>
            </a:extLst>
          </p:cNvPr>
          <p:cNvSpPr/>
          <p:nvPr/>
        </p:nvSpPr>
        <p:spPr>
          <a:xfrm>
            <a:off x="55418" y="223404"/>
            <a:ext cx="11831782" cy="6634596"/>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02B70E60-17E2-F498-5B0B-0FAAA97671E7}"/>
              </a:ext>
            </a:extLst>
          </p:cNvPr>
          <p:cNvCxnSpPr>
            <a:cxnSpLocks/>
          </p:cNvCxnSpPr>
          <p:nvPr/>
        </p:nvCxnSpPr>
        <p:spPr>
          <a:xfrm>
            <a:off x="2191615" y="7107988"/>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77C6F88-FCA0-312B-8EE6-EF6742C667F2}"/>
              </a:ext>
            </a:extLst>
          </p:cNvPr>
          <p:cNvSpPr txBox="1"/>
          <p:nvPr/>
        </p:nvSpPr>
        <p:spPr>
          <a:xfrm>
            <a:off x="1950378" y="511611"/>
            <a:ext cx="8291243" cy="84023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800" b="1" i="1" cap="small" dirty="0">
                <a:latin typeface="Berlin Sans FB" panose="020E0602020502020306" pitchFamily="34" charset="0"/>
              </a:rPr>
              <a:t>Faith has the </a:t>
            </a:r>
            <a:r>
              <a:rPr lang="en-US" sz="5400" b="1" i="1" dirty="0">
                <a:solidFill>
                  <a:srgbClr val="C00000"/>
                </a:solidFill>
                <a:latin typeface="Berlin Sans FB" panose="020E0602020502020306" pitchFamily="34" charset="0"/>
              </a:rPr>
              <a:t>POWER</a:t>
            </a:r>
            <a:endParaRPr lang="en-US" sz="4800" b="1" i="1" dirty="0">
              <a:solidFill>
                <a:srgbClr val="C00000"/>
              </a:solidFill>
              <a:latin typeface="Berlin Sans FB" panose="020E0602020502020306" pitchFamily="34" charset="0"/>
            </a:endParaRPr>
          </a:p>
        </p:txBody>
      </p:sp>
    </p:spTree>
    <p:extLst>
      <p:ext uri="{BB962C8B-B14F-4D97-AF65-F5344CB8AC3E}">
        <p14:creationId xmlns:p14="http://schemas.microsoft.com/office/powerpoint/2010/main" val="366993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06448-A747-C928-7AA7-E3F17B708065}"/>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1B32C207-B15F-A7EF-F95E-D42CC5D074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book with text on it&#10;&#10;Description automatically generated">
            <a:extLst>
              <a:ext uri="{FF2B5EF4-FFF2-40B4-BE49-F238E27FC236}">
                <a16:creationId xmlns:a16="http://schemas.microsoft.com/office/drawing/2014/main" id="{21C81F44-926B-EEAC-174D-8B95712BA30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B4F11675-37C8-EC80-86A6-186D958C0CBE}"/>
              </a:ext>
            </a:extLst>
          </p:cNvPr>
          <p:cNvSpPr txBox="1"/>
          <p:nvPr/>
        </p:nvSpPr>
        <p:spPr>
          <a:xfrm>
            <a:off x="117763" y="2309542"/>
            <a:ext cx="11707091" cy="4264565"/>
          </a:xfrm>
          <a:prstGeom prst="rect">
            <a:avLst/>
          </a:prstGeom>
          <a:solidFill>
            <a:schemeClr val="bg1"/>
          </a:solidFill>
        </p:spPr>
        <p:txBody>
          <a:bodyPr wrap="square">
            <a:spAutoFit/>
          </a:bodyPr>
          <a:lstStyle/>
          <a:p>
            <a:pPr marR="0" lvl="0" defTabSz="914400" rtl="0" eaLnBrk="1" fontAlgn="auto" latinLnBrk="0" hangingPunct="1">
              <a:lnSpc>
                <a:spcPct val="90000"/>
              </a:lnSpc>
              <a:spcBef>
                <a:spcPts val="1000"/>
              </a:spcBef>
              <a:spcAft>
                <a:spcPts val="0"/>
              </a:spcAft>
              <a:buClrTx/>
              <a:buSzTx/>
              <a:tabLst/>
              <a:defRPr/>
            </a:pPr>
            <a:r>
              <a:rPr lang="en-US" sz="4400" b="1" dirty="0">
                <a:solidFill>
                  <a:schemeClr val="accent6">
                    <a:lumMod val="50000"/>
                  </a:schemeClr>
                </a:solidFill>
                <a:latin typeface="Aptos SemiBold" panose="020B0004020202020204" pitchFamily="34" charset="0"/>
                <a:cs typeface="Aharoni" panose="02010803020104030203" pitchFamily="2" charset="-79"/>
              </a:rPr>
              <a:t>KEY PRINCIPLES</a:t>
            </a:r>
          </a:p>
          <a:p>
            <a:pPr marL="742950" marR="0" lvl="0" indent="-742950" defTabSz="914400" rtl="0" eaLnBrk="1" fontAlgn="auto" latinLnBrk="0" hangingPunct="1">
              <a:lnSpc>
                <a:spcPct val="90000"/>
              </a:lnSpc>
              <a:spcBef>
                <a:spcPts val="1000"/>
              </a:spcBef>
              <a:spcAft>
                <a:spcPts val="0"/>
              </a:spcAft>
              <a:buClrTx/>
              <a:buSzTx/>
              <a:buAutoNum type="arabicPeriod"/>
              <a:tabLst/>
              <a:defRPr/>
            </a:pPr>
            <a:r>
              <a:rPr lang="en-US" sz="4000" b="1" dirty="0">
                <a:solidFill>
                  <a:schemeClr val="accent6">
                    <a:lumMod val="50000"/>
                  </a:schemeClr>
                </a:solidFill>
                <a:latin typeface="Aptos SemiBold" panose="020B0004020202020204" pitchFamily="34" charset="0"/>
                <a:cs typeface="Aharoni" panose="02010803020104030203" pitchFamily="2" charset="-79"/>
              </a:rPr>
              <a:t>A Broken Heart comes from an EVENT(s). They are inevitable</a:t>
            </a:r>
          </a:p>
          <a:p>
            <a:pPr marR="0" lvl="0" defTabSz="914400" rtl="0" eaLnBrk="1" fontAlgn="auto" latinLnBrk="0" hangingPunct="1">
              <a:lnSpc>
                <a:spcPct val="90000"/>
              </a:lnSpc>
              <a:spcBef>
                <a:spcPts val="1000"/>
              </a:spcBef>
              <a:spcAft>
                <a:spcPts val="0"/>
              </a:spcAft>
              <a:buClrTx/>
              <a:buSzTx/>
              <a:tabLst/>
              <a:defRPr/>
            </a:pPr>
            <a:r>
              <a:rPr lang="en-US" sz="4000" b="1" i="1" dirty="0">
                <a:solidFill>
                  <a:srgbClr val="C00000"/>
                </a:solidFill>
                <a:latin typeface="Aptos SemiBold" panose="020B0004020202020204" pitchFamily="34" charset="0"/>
                <a:cs typeface="Aharoni" panose="02010803020104030203" pitchFamily="2" charset="-79"/>
              </a:rPr>
              <a:t>Jesus: </a:t>
            </a:r>
            <a:r>
              <a:rPr lang="en-US" sz="3600" b="1" i="1" dirty="0">
                <a:solidFill>
                  <a:srgbClr val="C00000"/>
                </a:solidFill>
                <a:latin typeface="Aptos SemiBold" panose="020B0004020202020204" pitchFamily="34" charset="0"/>
                <a:cs typeface="Aharoni" panose="02010803020104030203" pitchFamily="2" charset="-79"/>
              </a:rPr>
              <a:t> In this world you will have tribulations, but be of Good Cheer, I have overcome them. John 16:33</a:t>
            </a:r>
            <a:endParaRPr lang="en-US" sz="2800" b="1" i="1" dirty="0">
              <a:solidFill>
                <a:srgbClr val="C00000"/>
              </a:solidFill>
              <a:latin typeface="Aptos SemiBold" panose="020B0004020202020204" pitchFamily="34" charset="0"/>
              <a:cs typeface="Aharoni" panose="02010803020104030203" pitchFamily="2" charset="-79"/>
            </a:endParaRPr>
          </a:p>
          <a:p>
            <a:pPr marL="1200150" lvl="1" indent="-742950">
              <a:lnSpc>
                <a:spcPct val="90000"/>
              </a:lnSpc>
              <a:spcBef>
                <a:spcPts val="1000"/>
              </a:spcBef>
              <a:buFont typeface="Arial" panose="020B0604020202020204" pitchFamily="34" charset="0"/>
              <a:buChar char="•"/>
              <a:defRPr/>
            </a:pPr>
            <a:endParaRPr lang="en-US" sz="3200" b="1" i="1" dirty="0">
              <a:solidFill>
                <a:schemeClr val="accent6">
                  <a:lumMod val="50000"/>
                </a:schemeClr>
              </a:solidFill>
              <a:latin typeface="Aptos SemiBold" panose="020B0004020202020204" pitchFamily="34" charset="0"/>
              <a:cs typeface="Aharoni" panose="02010803020104030203" pitchFamily="2" charset="-79"/>
            </a:endParaRPr>
          </a:p>
          <a:p>
            <a:pPr marL="0" lvl="1">
              <a:lnSpc>
                <a:spcPct val="90000"/>
              </a:lnSpc>
              <a:spcBef>
                <a:spcPts val="1000"/>
              </a:spcBef>
              <a:defRPr/>
            </a:pPr>
            <a:endParaRPr lang="en-US" sz="3200" b="1" i="1" dirty="0">
              <a:solidFill>
                <a:schemeClr val="accent6">
                  <a:lumMod val="50000"/>
                </a:schemeClr>
              </a:solidFill>
              <a:latin typeface="Aptos SemiBold" panose="020B0004020202020204" pitchFamily="34" charset="0"/>
              <a:cs typeface="Aharoni" panose="02010803020104030203" pitchFamily="2" charset="-79"/>
            </a:endParaRPr>
          </a:p>
        </p:txBody>
      </p:sp>
      <p:cxnSp>
        <p:nvCxnSpPr>
          <p:cNvPr id="9" name="Straight Arrow Connector 8">
            <a:extLst>
              <a:ext uri="{FF2B5EF4-FFF2-40B4-BE49-F238E27FC236}">
                <a16:creationId xmlns:a16="http://schemas.microsoft.com/office/drawing/2014/main" id="{79427049-209C-E505-C65F-7C09C83FA2CD}"/>
              </a:ext>
            </a:extLst>
          </p:cNvPr>
          <p:cNvCxnSpPr>
            <a:cxnSpLocks/>
          </p:cNvCxnSpPr>
          <p:nvPr/>
        </p:nvCxnSpPr>
        <p:spPr>
          <a:xfrm>
            <a:off x="2191614" y="2269936"/>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EC5F0953-1A4A-1CF0-E7A2-AD376DDC6CB9}"/>
              </a:ext>
            </a:extLst>
          </p:cNvPr>
          <p:cNvSpPr/>
          <p:nvPr/>
        </p:nvSpPr>
        <p:spPr>
          <a:xfrm>
            <a:off x="55418" y="223404"/>
            <a:ext cx="11831782" cy="6634596"/>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11B09BFC-48F1-9540-A142-62C54D216EBC}"/>
              </a:ext>
            </a:extLst>
          </p:cNvPr>
          <p:cNvCxnSpPr>
            <a:cxnSpLocks/>
          </p:cNvCxnSpPr>
          <p:nvPr/>
        </p:nvCxnSpPr>
        <p:spPr>
          <a:xfrm>
            <a:off x="2191615" y="7107988"/>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C3800BF2-BAE5-A82C-6910-E727694EFB96}"/>
              </a:ext>
            </a:extLst>
          </p:cNvPr>
          <p:cNvSpPr txBox="1"/>
          <p:nvPr/>
        </p:nvSpPr>
        <p:spPr>
          <a:xfrm>
            <a:off x="920294" y="590477"/>
            <a:ext cx="10102028" cy="1779718"/>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400" b="1" cap="small" dirty="0">
                <a:solidFill>
                  <a:srgbClr val="FFFF00"/>
                </a:solidFill>
                <a:latin typeface="+mj-lt"/>
              </a:rPr>
              <a:t>PRINCIPLES of DEALING with a </a:t>
            </a:r>
            <a:r>
              <a:rPr lang="en-US" sz="6600" b="1" cap="small" dirty="0">
                <a:solidFill>
                  <a:schemeClr val="bg1"/>
                </a:solidFill>
                <a:latin typeface="Chiller" panose="04020404031007020602" pitchFamily="82" charset="0"/>
              </a:rPr>
              <a:t>FRACTURED-BROKEN HEART </a:t>
            </a:r>
            <a:endParaRPr lang="en-US" sz="4800" b="1" cap="small" dirty="0">
              <a:solidFill>
                <a:schemeClr val="bg1"/>
              </a:solidFill>
              <a:latin typeface="Chiller" panose="04020404031007020602" pitchFamily="82" charset="0"/>
            </a:endParaRPr>
          </a:p>
        </p:txBody>
      </p:sp>
    </p:spTree>
    <p:extLst>
      <p:ext uri="{BB962C8B-B14F-4D97-AF65-F5344CB8AC3E}">
        <p14:creationId xmlns:p14="http://schemas.microsoft.com/office/powerpoint/2010/main" val="1332054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A40FF-4C4C-FB88-5D8A-1EB18153E294}"/>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F4C09739-0FB4-F718-076A-5B634BDDC8D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book with text on it&#10;&#10;Description automatically generated">
            <a:extLst>
              <a:ext uri="{FF2B5EF4-FFF2-40B4-BE49-F238E27FC236}">
                <a16:creationId xmlns:a16="http://schemas.microsoft.com/office/drawing/2014/main" id="{2BE7B206-A82E-8D7B-1282-57A20DABF62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F22731F-68BF-BB4B-DA2C-C7341105292A}"/>
              </a:ext>
            </a:extLst>
          </p:cNvPr>
          <p:cNvSpPr txBox="1"/>
          <p:nvPr/>
        </p:nvSpPr>
        <p:spPr>
          <a:xfrm>
            <a:off x="117763" y="2309542"/>
            <a:ext cx="11707091" cy="4745723"/>
          </a:xfrm>
          <a:prstGeom prst="rect">
            <a:avLst/>
          </a:prstGeom>
          <a:solidFill>
            <a:schemeClr val="bg1"/>
          </a:solidFill>
        </p:spPr>
        <p:txBody>
          <a:bodyPr wrap="square">
            <a:spAutoFit/>
          </a:bodyPr>
          <a:lstStyle/>
          <a:p>
            <a:pPr marR="0" lvl="0" defTabSz="914400" rtl="0" eaLnBrk="1" fontAlgn="auto" latinLnBrk="0" hangingPunct="1">
              <a:lnSpc>
                <a:spcPct val="90000"/>
              </a:lnSpc>
              <a:spcBef>
                <a:spcPts val="1000"/>
              </a:spcBef>
              <a:spcAft>
                <a:spcPts val="0"/>
              </a:spcAft>
              <a:buClrTx/>
              <a:buSzTx/>
              <a:tabLst/>
              <a:defRPr/>
            </a:pPr>
            <a:r>
              <a:rPr lang="en-US" sz="4400" b="1" dirty="0">
                <a:solidFill>
                  <a:schemeClr val="accent6">
                    <a:lumMod val="50000"/>
                  </a:schemeClr>
                </a:solidFill>
                <a:latin typeface="Aptos SemiBold" panose="020B0004020202020204" pitchFamily="34" charset="0"/>
                <a:cs typeface="Aharoni" panose="02010803020104030203" pitchFamily="2" charset="-79"/>
              </a:rPr>
              <a:t>KEY PRINCIPLES</a:t>
            </a:r>
          </a:p>
          <a:p>
            <a:pPr marR="0" lvl="0" defTabSz="914400" rtl="0" eaLnBrk="1" fontAlgn="auto" latinLnBrk="0" hangingPunct="1">
              <a:lnSpc>
                <a:spcPct val="90000"/>
              </a:lnSpc>
              <a:spcBef>
                <a:spcPts val="1000"/>
              </a:spcBef>
              <a:spcAft>
                <a:spcPts val="0"/>
              </a:spcAft>
              <a:buClrTx/>
              <a:buSzTx/>
              <a:tabLst/>
              <a:defRPr/>
            </a:pPr>
            <a:r>
              <a:rPr lang="en-US" sz="4000" b="1" dirty="0">
                <a:solidFill>
                  <a:schemeClr val="accent6">
                    <a:lumMod val="50000"/>
                  </a:schemeClr>
                </a:solidFill>
                <a:latin typeface="Aptos SemiBold" panose="020B0004020202020204" pitchFamily="34" charset="0"/>
                <a:cs typeface="Aharoni" panose="02010803020104030203" pitchFamily="2" charset="-79"/>
              </a:rPr>
              <a:t>2.  A Broken Heart  is a finite experience.  It has a beginning and an ending. It can also have an expiration date. (If you give it to God)</a:t>
            </a:r>
          </a:p>
          <a:p>
            <a:pPr marR="0" lvl="0" defTabSz="914400" rtl="0" eaLnBrk="1" fontAlgn="auto" latinLnBrk="0" hangingPunct="1">
              <a:lnSpc>
                <a:spcPct val="90000"/>
              </a:lnSpc>
              <a:spcBef>
                <a:spcPts val="1000"/>
              </a:spcBef>
              <a:spcAft>
                <a:spcPts val="0"/>
              </a:spcAft>
              <a:buClrTx/>
              <a:buSzTx/>
              <a:tabLst/>
              <a:defRPr/>
            </a:pPr>
            <a:r>
              <a:rPr lang="en-US" sz="4000" b="1" i="1" dirty="0">
                <a:solidFill>
                  <a:srgbClr val="C00000"/>
                </a:solidFill>
                <a:latin typeface="Aptos SemiBold" panose="020B0004020202020204" pitchFamily="34" charset="0"/>
                <a:cs typeface="Aharoni" panose="02010803020104030203" pitchFamily="2" charset="-79"/>
              </a:rPr>
              <a:t>David (Psalm 30:5) : </a:t>
            </a:r>
            <a:r>
              <a:rPr lang="en-US" sz="2800" b="0" i="1" dirty="0">
                <a:solidFill>
                  <a:srgbClr val="C00000"/>
                </a:solidFill>
                <a:effectLst/>
                <a:latin typeface="Google Sans"/>
              </a:rPr>
              <a:t> </a:t>
            </a:r>
            <a:r>
              <a:rPr lang="en-US" sz="3600" b="0" i="1" dirty="0">
                <a:solidFill>
                  <a:srgbClr val="C00000"/>
                </a:solidFill>
                <a:effectLst/>
              </a:rPr>
              <a:t>For His anger is but for a moment, His favor is for life; </a:t>
            </a:r>
            <a:r>
              <a:rPr lang="en-US" sz="3600" b="1" i="1" u="sng" dirty="0">
                <a:solidFill>
                  <a:srgbClr val="C00000"/>
                </a:solidFill>
                <a:effectLst/>
              </a:rPr>
              <a:t>Weeping may endure for a night, But joy comes in the morning.</a:t>
            </a:r>
            <a:endParaRPr lang="en-US" sz="3600" b="1" i="1" u="sng" dirty="0">
              <a:solidFill>
                <a:srgbClr val="C00000"/>
              </a:solidFill>
              <a:cs typeface="Aharoni" panose="02010803020104030203" pitchFamily="2" charset="-79"/>
            </a:endParaRPr>
          </a:p>
          <a:p>
            <a:pPr marL="1200150" lvl="1" indent="-742950">
              <a:lnSpc>
                <a:spcPct val="90000"/>
              </a:lnSpc>
              <a:spcBef>
                <a:spcPts val="1000"/>
              </a:spcBef>
              <a:buFont typeface="Arial" panose="020B0604020202020204" pitchFamily="34" charset="0"/>
              <a:buChar char="•"/>
              <a:defRPr/>
            </a:pPr>
            <a:endParaRPr lang="en-US" sz="3200" b="1" i="1" dirty="0">
              <a:solidFill>
                <a:schemeClr val="accent6">
                  <a:lumMod val="50000"/>
                </a:schemeClr>
              </a:solidFill>
              <a:latin typeface="Aptos SemiBold" panose="020B0004020202020204" pitchFamily="34" charset="0"/>
              <a:cs typeface="Aharoni" panose="02010803020104030203" pitchFamily="2" charset="-79"/>
            </a:endParaRPr>
          </a:p>
        </p:txBody>
      </p:sp>
      <p:cxnSp>
        <p:nvCxnSpPr>
          <p:cNvPr id="9" name="Straight Arrow Connector 8">
            <a:extLst>
              <a:ext uri="{FF2B5EF4-FFF2-40B4-BE49-F238E27FC236}">
                <a16:creationId xmlns:a16="http://schemas.microsoft.com/office/drawing/2014/main" id="{53E7B7F3-057D-0E63-4571-914B00F3A488}"/>
              </a:ext>
            </a:extLst>
          </p:cNvPr>
          <p:cNvCxnSpPr>
            <a:cxnSpLocks/>
          </p:cNvCxnSpPr>
          <p:nvPr/>
        </p:nvCxnSpPr>
        <p:spPr>
          <a:xfrm>
            <a:off x="2191614" y="2269936"/>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F702D305-27EB-A9AC-4A19-C05D4B80DCB2}"/>
              </a:ext>
            </a:extLst>
          </p:cNvPr>
          <p:cNvSpPr/>
          <p:nvPr/>
        </p:nvSpPr>
        <p:spPr>
          <a:xfrm>
            <a:off x="55418" y="223404"/>
            <a:ext cx="11831782" cy="6634596"/>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1545C521-B1BC-A0EB-AE93-517CD6FB2AEE}"/>
              </a:ext>
            </a:extLst>
          </p:cNvPr>
          <p:cNvCxnSpPr>
            <a:cxnSpLocks/>
          </p:cNvCxnSpPr>
          <p:nvPr/>
        </p:nvCxnSpPr>
        <p:spPr>
          <a:xfrm>
            <a:off x="2191615" y="7107988"/>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99DED3B-2082-0B4A-4DA0-063DCEFEFFF9}"/>
              </a:ext>
            </a:extLst>
          </p:cNvPr>
          <p:cNvSpPr txBox="1"/>
          <p:nvPr/>
        </p:nvSpPr>
        <p:spPr>
          <a:xfrm>
            <a:off x="920294" y="590477"/>
            <a:ext cx="10102028" cy="1779718"/>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400" b="1" cap="small" dirty="0">
                <a:solidFill>
                  <a:srgbClr val="FFFF00"/>
                </a:solidFill>
                <a:latin typeface="+mj-lt"/>
              </a:rPr>
              <a:t>PRINCIPLES of DEALING with a </a:t>
            </a:r>
            <a:r>
              <a:rPr lang="en-US" sz="6600" b="1" cap="small" dirty="0">
                <a:solidFill>
                  <a:schemeClr val="bg1"/>
                </a:solidFill>
                <a:latin typeface="Chiller" panose="04020404031007020602" pitchFamily="82" charset="0"/>
              </a:rPr>
              <a:t>FRACTURED-BROKEN HEART </a:t>
            </a:r>
            <a:endParaRPr lang="en-US" sz="4800" b="1" cap="small" dirty="0">
              <a:solidFill>
                <a:schemeClr val="bg1"/>
              </a:solidFill>
              <a:latin typeface="Chiller" panose="04020404031007020602" pitchFamily="82" charset="0"/>
            </a:endParaRPr>
          </a:p>
        </p:txBody>
      </p:sp>
    </p:spTree>
    <p:extLst>
      <p:ext uri="{BB962C8B-B14F-4D97-AF65-F5344CB8AC3E}">
        <p14:creationId xmlns:p14="http://schemas.microsoft.com/office/powerpoint/2010/main" val="850104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6A2B7-1C38-E740-DC5C-4D2D23F851B3}"/>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6A4198D9-356C-C06E-73C4-B4815BD9F5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book with text on it&#10;&#10;Description automatically generated">
            <a:extLst>
              <a:ext uri="{FF2B5EF4-FFF2-40B4-BE49-F238E27FC236}">
                <a16:creationId xmlns:a16="http://schemas.microsoft.com/office/drawing/2014/main" id="{3BB9001A-30D5-CB58-93E8-AC8CDA24973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030C68A-6654-7763-BF08-34BA585B381E}"/>
              </a:ext>
            </a:extLst>
          </p:cNvPr>
          <p:cNvSpPr txBox="1"/>
          <p:nvPr/>
        </p:nvSpPr>
        <p:spPr>
          <a:xfrm>
            <a:off x="242454" y="2493341"/>
            <a:ext cx="11707091" cy="4340484"/>
          </a:xfrm>
          <a:prstGeom prst="rect">
            <a:avLst/>
          </a:prstGeom>
          <a:solidFill>
            <a:schemeClr val="bg1"/>
          </a:solidFill>
        </p:spPr>
        <p:txBody>
          <a:bodyPr wrap="square">
            <a:spAutoFit/>
          </a:bodyPr>
          <a:lstStyle/>
          <a:p>
            <a:pPr marR="0" lvl="0" defTabSz="914400" rtl="0" eaLnBrk="1" fontAlgn="auto" latinLnBrk="0" hangingPunct="1">
              <a:lnSpc>
                <a:spcPct val="90000"/>
              </a:lnSpc>
              <a:spcBef>
                <a:spcPts val="1000"/>
              </a:spcBef>
              <a:spcAft>
                <a:spcPts val="0"/>
              </a:spcAft>
              <a:buClrTx/>
              <a:buSzTx/>
              <a:tabLst/>
              <a:defRPr/>
            </a:pPr>
            <a:r>
              <a:rPr lang="en-US" sz="4400" b="1" dirty="0">
                <a:solidFill>
                  <a:schemeClr val="accent6">
                    <a:lumMod val="50000"/>
                  </a:schemeClr>
                </a:solidFill>
                <a:latin typeface="Aptos SemiBold" panose="020B0004020202020204" pitchFamily="34" charset="0"/>
                <a:cs typeface="Aharoni" panose="02010803020104030203" pitchFamily="2" charset="-79"/>
              </a:rPr>
              <a:t>KEY PRINCIPLES</a:t>
            </a:r>
          </a:p>
          <a:p>
            <a:pPr marR="0" lvl="0" defTabSz="914400" rtl="0" eaLnBrk="1" fontAlgn="auto" latinLnBrk="0" hangingPunct="1">
              <a:lnSpc>
                <a:spcPct val="90000"/>
              </a:lnSpc>
              <a:spcBef>
                <a:spcPts val="1000"/>
              </a:spcBef>
              <a:spcAft>
                <a:spcPts val="0"/>
              </a:spcAft>
              <a:buClrTx/>
              <a:buSzTx/>
              <a:tabLst/>
              <a:defRPr/>
            </a:pPr>
            <a:r>
              <a:rPr lang="en-US" sz="4000" dirty="0">
                <a:solidFill>
                  <a:srgbClr val="336600"/>
                </a:solidFill>
                <a:cs typeface="Aharoni" panose="02010803020104030203" pitchFamily="2" charset="-79"/>
              </a:rPr>
              <a:t>3.  God will not give you more than you can handle.  You can handle it.</a:t>
            </a:r>
          </a:p>
          <a:p>
            <a:pPr marR="0" lvl="0" defTabSz="914400" rtl="0" eaLnBrk="1" fontAlgn="auto" latinLnBrk="0" hangingPunct="1">
              <a:lnSpc>
                <a:spcPct val="90000"/>
              </a:lnSpc>
              <a:spcBef>
                <a:spcPts val="1000"/>
              </a:spcBef>
              <a:spcAft>
                <a:spcPts val="0"/>
              </a:spcAft>
              <a:buClrTx/>
              <a:buSzTx/>
              <a:tabLst/>
              <a:defRPr/>
            </a:pPr>
            <a:r>
              <a:rPr lang="en-US" sz="3600" b="0" i="1" dirty="0">
                <a:solidFill>
                  <a:srgbClr val="1F1F1F"/>
                </a:solidFill>
                <a:effectLst/>
              </a:rPr>
              <a:t>Paul: I Corinthians 10:13  </a:t>
            </a:r>
            <a:r>
              <a:rPr lang="en-US" sz="3200" b="0" i="1" dirty="0">
                <a:solidFill>
                  <a:srgbClr val="040C28"/>
                </a:solidFill>
                <a:effectLst/>
              </a:rPr>
              <a:t>No temptation has overtaken you except what is common to mankind</a:t>
            </a:r>
            <a:r>
              <a:rPr lang="en-US" sz="3200" b="0" i="1" dirty="0">
                <a:solidFill>
                  <a:srgbClr val="1F1F1F"/>
                </a:solidFill>
                <a:effectLst/>
              </a:rPr>
              <a:t>. </a:t>
            </a:r>
            <a:r>
              <a:rPr lang="en-US" sz="3200" b="1" i="1" dirty="0">
                <a:solidFill>
                  <a:srgbClr val="C00000"/>
                </a:solidFill>
                <a:effectLst/>
              </a:rPr>
              <a:t>And God is faithful; he will not let you be tempted beyond what you can bear. But when you are tempted, he will also provide a way out so that you can endure it</a:t>
            </a:r>
            <a:endParaRPr lang="en-US" sz="2800" b="1" i="1" dirty="0">
              <a:solidFill>
                <a:srgbClr val="C00000"/>
              </a:solidFill>
              <a:cs typeface="Aharoni" panose="02010803020104030203" pitchFamily="2" charset="-79"/>
            </a:endParaRPr>
          </a:p>
        </p:txBody>
      </p:sp>
      <p:cxnSp>
        <p:nvCxnSpPr>
          <p:cNvPr id="9" name="Straight Arrow Connector 8">
            <a:extLst>
              <a:ext uri="{FF2B5EF4-FFF2-40B4-BE49-F238E27FC236}">
                <a16:creationId xmlns:a16="http://schemas.microsoft.com/office/drawing/2014/main" id="{F36196A4-6646-EBBA-B03F-FE39332CEFCB}"/>
              </a:ext>
            </a:extLst>
          </p:cNvPr>
          <p:cNvCxnSpPr>
            <a:cxnSpLocks/>
          </p:cNvCxnSpPr>
          <p:nvPr/>
        </p:nvCxnSpPr>
        <p:spPr>
          <a:xfrm>
            <a:off x="2191614" y="2269936"/>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2F727E4D-D7D3-C2D4-936A-85D02613D39E}"/>
              </a:ext>
            </a:extLst>
          </p:cNvPr>
          <p:cNvSpPr/>
          <p:nvPr/>
        </p:nvSpPr>
        <p:spPr>
          <a:xfrm>
            <a:off x="55418" y="223404"/>
            <a:ext cx="11831782" cy="6634596"/>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9100DD73-71B4-93A7-3B9F-DEE948B7C881}"/>
              </a:ext>
            </a:extLst>
          </p:cNvPr>
          <p:cNvCxnSpPr>
            <a:cxnSpLocks/>
          </p:cNvCxnSpPr>
          <p:nvPr/>
        </p:nvCxnSpPr>
        <p:spPr>
          <a:xfrm>
            <a:off x="2191615" y="7107988"/>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18B08917-2D7B-FE49-2BD5-D3E091DD6E8D}"/>
              </a:ext>
            </a:extLst>
          </p:cNvPr>
          <p:cNvSpPr txBox="1"/>
          <p:nvPr/>
        </p:nvSpPr>
        <p:spPr>
          <a:xfrm>
            <a:off x="920294" y="590477"/>
            <a:ext cx="10102028" cy="1779718"/>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400" b="1" cap="small" dirty="0">
                <a:solidFill>
                  <a:srgbClr val="FFFF00"/>
                </a:solidFill>
                <a:latin typeface="+mj-lt"/>
              </a:rPr>
              <a:t>PRINCIPLES of DEALING with a </a:t>
            </a:r>
            <a:r>
              <a:rPr lang="en-US" sz="6600" b="1" cap="small" dirty="0">
                <a:solidFill>
                  <a:schemeClr val="bg1"/>
                </a:solidFill>
                <a:latin typeface="Chiller" panose="04020404031007020602" pitchFamily="82" charset="0"/>
              </a:rPr>
              <a:t>FRACTURED-BROKEN HEART </a:t>
            </a:r>
            <a:endParaRPr lang="en-US" sz="4800" b="1" cap="small" dirty="0">
              <a:solidFill>
                <a:schemeClr val="bg1"/>
              </a:solidFill>
              <a:latin typeface="Chiller" panose="04020404031007020602" pitchFamily="82" charset="0"/>
            </a:endParaRPr>
          </a:p>
        </p:txBody>
      </p:sp>
    </p:spTree>
    <p:extLst>
      <p:ext uri="{BB962C8B-B14F-4D97-AF65-F5344CB8AC3E}">
        <p14:creationId xmlns:p14="http://schemas.microsoft.com/office/powerpoint/2010/main" val="220787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2CD6C-2D11-4974-BFDB-4FE6012C4534}"/>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9AF0666F-039C-97D6-CE4A-E54D3F9A8C8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book with text on it&#10;&#10;Description automatically generated">
            <a:extLst>
              <a:ext uri="{FF2B5EF4-FFF2-40B4-BE49-F238E27FC236}">
                <a16:creationId xmlns:a16="http://schemas.microsoft.com/office/drawing/2014/main" id="{A9CBBC46-E3A1-653A-C9AB-62C3EDD2B4C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BEC1F790-2230-7E08-E71C-C6CF8467B469}"/>
              </a:ext>
            </a:extLst>
          </p:cNvPr>
          <p:cNvSpPr txBox="1"/>
          <p:nvPr/>
        </p:nvSpPr>
        <p:spPr>
          <a:xfrm>
            <a:off x="180109" y="2366512"/>
            <a:ext cx="11707091" cy="3011209"/>
          </a:xfrm>
          <a:prstGeom prst="rect">
            <a:avLst/>
          </a:prstGeom>
          <a:solidFill>
            <a:schemeClr val="bg1"/>
          </a:solidFill>
        </p:spPr>
        <p:txBody>
          <a:bodyPr wrap="square">
            <a:spAutoFit/>
          </a:bodyPr>
          <a:lstStyle/>
          <a:p>
            <a:pPr marR="0" lvl="0" defTabSz="914400" rtl="0" eaLnBrk="1" fontAlgn="auto" latinLnBrk="0" hangingPunct="1">
              <a:lnSpc>
                <a:spcPct val="90000"/>
              </a:lnSpc>
              <a:spcBef>
                <a:spcPts val="1000"/>
              </a:spcBef>
              <a:spcAft>
                <a:spcPts val="0"/>
              </a:spcAft>
              <a:buClrTx/>
              <a:buSzTx/>
              <a:tabLst/>
              <a:defRPr/>
            </a:pPr>
            <a:r>
              <a:rPr lang="en-US" sz="4400" b="1" dirty="0">
                <a:solidFill>
                  <a:schemeClr val="accent6">
                    <a:lumMod val="50000"/>
                  </a:schemeClr>
                </a:solidFill>
                <a:latin typeface="Aptos SemiBold" panose="020B0004020202020204" pitchFamily="34" charset="0"/>
                <a:cs typeface="Aharoni" panose="02010803020104030203" pitchFamily="2" charset="-79"/>
              </a:rPr>
              <a:t>KEY PRINCIPLES</a:t>
            </a:r>
          </a:p>
          <a:p>
            <a:pPr marR="0" lvl="0" defTabSz="914400" rtl="0" eaLnBrk="1" fontAlgn="auto" latinLnBrk="0" hangingPunct="1">
              <a:lnSpc>
                <a:spcPct val="90000"/>
              </a:lnSpc>
              <a:spcBef>
                <a:spcPts val="1000"/>
              </a:spcBef>
              <a:spcAft>
                <a:spcPts val="0"/>
              </a:spcAft>
              <a:buClrTx/>
              <a:buSzTx/>
              <a:tabLst/>
              <a:defRPr/>
            </a:pPr>
            <a:r>
              <a:rPr lang="en-US" sz="3600" b="1" dirty="0">
                <a:solidFill>
                  <a:schemeClr val="accent6">
                    <a:lumMod val="50000"/>
                  </a:schemeClr>
                </a:solidFill>
                <a:latin typeface="Aptos SemiBold" panose="020B0004020202020204" pitchFamily="34" charset="0"/>
                <a:cs typeface="Aharoni" panose="02010803020104030203" pitchFamily="2" charset="-79"/>
              </a:rPr>
              <a:t>4. God can restore a Broken Heart. </a:t>
            </a:r>
          </a:p>
          <a:p>
            <a:pPr marR="0" lvl="0" defTabSz="914400" rtl="0" eaLnBrk="1" fontAlgn="auto" latinLnBrk="0" hangingPunct="1">
              <a:lnSpc>
                <a:spcPct val="90000"/>
              </a:lnSpc>
              <a:spcBef>
                <a:spcPts val="1000"/>
              </a:spcBef>
              <a:spcAft>
                <a:spcPts val="0"/>
              </a:spcAft>
              <a:buClrTx/>
              <a:buSzTx/>
              <a:tabLst/>
              <a:defRPr/>
            </a:pPr>
            <a:r>
              <a:rPr lang="en-US" sz="3600" b="0" i="0" dirty="0">
                <a:solidFill>
                  <a:srgbClr val="001D35"/>
                </a:solidFill>
                <a:effectLst/>
                <a:latin typeface="Google Sans"/>
              </a:rPr>
              <a:t> Jeremiah 30:17 : </a:t>
            </a:r>
            <a:r>
              <a:rPr lang="en-US" sz="3600" b="0" i="0" dirty="0">
                <a:solidFill>
                  <a:srgbClr val="001D35"/>
                </a:solidFill>
                <a:effectLst/>
              </a:rPr>
              <a:t>"</a:t>
            </a:r>
            <a:r>
              <a:rPr lang="en-US" sz="3600" dirty="0">
                <a:solidFill>
                  <a:srgbClr val="C00000"/>
                </a:solidFill>
              </a:rPr>
              <a:t>For I will restore health to you</a:t>
            </a:r>
            <a:r>
              <a:rPr lang="en-US" sz="3600" dirty="0"/>
              <a:t>, and your </a:t>
            </a:r>
            <a:r>
              <a:rPr lang="en-US" sz="3600" dirty="0">
                <a:solidFill>
                  <a:srgbClr val="C00000"/>
                </a:solidFill>
              </a:rPr>
              <a:t>wounds I will heal</a:t>
            </a:r>
            <a:r>
              <a:rPr lang="en-US" sz="3600" dirty="0"/>
              <a:t>, declares the Lord, </a:t>
            </a:r>
            <a:r>
              <a:rPr lang="en-US" sz="3600" dirty="0">
                <a:solidFill>
                  <a:srgbClr val="C00000"/>
                </a:solidFill>
              </a:rPr>
              <a:t>because they have called you an outcast</a:t>
            </a:r>
            <a:r>
              <a:rPr lang="en-US" sz="3600" dirty="0"/>
              <a:t>: 'It is Zion, for whom no one cares!'</a:t>
            </a:r>
            <a:endParaRPr lang="en-US" sz="2800" b="1" i="1" dirty="0">
              <a:solidFill>
                <a:schemeClr val="accent6">
                  <a:lumMod val="50000"/>
                </a:schemeClr>
              </a:solidFill>
              <a:cs typeface="Aharoni" panose="02010803020104030203" pitchFamily="2" charset="-79"/>
            </a:endParaRPr>
          </a:p>
        </p:txBody>
      </p:sp>
      <p:cxnSp>
        <p:nvCxnSpPr>
          <p:cNvPr id="9" name="Straight Arrow Connector 8">
            <a:extLst>
              <a:ext uri="{FF2B5EF4-FFF2-40B4-BE49-F238E27FC236}">
                <a16:creationId xmlns:a16="http://schemas.microsoft.com/office/drawing/2014/main" id="{191F0228-91D4-10FC-C5E4-4F312D876EB8}"/>
              </a:ext>
            </a:extLst>
          </p:cNvPr>
          <p:cNvCxnSpPr>
            <a:cxnSpLocks/>
          </p:cNvCxnSpPr>
          <p:nvPr/>
        </p:nvCxnSpPr>
        <p:spPr>
          <a:xfrm>
            <a:off x="2191614" y="2269936"/>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2AF26797-ADA3-7E74-F4C7-B585CD2E59A0}"/>
              </a:ext>
            </a:extLst>
          </p:cNvPr>
          <p:cNvSpPr/>
          <p:nvPr/>
        </p:nvSpPr>
        <p:spPr>
          <a:xfrm>
            <a:off x="55418" y="223404"/>
            <a:ext cx="11831782" cy="6634596"/>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1104FD4A-68DE-A98C-F78F-2DDAE97D9FBA}"/>
              </a:ext>
            </a:extLst>
          </p:cNvPr>
          <p:cNvCxnSpPr>
            <a:cxnSpLocks/>
          </p:cNvCxnSpPr>
          <p:nvPr/>
        </p:nvCxnSpPr>
        <p:spPr>
          <a:xfrm>
            <a:off x="2191615" y="7107988"/>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470826BA-6BB0-2B16-081D-FDA4823159BE}"/>
              </a:ext>
            </a:extLst>
          </p:cNvPr>
          <p:cNvSpPr txBox="1"/>
          <p:nvPr/>
        </p:nvSpPr>
        <p:spPr>
          <a:xfrm>
            <a:off x="920294" y="590477"/>
            <a:ext cx="10102028" cy="1779718"/>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400" b="1" cap="small" dirty="0">
                <a:solidFill>
                  <a:srgbClr val="FFFF00"/>
                </a:solidFill>
                <a:latin typeface="+mj-lt"/>
              </a:rPr>
              <a:t>PRINCIPLES of DEALING with a </a:t>
            </a:r>
            <a:r>
              <a:rPr lang="en-US" sz="6600" b="1" cap="small" dirty="0">
                <a:solidFill>
                  <a:schemeClr val="bg1"/>
                </a:solidFill>
                <a:latin typeface="Chiller" panose="04020404031007020602" pitchFamily="82" charset="0"/>
              </a:rPr>
              <a:t>FRACTURED-BROKEN HEART </a:t>
            </a:r>
            <a:endParaRPr lang="en-US" sz="4800" b="1" cap="small" dirty="0">
              <a:solidFill>
                <a:schemeClr val="bg1"/>
              </a:solidFill>
              <a:latin typeface="Chiller" panose="04020404031007020602" pitchFamily="82" charset="0"/>
            </a:endParaRPr>
          </a:p>
        </p:txBody>
      </p:sp>
    </p:spTree>
    <p:extLst>
      <p:ext uri="{BB962C8B-B14F-4D97-AF65-F5344CB8AC3E}">
        <p14:creationId xmlns:p14="http://schemas.microsoft.com/office/powerpoint/2010/main" val="1678087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A2C5C-49AE-0169-9A22-E2BE212CEFBB}"/>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2DDF4A19-FBD8-EDD8-16FA-8FBE5F6EAD5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book with text on it&#10;&#10;Description automatically generated">
            <a:extLst>
              <a:ext uri="{FF2B5EF4-FFF2-40B4-BE49-F238E27FC236}">
                <a16:creationId xmlns:a16="http://schemas.microsoft.com/office/drawing/2014/main" id="{323A2BF9-511D-236B-1978-2D8F4167372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CC4B331A-622C-0E2D-AFAE-E9B7A048D334}"/>
              </a:ext>
            </a:extLst>
          </p:cNvPr>
          <p:cNvSpPr txBox="1"/>
          <p:nvPr/>
        </p:nvSpPr>
        <p:spPr>
          <a:xfrm>
            <a:off x="180106" y="2537656"/>
            <a:ext cx="11707091" cy="3729867"/>
          </a:xfrm>
          <a:prstGeom prst="rect">
            <a:avLst/>
          </a:prstGeom>
          <a:solidFill>
            <a:schemeClr val="bg1"/>
          </a:solidFill>
        </p:spPr>
        <p:txBody>
          <a:bodyPr wrap="square">
            <a:spAutoFit/>
          </a:bodyPr>
          <a:lstStyle/>
          <a:p>
            <a:pPr marR="0" lvl="0" defTabSz="914400" rtl="0" eaLnBrk="1" fontAlgn="auto" latinLnBrk="0" hangingPunct="1">
              <a:lnSpc>
                <a:spcPct val="90000"/>
              </a:lnSpc>
              <a:spcBef>
                <a:spcPts val="1000"/>
              </a:spcBef>
              <a:spcAft>
                <a:spcPts val="0"/>
              </a:spcAft>
              <a:buClrTx/>
              <a:buSzTx/>
              <a:tabLst/>
              <a:defRPr/>
            </a:pPr>
            <a:r>
              <a:rPr lang="en-US" sz="4400" b="1" dirty="0">
                <a:solidFill>
                  <a:schemeClr val="accent6">
                    <a:lumMod val="50000"/>
                  </a:schemeClr>
                </a:solidFill>
                <a:latin typeface="Aptos SemiBold" panose="020B0004020202020204" pitchFamily="34" charset="0"/>
                <a:cs typeface="Aharoni" panose="02010803020104030203" pitchFamily="2" charset="-79"/>
              </a:rPr>
              <a:t>KEY PRINCIPLES</a:t>
            </a:r>
          </a:p>
          <a:p>
            <a:pPr marR="0" lvl="0" defTabSz="914400" rtl="0" eaLnBrk="1" fontAlgn="auto" latinLnBrk="0" hangingPunct="1">
              <a:lnSpc>
                <a:spcPct val="90000"/>
              </a:lnSpc>
              <a:spcBef>
                <a:spcPts val="1000"/>
              </a:spcBef>
              <a:spcAft>
                <a:spcPts val="0"/>
              </a:spcAft>
              <a:buClrTx/>
              <a:buSzTx/>
              <a:tabLst/>
              <a:defRPr/>
            </a:pPr>
            <a:r>
              <a:rPr lang="en-US" sz="3600" b="1" dirty="0">
                <a:solidFill>
                  <a:schemeClr val="accent6">
                    <a:lumMod val="50000"/>
                  </a:schemeClr>
                </a:solidFill>
                <a:latin typeface="Aptos SemiBold" panose="020B0004020202020204" pitchFamily="34" charset="0"/>
                <a:cs typeface="Aharoni" panose="02010803020104030203" pitchFamily="2" charset="-79"/>
              </a:rPr>
              <a:t>5. Healing by Faith from a Broken Heart is a </a:t>
            </a:r>
            <a:r>
              <a:rPr lang="en-US" sz="3600" b="1" dirty="0">
                <a:solidFill>
                  <a:schemeClr val="accent6">
                    <a:lumMod val="50000"/>
                  </a:schemeClr>
                </a:solidFill>
                <a:cs typeface="Aharoni" panose="02010803020104030203" pitchFamily="2" charset="-79"/>
              </a:rPr>
              <a:t>CHOICE</a:t>
            </a:r>
            <a:r>
              <a:rPr lang="en-US" sz="3600" b="1" dirty="0">
                <a:solidFill>
                  <a:schemeClr val="accent6">
                    <a:lumMod val="50000"/>
                  </a:schemeClr>
                </a:solidFill>
                <a:latin typeface="Aptos SemiBold" panose="020B0004020202020204" pitchFamily="34" charset="0"/>
                <a:cs typeface="Aharoni" panose="02010803020104030203" pitchFamily="2" charset="-79"/>
              </a:rPr>
              <a:t>. One must make a decision to believe God</a:t>
            </a:r>
          </a:p>
          <a:p>
            <a:pPr marR="0" lvl="0" defTabSz="914400" rtl="0" eaLnBrk="1" fontAlgn="auto" latinLnBrk="0" hangingPunct="1">
              <a:lnSpc>
                <a:spcPct val="90000"/>
              </a:lnSpc>
              <a:spcBef>
                <a:spcPts val="1000"/>
              </a:spcBef>
              <a:spcAft>
                <a:spcPts val="0"/>
              </a:spcAft>
              <a:buClrTx/>
              <a:buSzTx/>
              <a:tabLst/>
              <a:defRPr/>
            </a:pPr>
            <a:r>
              <a:rPr lang="en-US" sz="3200" dirty="0"/>
              <a:t>God to Moses:  Deuteronomy 30:19 </a:t>
            </a:r>
            <a:r>
              <a:rPr lang="en-US" sz="3200" b="0" i="0" dirty="0">
                <a:solidFill>
                  <a:srgbClr val="000000"/>
                </a:solidFill>
                <a:effectLst/>
              </a:rPr>
              <a:t>“I call heaven and earth to witness against you that today I have set before you life or death, blessing or curse. </a:t>
            </a:r>
            <a:r>
              <a:rPr lang="en-US" sz="3200" b="1" i="0" dirty="0">
                <a:solidFill>
                  <a:srgbClr val="C00000"/>
                </a:solidFill>
                <a:effectLst/>
              </a:rPr>
              <a:t>Oh, that you would choose life; that you and your children might live!</a:t>
            </a:r>
            <a:endParaRPr lang="en-US" sz="2800" b="1" i="1" dirty="0">
              <a:solidFill>
                <a:srgbClr val="C00000"/>
              </a:solidFill>
              <a:cs typeface="Aharoni" panose="02010803020104030203" pitchFamily="2" charset="-79"/>
            </a:endParaRPr>
          </a:p>
        </p:txBody>
      </p:sp>
      <p:cxnSp>
        <p:nvCxnSpPr>
          <p:cNvPr id="9" name="Straight Arrow Connector 8">
            <a:extLst>
              <a:ext uri="{FF2B5EF4-FFF2-40B4-BE49-F238E27FC236}">
                <a16:creationId xmlns:a16="http://schemas.microsoft.com/office/drawing/2014/main" id="{4994919C-39C1-ACB5-D230-4DA6D3BBB841}"/>
              </a:ext>
            </a:extLst>
          </p:cNvPr>
          <p:cNvCxnSpPr>
            <a:cxnSpLocks/>
          </p:cNvCxnSpPr>
          <p:nvPr/>
        </p:nvCxnSpPr>
        <p:spPr>
          <a:xfrm>
            <a:off x="2191614" y="2269936"/>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DD839EB6-5E9C-1C5A-527D-7DF91F920A19}"/>
              </a:ext>
            </a:extLst>
          </p:cNvPr>
          <p:cNvSpPr/>
          <p:nvPr/>
        </p:nvSpPr>
        <p:spPr>
          <a:xfrm>
            <a:off x="55418" y="223404"/>
            <a:ext cx="11831782" cy="6634596"/>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AD017999-F8C1-574E-EE7C-4EAF3EF4C12F}"/>
              </a:ext>
            </a:extLst>
          </p:cNvPr>
          <p:cNvCxnSpPr>
            <a:cxnSpLocks/>
          </p:cNvCxnSpPr>
          <p:nvPr/>
        </p:nvCxnSpPr>
        <p:spPr>
          <a:xfrm>
            <a:off x="2191615" y="7107988"/>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0143F817-9676-1927-0B44-3F4A08C7A70F}"/>
              </a:ext>
            </a:extLst>
          </p:cNvPr>
          <p:cNvSpPr txBox="1"/>
          <p:nvPr/>
        </p:nvSpPr>
        <p:spPr>
          <a:xfrm>
            <a:off x="920294" y="590477"/>
            <a:ext cx="10102028" cy="1779718"/>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400" b="1" cap="small" dirty="0">
                <a:solidFill>
                  <a:srgbClr val="FFFF00"/>
                </a:solidFill>
                <a:latin typeface="+mj-lt"/>
              </a:rPr>
              <a:t>PRINCIPLES of DEALING with a </a:t>
            </a:r>
            <a:r>
              <a:rPr lang="en-US" sz="6600" b="1" cap="small" dirty="0">
                <a:solidFill>
                  <a:schemeClr val="bg1"/>
                </a:solidFill>
                <a:latin typeface="Chiller" panose="04020404031007020602" pitchFamily="82" charset="0"/>
              </a:rPr>
              <a:t>FRACTURED-BROKEN HEART </a:t>
            </a:r>
            <a:endParaRPr lang="en-US" sz="4800" b="1" cap="small" dirty="0">
              <a:solidFill>
                <a:schemeClr val="bg1"/>
              </a:solidFill>
              <a:latin typeface="Chiller" panose="04020404031007020602" pitchFamily="82" charset="0"/>
            </a:endParaRPr>
          </a:p>
        </p:txBody>
      </p:sp>
    </p:spTree>
    <p:extLst>
      <p:ext uri="{BB962C8B-B14F-4D97-AF65-F5344CB8AC3E}">
        <p14:creationId xmlns:p14="http://schemas.microsoft.com/office/powerpoint/2010/main" val="1325828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CFB7F-3628-D217-9F8E-41B798D4E767}"/>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3A815D67-ADB5-3264-B9A0-2E1025DA5D8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7" name="Straight Connector 6">
            <a:extLst>
              <a:ext uri="{FF2B5EF4-FFF2-40B4-BE49-F238E27FC236}">
                <a16:creationId xmlns:a16="http://schemas.microsoft.com/office/drawing/2014/main" id="{B5F496F7-3C3E-5E8D-370A-7AE10EC0192E}"/>
              </a:ext>
            </a:extLst>
          </p:cNvPr>
          <p:cNvCxnSpPr/>
          <p:nvPr/>
        </p:nvCxnSpPr>
        <p:spPr>
          <a:xfrm>
            <a:off x="0" y="522514"/>
            <a:ext cx="257524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D8DB58F5-81C2-85A0-0E1D-547F04A1495E}"/>
              </a:ext>
            </a:extLst>
          </p:cNvPr>
          <p:cNvCxnSpPr>
            <a:cxnSpLocks/>
          </p:cNvCxnSpPr>
          <p:nvPr/>
        </p:nvCxnSpPr>
        <p:spPr>
          <a:xfrm>
            <a:off x="7735078" y="6335486"/>
            <a:ext cx="445692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5EAED4B1-B230-778F-A61D-C20F59E20B12}"/>
              </a:ext>
            </a:extLst>
          </p:cNvPr>
          <p:cNvCxnSpPr>
            <a:cxnSpLocks/>
          </p:cNvCxnSpPr>
          <p:nvPr/>
        </p:nvCxnSpPr>
        <p:spPr>
          <a:xfrm>
            <a:off x="8985380" y="6142653"/>
            <a:ext cx="32066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688858CE-27D3-BB74-4055-2F92A6F470D1}"/>
              </a:ext>
            </a:extLst>
          </p:cNvPr>
          <p:cNvCxnSpPr>
            <a:cxnSpLocks/>
          </p:cNvCxnSpPr>
          <p:nvPr/>
        </p:nvCxnSpPr>
        <p:spPr>
          <a:xfrm>
            <a:off x="0" y="681135"/>
            <a:ext cx="1903445"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Double Wave 1">
            <a:extLst>
              <a:ext uri="{FF2B5EF4-FFF2-40B4-BE49-F238E27FC236}">
                <a16:creationId xmlns:a16="http://schemas.microsoft.com/office/drawing/2014/main" id="{76DCC517-89A2-236E-0DFC-D6CF169239BD}"/>
              </a:ext>
            </a:extLst>
          </p:cNvPr>
          <p:cNvSpPr/>
          <p:nvPr/>
        </p:nvSpPr>
        <p:spPr>
          <a:xfrm>
            <a:off x="1193490" y="923935"/>
            <a:ext cx="9528464" cy="4395353"/>
          </a:xfrm>
          <a:prstGeom prst="doubleWav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F35DF171-8D8E-3A31-C18F-B75B6BBB3455}"/>
              </a:ext>
            </a:extLst>
          </p:cNvPr>
          <p:cNvSpPr/>
          <p:nvPr/>
        </p:nvSpPr>
        <p:spPr>
          <a:xfrm>
            <a:off x="1226781" y="5515133"/>
            <a:ext cx="9434496" cy="125504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n w="0"/>
                <a:solidFill>
                  <a:schemeClr val="tx1"/>
                </a:solidFill>
                <a:effectLst>
                  <a:outerShdw blurRad="38100" dist="19050" dir="2700000" algn="tl" rotWithShape="0">
                    <a:schemeClr val="dk1">
                      <a:alpha val="40000"/>
                    </a:schemeClr>
                  </a:outerShdw>
                </a:effectLst>
                <a:ea typeface="+mj-ea"/>
                <a:cs typeface="+mj-cs"/>
              </a:rPr>
              <a:t>GOD Wants us HEALED</a:t>
            </a:r>
            <a:endParaRPr lang="en-US" sz="4800" b="1" dirty="0">
              <a:ln w="0"/>
              <a:solidFill>
                <a:schemeClr val="tx1"/>
              </a:solidFill>
              <a:effectLst>
                <a:outerShdw blurRad="38100" dist="19050" dir="2700000" algn="tl" rotWithShape="0">
                  <a:schemeClr val="dk1">
                    <a:alpha val="40000"/>
                  </a:schemeClr>
                </a:outerShdw>
              </a:effectLst>
            </a:endParaRPr>
          </a:p>
        </p:txBody>
      </p:sp>
      <p:sp>
        <p:nvSpPr>
          <p:cNvPr id="11" name="Double Wave 10">
            <a:extLst>
              <a:ext uri="{FF2B5EF4-FFF2-40B4-BE49-F238E27FC236}">
                <a16:creationId xmlns:a16="http://schemas.microsoft.com/office/drawing/2014/main" id="{0DD355FF-4AA3-02D6-0CA0-C4AB51A0009D}"/>
              </a:ext>
            </a:extLst>
          </p:cNvPr>
          <p:cNvSpPr/>
          <p:nvPr/>
        </p:nvSpPr>
        <p:spPr>
          <a:xfrm>
            <a:off x="1029320" y="902387"/>
            <a:ext cx="9969190" cy="4438448"/>
          </a:xfrm>
          <a:prstGeom prst="doubleWave">
            <a:avLst>
              <a:gd name="adj1" fmla="val 6250"/>
              <a:gd name="adj2" fmla="val -1190"/>
            </a:avLst>
          </a:prstGeom>
          <a:solidFill>
            <a:schemeClr val="bg1"/>
          </a:solid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Tx/>
              <a:buSzTx/>
              <a:tabLst/>
              <a:defRPr/>
            </a:pPr>
            <a:r>
              <a:rPr lang="en-US" sz="5400" b="1" i="0" dirty="0">
                <a:solidFill>
                  <a:srgbClr val="CC3300"/>
                </a:solidFill>
                <a:effectLst/>
                <a:latin typeface="Berlin Sans FB Demi" panose="020E0802020502020306" pitchFamily="34" charset="0"/>
              </a:rPr>
              <a:t>FAITH as a WEAPON to </a:t>
            </a:r>
          </a:p>
          <a:p>
            <a:pPr marR="0" lvl="0" algn="ctr" defTabSz="914400" rtl="0" eaLnBrk="1" fontAlgn="auto" latinLnBrk="0" hangingPunct="1">
              <a:lnSpc>
                <a:spcPct val="90000"/>
              </a:lnSpc>
              <a:spcBef>
                <a:spcPts val="1000"/>
              </a:spcBef>
              <a:spcAft>
                <a:spcPts val="0"/>
              </a:spcAft>
              <a:buClrTx/>
              <a:buSzTx/>
              <a:tabLst/>
              <a:defRPr/>
            </a:pPr>
            <a:r>
              <a:rPr lang="en-US" sz="5400" b="1" i="0" dirty="0">
                <a:solidFill>
                  <a:srgbClr val="CC3300"/>
                </a:solidFill>
                <a:effectLst/>
                <a:latin typeface="Berlin Sans FB Demi" panose="020E0802020502020306" pitchFamily="34" charset="0"/>
              </a:rPr>
              <a:t>HEAL for a BROKEN HEART</a:t>
            </a:r>
            <a:endParaRPr kumimoji="0" lang="en-US" sz="2800" b="1" i="0" u="none" strike="noStrike" kern="1200" cap="none" spc="0" normalizeH="0" baseline="0" noProof="0" dirty="0">
              <a:ln>
                <a:noFill/>
              </a:ln>
              <a:solidFill>
                <a:srgbClr val="CC3300"/>
              </a:solidFill>
              <a:effectLst/>
              <a:uLnTx/>
              <a:uFillTx/>
              <a:latin typeface="Berlin Sans FB Demi" panose="020E0802020502020306" pitchFamily="34" charset="0"/>
            </a:endParaRPr>
          </a:p>
        </p:txBody>
      </p:sp>
    </p:spTree>
    <p:extLst>
      <p:ext uri="{BB962C8B-B14F-4D97-AF65-F5344CB8AC3E}">
        <p14:creationId xmlns:p14="http://schemas.microsoft.com/office/powerpoint/2010/main" val="3099149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390AF02E-5983-AAFA-6125-CBF84062EF7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BAD363-3D6A-7FF9-3E55-6A5AB3ACC4F0}"/>
              </a:ext>
            </a:extLst>
          </p:cNvPr>
          <p:cNvSpPr txBox="1"/>
          <p:nvPr/>
        </p:nvSpPr>
        <p:spPr>
          <a:xfrm>
            <a:off x="1470046" y="1795161"/>
            <a:ext cx="8606679" cy="2862322"/>
          </a:xfrm>
          <a:prstGeom prst="rect">
            <a:avLst/>
          </a:prstGeom>
          <a:noFill/>
        </p:spPr>
        <p:txBody>
          <a:bodyPr wrap="square" rtlCol="0">
            <a:spAutoFit/>
          </a:bodyPr>
          <a:lstStyle/>
          <a:p>
            <a:pPr algn="ctr"/>
            <a:r>
              <a:rPr lang="en-US" sz="6000" b="1" dirty="0">
                <a:solidFill>
                  <a:schemeClr val="bg1"/>
                </a:solidFill>
                <a:ea typeface="ADLaM Display" panose="02010000000000000000" pitchFamily="2" charset="0"/>
                <a:cs typeface="ADLaM Display" panose="02010000000000000000" pitchFamily="2" charset="0"/>
              </a:rPr>
              <a:t>WE </a:t>
            </a:r>
            <a:r>
              <a:rPr lang="en-US" sz="6000" b="1" u="sng" dirty="0">
                <a:solidFill>
                  <a:schemeClr val="bg1"/>
                </a:solidFill>
                <a:ea typeface="ADLaM Display" panose="02010000000000000000" pitchFamily="2" charset="0"/>
                <a:cs typeface="ADLaM Display" panose="02010000000000000000" pitchFamily="2" charset="0"/>
              </a:rPr>
              <a:t>MUST</a:t>
            </a:r>
            <a:r>
              <a:rPr lang="en-US" sz="6000" b="1" dirty="0">
                <a:solidFill>
                  <a:schemeClr val="bg1"/>
                </a:solidFill>
                <a:ea typeface="ADLaM Display" panose="02010000000000000000" pitchFamily="2" charset="0"/>
                <a:cs typeface="ADLaM Display" panose="02010000000000000000" pitchFamily="2" charset="0"/>
              </a:rPr>
              <a:t> BELIEVE In and WALK in </a:t>
            </a:r>
          </a:p>
          <a:p>
            <a:pPr algn="ctr"/>
            <a:r>
              <a:rPr lang="en-US" sz="6000" b="1" dirty="0">
                <a:solidFill>
                  <a:schemeClr val="bg1"/>
                </a:solidFill>
                <a:ea typeface="ADLaM Display" panose="02010000000000000000" pitchFamily="2" charset="0"/>
                <a:cs typeface="ADLaM Display" panose="02010000000000000000" pitchFamily="2" charset="0"/>
              </a:rPr>
              <a:t>GOD’s PROMISES</a:t>
            </a:r>
          </a:p>
        </p:txBody>
      </p:sp>
      <p:cxnSp>
        <p:nvCxnSpPr>
          <p:cNvPr id="7" name="Straight Connector 6">
            <a:extLst>
              <a:ext uri="{FF2B5EF4-FFF2-40B4-BE49-F238E27FC236}">
                <a16:creationId xmlns:a16="http://schemas.microsoft.com/office/drawing/2014/main" id="{6465586D-1279-C1A7-EAFC-982A9E5B8D7C}"/>
              </a:ext>
            </a:extLst>
          </p:cNvPr>
          <p:cNvCxnSpPr/>
          <p:nvPr/>
        </p:nvCxnSpPr>
        <p:spPr>
          <a:xfrm>
            <a:off x="0" y="522514"/>
            <a:ext cx="257524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75FF80A7-93E3-25AA-8F1B-E53498D1D988}"/>
              </a:ext>
            </a:extLst>
          </p:cNvPr>
          <p:cNvCxnSpPr>
            <a:cxnSpLocks/>
          </p:cNvCxnSpPr>
          <p:nvPr/>
        </p:nvCxnSpPr>
        <p:spPr>
          <a:xfrm>
            <a:off x="7735078" y="6335486"/>
            <a:ext cx="445692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C3A00339-DFF5-A92F-6EDF-D146A745C4F8}"/>
              </a:ext>
            </a:extLst>
          </p:cNvPr>
          <p:cNvCxnSpPr>
            <a:cxnSpLocks/>
          </p:cNvCxnSpPr>
          <p:nvPr/>
        </p:nvCxnSpPr>
        <p:spPr>
          <a:xfrm>
            <a:off x="8985380" y="6142653"/>
            <a:ext cx="32066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2F89E238-8C43-DCF0-5D8B-286C3AE4A921}"/>
              </a:ext>
            </a:extLst>
          </p:cNvPr>
          <p:cNvCxnSpPr>
            <a:cxnSpLocks/>
          </p:cNvCxnSpPr>
          <p:nvPr/>
        </p:nvCxnSpPr>
        <p:spPr>
          <a:xfrm>
            <a:off x="0" y="681135"/>
            <a:ext cx="1903445"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Double Wave 1">
            <a:extLst>
              <a:ext uri="{FF2B5EF4-FFF2-40B4-BE49-F238E27FC236}">
                <a16:creationId xmlns:a16="http://schemas.microsoft.com/office/drawing/2014/main" id="{32429C89-CC0F-19A2-B78D-491FB5576433}"/>
              </a:ext>
            </a:extLst>
          </p:cNvPr>
          <p:cNvSpPr/>
          <p:nvPr/>
        </p:nvSpPr>
        <p:spPr>
          <a:xfrm>
            <a:off x="1193490" y="923935"/>
            <a:ext cx="9528464" cy="4395353"/>
          </a:xfrm>
          <a:prstGeom prst="doubleWav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3973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8C9D9-B9E0-99CC-7C3D-5F24B86C2B4A}"/>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9270F4B8-F5BD-A933-B48A-5B917306615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6949E05-CA21-D29A-CFE4-C90C4005A040}"/>
              </a:ext>
            </a:extLst>
          </p:cNvPr>
          <p:cNvSpPr txBox="1"/>
          <p:nvPr/>
        </p:nvSpPr>
        <p:spPr>
          <a:xfrm>
            <a:off x="3730286" y="-45864"/>
            <a:ext cx="8606679" cy="1015663"/>
          </a:xfrm>
          <a:prstGeom prst="rect">
            <a:avLst/>
          </a:prstGeom>
          <a:noFill/>
        </p:spPr>
        <p:txBody>
          <a:bodyPr wrap="square" rtlCol="0">
            <a:spAutoFit/>
          </a:bodyPr>
          <a:lstStyle/>
          <a:p>
            <a:pPr algn="ctr"/>
            <a:r>
              <a:rPr lang="en-US" sz="6000" b="1" dirty="0">
                <a:solidFill>
                  <a:schemeClr val="bg1"/>
                </a:solidFill>
                <a:ea typeface="ADLaM Display" panose="02010000000000000000" pitchFamily="2" charset="0"/>
                <a:cs typeface="ADLaM Display" panose="02010000000000000000" pitchFamily="2" charset="0"/>
              </a:rPr>
              <a:t>WE </a:t>
            </a:r>
            <a:r>
              <a:rPr lang="en-US" sz="6000" b="1" u="sng" dirty="0">
                <a:solidFill>
                  <a:schemeClr val="bg1"/>
                </a:solidFill>
                <a:ea typeface="ADLaM Display" panose="02010000000000000000" pitchFamily="2" charset="0"/>
                <a:cs typeface="ADLaM Display" panose="02010000000000000000" pitchFamily="2" charset="0"/>
              </a:rPr>
              <a:t>MUST</a:t>
            </a:r>
            <a:r>
              <a:rPr lang="en-US" sz="6000" b="1" dirty="0">
                <a:solidFill>
                  <a:schemeClr val="bg1"/>
                </a:solidFill>
                <a:ea typeface="ADLaM Display" panose="02010000000000000000" pitchFamily="2" charset="0"/>
                <a:cs typeface="ADLaM Display" panose="02010000000000000000" pitchFamily="2" charset="0"/>
              </a:rPr>
              <a:t> BELIEVE</a:t>
            </a:r>
          </a:p>
        </p:txBody>
      </p:sp>
      <p:cxnSp>
        <p:nvCxnSpPr>
          <p:cNvPr id="7" name="Straight Connector 6">
            <a:extLst>
              <a:ext uri="{FF2B5EF4-FFF2-40B4-BE49-F238E27FC236}">
                <a16:creationId xmlns:a16="http://schemas.microsoft.com/office/drawing/2014/main" id="{C83ECA3A-073A-48FF-471F-6E85A8EDA690}"/>
              </a:ext>
            </a:extLst>
          </p:cNvPr>
          <p:cNvCxnSpPr/>
          <p:nvPr/>
        </p:nvCxnSpPr>
        <p:spPr>
          <a:xfrm>
            <a:off x="0" y="522514"/>
            <a:ext cx="257524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355BE629-C829-1C65-4D38-7A0F28956CF1}"/>
              </a:ext>
            </a:extLst>
          </p:cNvPr>
          <p:cNvCxnSpPr>
            <a:cxnSpLocks/>
          </p:cNvCxnSpPr>
          <p:nvPr/>
        </p:nvCxnSpPr>
        <p:spPr>
          <a:xfrm>
            <a:off x="7735078" y="6335486"/>
            <a:ext cx="445692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ACB4B021-0AF6-52D9-4027-17BAFFE20F23}"/>
              </a:ext>
            </a:extLst>
          </p:cNvPr>
          <p:cNvCxnSpPr>
            <a:cxnSpLocks/>
          </p:cNvCxnSpPr>
          <p:nvPr/>
        </p:nvCxnSpPr>
        <p:spPr>
          <a:xfrm>
            <a:off x="8985380" y="6142653"/>
            <a:ext cx="32066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F2664F53-304B-CD10-26CC-7614BB0BD47C}"/>
              </a:ext>
            </a:extLst>
          </p:cNvPr>
          <p:cNvCxnSpPr>
            <a:cxnSpLocks/>
          </p:cNvCxnSpPr>
          <p:nvPr/>
        </p:nvCxnSpPr>
        <p:spPr>
          <a:xfrm>
            <a:off x="0" y="681135"/>
            <a:ext cx="1903445"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Double Wave 1">
            <a:extLst>
              <a:ext uri="{FF2B5EF4-FFF2-40B4-BE49-F238E27FC236}">
                <a16:creationId xmlns:a16="http://schemas.microsoft.com/office/drawing/2014/main" id="{BC65187E-F918-B509-3C7D-0D5D12528BF4}"/>
              </a:ext>
            </a:extLst>
          </p:cNvPr>
          <p:cNvSpPr/>
          <p:nvPr/>
        </p:nvSpPr>
        <p:spPr>
          <a:xfrm>
            <a:off x="1193490" y="923935"/>
            <a:ext cx="9528464" cy="4395353"/>
          </a:xfrm>
          <a:prstGeom prst="doubleWav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3410B5B-1A41-1863-4AD2-568FC9D78A0F}"/>
              </a:ext>
            </a:extLst>
          </p:cNvPr>
          <p:cNvSpPr txBox="1"/>
          <p:nvPr/>
        </p:nvSpPr>
        <p:spPr>
          <a:xfrm>
            <a:off x="654206" y="839756"/>
            <a:ext cx="11143786" cy="5878532"/>
          </a:xfrm>
          <a:prstGeom prst="rect">
            <a:avLst/>
          </a:prstGeom>
          <a:solidFill>
            <a:schemeClr val="bg1"/>
          </a:solidFill>
          <a:ln w="76200">
            <a:solidFill>
              <a:schemeClr val="accent2">
                <a:lumMod val="75000"/>
              </a:schemeClr>
            </a:solidFill>
          </a:ln>
        </p:spPr>
        <p:txBody>
          <a:bodyPr wrap="square" rtlCol="0">
            <a:spAutoFit/>
          </a:bodyPr>
          <a:lstStyle/>
          <a:p>
            <a:r>
              <a:rPr lang="en-US" sz="3200" b="1" dirty="0">
                <a:solidFill>
                  <a:srgbClr val="C00000"/>
                </a:solidFill>
              </a:rPr>
              <a:t>1. Faith can help us deal with the Loneliness</a:t>
            </a:r>
          </a:p>
          <a:p>
            <a:pPr>
              <a:tabLst>
                <a:tab pos="460375" algn="l"/>
              </a:tabLst>
            </a:pPr>
            <a:r>
              <a:rPr lang="en-US" sz="2800" dirty="0">
                <a:solidFill>
                  <a:srgbClr val="336600"/>
                </a:solidFill>
              </a:rPr>
              <a:t>	</a:t>
            </a:r>
            <a:r>
              <a:rPr lang="en-US" sz="2800" i="1" dirty="0">
                <a:solidFill>
                  <a:srgbClr val="336600"/>
                </a:solidFill>
              </a:rPr>
              <a:t>Isaiah 46: 3 NLT …. </a:t>
            </a:r>
            <a:r>
              <a:rPr lang="en-US" sz="2800" b="0" i="1" dirty="0">
                <a:solidFill>
                  <a:srgbClr val="474747"/>
                </a:solidFill>
                <a:effectLst/>
              </a:rPr>
              <a:t>I have cared for you since you were born…..</a:t>
            </a:r>
          </a:p>
          <a:p>
            <a:pPr>
              <a:tabLst>
                <a:tab pos="460375" algn="l"/>
              </a:tabLst>
            </a:pPr>
            <a:r>
              <a:rPr lang="en-US" sz="2800" i="1" dirty="0">
                <a:solidFill>
                  <a:srgbClr val="474747"/>
                </a:solidFill>
              </a:rPr>
              <a:t>	Psalm 56: 8 NTL  </a:t>
            </a:r>
            <a:r>
              <a:rPr lang="en-US" sz="2800" b="0" i="0" dirty="0">
                <a:solidFill>
                  <a:srgbClr val="000000"/>
                </a:solidFill>
                <a:effectLst/>
                <a:latin typeface="system-ui"/>
              </a:rPr>
              <a:t>You keep track of all my sorrows.</a:t>
            </a:r>
            <a:br>
              <a:rPr lang="en-US" sz="2800" dirty="0"/>
            </a:br>
            <a:r>
              <a:rPr lang="en-US" sz="2800" b="0" i="0" dirty="0">
                <a:solidFill>
                  <a:srgbClr val="000000"/>
                </a:solidFill>
                <a:effectLst/>
                <a:latin typeface="Courier New" panose="02070309020205020404" pitchFamily="49" charset="0"/>
              </a:rPr>
              <a:t>  				 </a:t>
            </a:r>
            <a:r>
              <a:rPr lang="en-US" sz="2800" b="0" i="0" dirty="0">
                <a:solidFill>
                  <a:srgbClr val="000000"/>
                </a:solidFill>
                <a:effectLst/>
                <a:latin typeface="system-ui"/>
              </a:rPr>
              <a:t>You have collected all my tears in your bottle.</a:t>
            </a:r>
            <a:br>
              <a:rPr lang="en-US" sz="2800" dirty="0"/>
            </a:br>
            <a:r>
              <a:rPr lang="en-US" sz="2800" b="0" i="0" dirty="0">
                <a:solidFill>
                  <a:srgbClr val="000000"/>
                </a:solidFill>
                <a:effectLst/>
                <a:latin typeface="Courier New" panose="02070309020205020404" pitchFamily="49" charset="0"/>
              </a:rPr>
              <a:t>  				 </a:t>
            </a:r>
            <a:r>
              <a:rPr lang="en-US" sz="2800" b="0" i="0" dirty="0">
                <a:solidFill>
                  <a:srgbClr val="000000"/>
                </a:solidFill>
                <a:effectLst/>
                <a:latin typeface="system-ui"/>
              </a:rPr>
              <a:t>You have recorded each one in your book.</a:t>
            </a:r>
            <a:endParaRPr lang="en-US" sz="2800" b="0" i="1" dirty="0">
              <a:solidFill>
                <a:srgbClr val="474747"/>
              </a:solidFill>
              <a:effectLst/>
            </a:endParaRPr>
          </a:p>
          <a:p>
            <a:pPr>
              <a:tabLst>
                <a:tab pos="460375" algn="l"/>
              </a:tabLst>
            </a:pPr>
            <a:r>
              <a:rPr lang="en-US" sz="3200" b="1" dirty="0">
                <a:solidFill>
                  <a:srgbClr val="C00000"/>
                </a:solidFill>
              </a:rPr>
              <a:t>2.   Faith can help us Fight for our Healing</a:t>
            </a:r>
          </a:p>
          <a:p>
            <a:pPr marL="460375" indent="-460375">
              <a:tabLst>
                <a:tab pos="460375" algn="l"/>
              </a:tabLst>
            </a:pPr>
            <a:r>
              <a:rPr lang="en-US" sz="2800" i="1" dirty="0">
                <a:solidFill>
                  <a:srgbClr val="336600"/>
                </a:solidFill>
              </a:rPr>
              <a:t>	I Corinthians 10:3-5 NKJV: </a:t>
            </a:r>
            <a:r>
              <a:rPr lang="en-US" sz="2800" b="0" i="1" dirty="0">
                <a:solidFill>
                  <a:srgbClr val="474747"/>
                </a:solidFill>
                <a:effectLst/>
              </a:rPr>
              <a:t>For </a:t>
            </a:r>
            <a:r>
              <a:rPr lang="en-US" sz="2800" b="1" i="1" dirty="0">
                <a:solidFill>
                  <a:srgbClr val="767676"/>
                </a:solidFill>
                <a:effectLst/>
              </a:rPr>
              <a:t>the weapons of our warfare are not carnal</a:t>
            </a:r>
            <a:r>
              <a:rPr lang="en-US" sz="2800" b="0" i="1" dirty="0">
                <a:solidFill>
                  <a:srgbClr val="474747"/>
                </a:solidFill>
                <a:effectLst/>
              </a:rPr>
              <a:t> but mighty in God for pulling down strongholds, casting down arguments and every high thing that exalts itself against the knowledge of Jesus Christ.</a:t>
            </a:r>
          </a:p>
          <a:p>
            <a:pPr>
              <a:tabLst>
                <a:tab pos="460375" algn="l"/>
              </a:tabLst>
            </a:pPr>
            <a:r>
              <a:rPr lang="en-US" sz="3200" b="1" dirty="0">
                <a:solidFill>
                  <a:srgbClr val="C00000"/>
                </a:solidFill>
              </a:rPr>
              <a:t>3.  Faith can help us Stay Healed</a:t>
            </a:r>
          </a:p>
          <a:p>
            <a:pPr>
              <a:tabLst>
                <a:tab pos="460375" algn="l"/>
              </a:tabLst>
            </a:pPr>
            <a:r>
              <a:rPr lang="en-US" sz="2800" i="1" dirty="0">
                <a:solidFill>
                  <a:srgbClr val="336600"/>
                </a:solidFill>
              </a:rPr>
              <a:t>	John 10:10 NLT </a:t>
            </a:r>
            <a:r>
              <a:rPr lang="en-US" sz="2800" b="0" i="1" dirty="0">
                <a:solidFill>
                  <a:srgbClr val="000000"/>
                </a:solidFill>
                <a:effectLst/>
              </a:rPr>
              <a:t>The thief’s purpose is to steal and kill and destroy. My 	purpose is to give them a rich and satisfying life. </a:t>
            </a:r>
            <a:endParaRPr lang="en-US" sz="2800" i="1" dirty="0">
              <a:solidFill>
                <a:srgbClr val="336600"/>
              </a:solidFill>
            </a:endParaRPr>
          </a:p>
        </p:txBody>
      </p:sp>
    </p:spTree>
    <p:extLst>
      <p:ext uri="{BB962C8B-B14F-4D97-AF65-F5344CB8AC3E}">
        <p14:creationId xmlns:p14="http://schemas.microsoft.com/office/powerpoint/2010/main" val="3155748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6FF2C-9504-AC63-52F5-C2BCDB4EF87F}"/>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3335096D-250E-4115-F99A-05FFE762098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720D8E2-21C2-CED9-1E30-099102EFA96E}"/>
              </a:ext>
            </a:extLst>
          </p:cNvPr>
          <p:cNvSpPr txBox="1"/>
          <p:nvPr/>
        </p:nvSpPr>
        <p:spPr>
          <a:xfrm>
            <a:off x="3673499" y="100570"/>
            <a:ext cx="8606679" cy="1015663"/>
          </a:xfrm>
          <a:prstGeom prst="rect">
            <a:avLst/>
          </a:prstGeom>
          <a:noFill/>
        </p:spPr>
        <p:txBody>
          <a:bodyPr wrap="square" rtlCol="0">
            <a:spAutoFit/>
          </a:bodyPr>
          <a:lstStyle/>
          <a:p>
            <a:pPr algn="ctr"/>
            <a:r>
              <a:rPr lang="en-US" sz="6000" b="1" dirty="0">
                <a:solidFill>
                  <a:schemeClr val="bg1"/>
                </a:solidFill>
                <a:ea typeface="ADLaM Display" panose="02010000000000000000" pitchFamily="2" charset="0"/>
                <a:cs typeface="ADLaM Display" panose="02010000000000000000" pitchFamily="2" charset="0"/>
              </a:rPr>
              <a:t>WE </a:t>
            </a:r>
            <a:r>
              <a:rPr lang="en-US" sz="6000" b="1" u="sng" dirty="0">
                <a:solidFill>
                  <a:schemeClr val="bg1"/>
                </a:solidFill>
                <a:ea typeface="ADLaM Display" panose="02010000000000000000" pitchFamily="2" charset="0"/>
                <a:cs typeface="ADLaM Display" panose="02010000000000000000" pitchFamily="2" charset="0"/>
              </a:rPr>
              <a:t>MUST</a:t>
            </a:r>
            <a:r>
              <a:rPr lang="en-US" sz="6000" b="1" dirty="0">
                <a:solidFill>
                  <a:schemeClr val="bg1"/>
                </a:solidFill>
                <a:ea typeface="ADLaM Display" panose="02010000000000000000" pitchFamily="2" charset="0"/>
                <a:cs typeface="ADLaM Display" panose="02010000000000000000" pitchFamily="2" charset="0"/>
              </a:rPr>
              <a:t> BELIEVE</a:t>
            </a:r>
          </a:p>
        </p:txBody>
      </p:sp>
      <p:cxnSp>
        <p:nvCxnSpPr>
          <p:cNvPr id="7" name="Straight Connector 6">
            <a:extLst>
              <a:ext uri="{FF2B5EF4-FFF2-40B4-BE49-F238E27FC236}">
                <a16:creationId xmlns:a16="http://schemas.microsoft.com/office/drawing/2014/main" id="{0A81E8DB-0F0E-A02E-A7C0-D1E4467D621F}"/>
              </a:ext>
            </a:extLst>
          </p:cNvPr>
          <p:cNvCxnSpPr/>
          <p:nvPr/>
        </p:nvCxnSpPr>
        <p:spPr>
          <a:xfrm>
            <a:off x="0" y="522514"/>
            <a:ext cx="257524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F48A9A93-B920-DF5B-7201-E00FDACE0420}"/>
              </a:ext>
            </a:extLst>
          </p:cNvPr>
          <p:cNvCxnSpPr>
            <a:cxnSpLocks/>
          </p:cNvCxnSpPr>
          <p:nvPr/>
        </p:nvCxnSpPr>
        <p:spPr>
          <a:xfrm>
            <a:off x="7735078" y="6335486"/>
            <a:ext cx="445692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90957029-5810-75AF-612B-1B26CEA7F78F}"/>
              </a:ext>
            </a:extLst>
          </p:cNvPr>
          <p:cNvCxnSpPr>
            <a:cxnSpLocks/>
          </p:cNvCxnSpPr>
          <p:nvPr/>
        </p:nvCxnSpPr>
        <p:spPr>
          <a:xfrm>
            <a:off x="8985380" y="6142653"/>
            <a:ext cx="32066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E1519A80-B172-0256-2F86-9E7AFC3E50A5}"/>
              </a:ext>
            </a:extLst>
          </p:cNvPr>
          <p:cNvCxnSpPr>
            <a:cxnSpLocks/>
          </p:cNvCxnSpPr>
          <p:nvPr/>
        </p:nvCxnSpPr>
        <p:spPr>
          <a:xfrm>
            <a:off x="0" y="681135"/>
            <a:ext cx="1903445"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Double Wave 1">
            <a:extLst>
              <a:ext uri="{FF2B5EF4-FFF2-40B4-BE49-F238E27FC236}">
                <a16:creationId xmlns:a16="http://schemas.microsoft.com/office/drawing/2014/main" id="{24C3337F-823D-43FF-37AC-45400A0C38AD}"/>
              </a:ext>
            </a:extLst>
          </p:cNvPr>
          <p:cNvSpPr/>
          <p:nvPr/>
        </p:nvSpPr>
        <p:spPr>
          <a:xfrm>
            <a:off x="1193490" y="923935"/>
            <a:ext cx="9528464" cy="4395353"/>
          </a:xfrm>
          <a:prstGeom prst="doubleWav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1035906-4331-BE93-B1D2-A3F84594321F}"/>
              </a:ext>
            </a:extLst>
          </p:cNvPr>
          <p:cNvSpPr txBox="1"/>
          <p:nvPr/>
        </p:nvSpPr>
        <p:spPr>
          <a:xfrm>
            <a:off x="1138125" y="1116233"/>
            <a:ext cx="10392236" cy="5139869"/>
          </a:xfrm>
          <a:prstGeom prst="rect">
            <a:avLst/>
          </a:prstGeom>
          <a:solidFill>
            <a:schemeClr val="bg1"/>
          </a:solidFill>
        </p:spPr>
        <p:txBody>
          <a:bodyPr wrap="square" rtlCol="0">
            <a:spAutoFit/>
          </a:bodyPr>
          <a:lstStyle/>
          <a:p>
            <a:pPr>
              <a:tabLst>
                <a:tab pos="460375" algn="l"/>
              </a:tabLst>
            </a:pPr>
            <a:r>
              <a:rPr lang="en-US" sz="3200" b="1" dirty="0">
                <a:solidFill>
                  <a:srgbClr val="C00000"/>
                </a:solidFill>
              </a:rPr>
              <a:t>4.  Faith can help us Protect our Hearts </a:t>
            </a:r>
          </a:p>
          <a:p>
            <a:pPr>
              <a:tabLst>
                <a:tab pos="460375" algn="l"/>
              </a:tabLst>
            </a:pPr>
            <a:r>
              <a:rPr lang="en-US" sz="2800" i="1" dirty="0"/>
              <a:t>	Proverbs 4:23 NLT  </a:t>
            </a:r>
            <a:r>
              <a:rPr lang="en-US" sz="2800" b="0" i="1" baseline="30000" dirty="0">
                <a:effectLst/>
                <a:latin typeface="Roboto" panose="02000000000000000000" pitchFamily="2" charset="0"/>
              </a:rPr>
              <a:t>23</a:t>
            </a:r>
            <a:r>
              <a:rPr lang="en-US" sz="2800" b="0" i="1" dirty="0">
                <a:effectLst/>
                <a:latin typeface="Roboto" panose="02000000000000000000" pitchFamily="2" charset="0"/>
              </a:rPr>
              <a:t> </a:t>
            </a:r>
            <a:r>
              <a:rPr lang="en-US" sz="2800" b="1" i="1" dirty="0">
                <a:effectLst/>
                <a:latin typeface="Roboto" panose="02000000000000000000" pitchFamily="2" charset="0"/>
              </a:rPr>
              <a:t>Guard your heart above all else</a:t>
            </a:r>
            <a:r>
              <a:rPr lang="en-US" sz="2800" b="0" i="1" dirty="0">
                <a:effectLst/>
                <a:latin typeface="Roboto" panose="02000000000000000000" pitchFamily="2" charset="0"/>
              </a:rPr>
              <a:t>, for 	it determines the course of your life.</a:t>
            </a:r>
          </a:p>
          <a:p>
            <a:pPr marL="460375" indent="-460375">
              <a:tabLst>
                <a:tab pos="460375" algn="l"/>
              </a:tabLst>
            </a:pPr>
            <a:r>
              <a:rPr lang="en-US" sz="3200" b="1" dirty="0">
                <a:solidFill>
                  <a:srgbClr val="C00000"/>
                </a:solidFill>
              </a:rPr>
              <a:t>5. Faith can help us Reframe, recreate our Stories so that God gets the Victory and </a:t>
            </a:r>
            <a:r>
              <a:rPr lang="en-US" sz="3200" b="1" u="sng" dirty="0">
                <a:solidFill>
                  <a:srgbClr val="C00000"/>
                </a:solidFill>
              </a:rPr>
              <a:t>we are not the victims</a:t>
            </a:r>
          </a:p>
          <a:p>
            <a:pPr marL="512763" indent="-512763">
              <a:tabLst>
                <a:tab pos="460375" algn="l"/>
              </a:tabLst>
            </a:pPr>
            <a:r>
              <a:rPr lang="en-US" sz="2800" dirty="0"/>
              <a:t>	</a:t>
            </a:r>
            <a:r>
              <a:rPr lang="en-US" sz="2800" i="1" dirty="0"/>
              <a:t>Genesis 50:20  NKJV  </a:t>
            </a:r>
            <a:r>
              <a:rPr lang="en-US" sz="2800" b="0" i="1" dirty="0">
                <a:solidFill>
                  <a:srgbClr val="474747"/>
                </a:solidFill>
                <a:effectLst/>
                <a:latin typeface="Roboto" panose="02000000000000000000" pitchFamily="2" charset="0"/>
              </a:rPr>
              <a:t>But as for you, </a:t>
            </a:r>
            <a:r>
              <a:rPr lang="en-US" sz="2800" b="1" i="1" dirty="0">
                <a:solidFill>
                  <a:srgbClr val="767676"/>
                </a:solidFill>
                <a:effectLst/>
                <a:latin typeface="Roboto" panose="02000000000000000000" pitchFamily="2" charset="0"/>
              </a:rPr>
              <a:t>you meant evil against me</a:t>
            </a:r>
            <a:r>
              <a:rPr lang="en-US" sz="2800" b="0" i="1" dirty="0">
                <a:solidFill>
                  <a:srgbClr val="474747"/>
                </a:solidFill>
                <a:effectLst/>
                <a:latin typeface="Roboto" panose="02000000000000000000" pitchFamily="2" charset="0"/>
              </a:rPr>
              <a:t>; but God meant it for good, in order to bring it about as it is this day, to save many people alive.</a:t>
            </a:r>
          </a:p>
          <a:p>
            <a:pPr>
              <a:tabLst>
                <a:tab pos="460375" algn="l"/>
              </a:tabLst>
            </a:pPr>
            <a:r>
              <a:rPr lang="en-US" sz="2800" b="1" dirty="0">
                <a:solidFill>
                  <a:srgbClr val="FF0000"/>
                </a:solidFill>
                <a:latin typeface="Roboto" panose="02000000000000000000" pitchFamily="2" charset="0"/>
              </a:rPr>
              <a:t>6. </a:t>
            </a:r>
            <a:r>
              <a:rPr lang="en-US" sz="3200" b="1" dirty="0">
                <a:solidFill>
                  <a:srgbClr val="C00000"/>
                </a:solidFill>
              </a:rPr>
              <a:t>Faith can help us see ourselves as God sees us.</a:t>
            </a:r>
          </a:p>
          <a:p>
            <a:pPr>
              <a:tabLst>
                <a:tab pos="460375" algn="l"/>
              </a:tabLst>
            </a:pPr>
            <a:r>
              <a:rPr lang="en-US" sz="2800" i="1" dirty="0"/>
              <a:t>	Romans 8:37 </a:t>
            </a:r>
            <a:r>
              <a:rPr lang="en-US" sz="2800" b="0" i="1" dirty="0">
                <a:effectLst/>
                <a:latin typeface="Google Sans"/>
              </a:rPr>
              <a:t>NIV No, in all these things we are more than 	conquerors through him who loved us.</a:t>
            </a:r>
            <a:endParaRPr lang="en-US" sz="2800" i="1" dirty="0"/>
          </a:p>
        </p:txBody>
      </p:sp>
    </p:spTree>
    <p:extLst>
      <p:ext uri="{BB962C8B-B14F-4D97-AF65-F5344CB8AC3E}">
        <p14:creationId xmlns:p14="http://schemas.microsoft.com/office/powerpoint/2010/main" val="61799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89FD4AB4-C3C7-EFC5-9C98-FC5FCF35599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05D784E-BD8A-39B5-0292-FE21679D0FA3}"/>
              </a:ext>
            </a:extLst>
          </p:cNvPr>
          <p:cNvSpPr/>
          <p:nvPr/>
        </p:nvSpPr>
        <p:spPr>
          <a:xfrm>
            <a:off x="826077" y="374072"/>
            <a:ext cx="9725891" cy="6037120"/>
          </a:xfrm>
          <a:custGeom>
            <a:avLst/>
            <a:gdLst>
              <a:gd name="connsiteX0" fmla="*/ 0 w 9725891"/>
              <a:gd name="connsiteY0" fmla="*/ 0 h 6037120"/>
              <a:gd name="connsiteX1" fmla="*/ 280335 w 9725891"/>
              <a:gd name="connsiteY1" fmla="*/ 0 h 6037120"/>
              <a:gd name="connsiteX2" fmla="*/ 560669 w 9725891"/>
              <a:gd name="connsiteY2" fmla="*/ 0 h 6037120"/>
              <a:gd name="connsiteX3" fmla="*/ 938262 w 9725891"/>
              <a:gd name="connsiteY3" fmla="*/ 0 h 6037120"/>
              <a:gd name="connsiteX4" fmla="*/ 1704891 w 9725891"/>
              <a:gd name="connsiteY4" fmla="*/ 0 h 6037120"/>
              <a:gd name="connsiteX5" fmla="*/ 2179744 w 9725891"/>
              <a:gd name="connsiteY5" fmla="*/ 0 h 6037120"/>
              <a:gd name="connsiteX6" fmla="*/ 2849114 w 9725891"/>
              <a:gd name="connsiteY6" fmla="*/ 0 h 6037120"/>
              <a:gd name="connsiteX7" fmla="*/ 3226707 w 9725891"/>
              <a:gd name="connsiteY7" fmla="*/ 0 h 6037120"/>
              <a:gd name="connsiteX8" fmla="*/ 3993336 w 9725891"/>
              <a:gd name="connsiteY8" fmla="*/ 0 h 6037120"/>
              <a:gd name="connsiteX9" fmla="*/ 4273671 w 9725891"/>
              <a:gd name="connsiteY9" fmla="*/ 0 h 6037120"/>
              <a:gd name="connsiteX10" fmla="*/ 4748523 w 9725891"/>
              <a:gd name="connsiteY10" fmla="*/ 0 h 6037120"/>
              <a:gd name="connsiteX11" fmla="*/ 5417893 w 9725891"/>
              <a:gd name="connsiteY11" fmla="*/ 0 h 6037120"/>
              <a:gd name="connsiteX12" fmla="*/ 5990005 w 9725891"/>
              <a:gd name="connsiteY12" fmla="*/ 0 h 6037120"/>
              <a:gd name="connsiteX13" fmla="*/ 6756634 w 9725891"/>
              <a:gd name="connsiteY13" fmla="*/ 0 h 6037120"/>
              <a:gd name="connsiteX14" fmla="*/ 7328745 w 9725891"/>
              <a:gd name="connsiteY14" fmla="*/ 0 h 6037120"/>
              <a:gd name="connsiteX15" fmla="*/ 7706338 w 9725891"/>
              <a:gd name="connsiteY15" fmla="*/ 0 h 6037120"/>
              <a:gd name="connsiteX16" fmla="*/ 8181191 w 9725891"/>
              <a:gd name="connsiteY16" fmla="*/ 0 h 6037120"/>
              <a:gd name="connsiteX17" fmla="*/ 8558784 w 9725891"/>
              <a:gd name="connsiteY17" fmla="*/ 0 h 6037120"/>
              <a:gd name="connsiteX18" fmla="*/ 9228154 w 9725891"/>
              <a:gd name="connsiteY18" fmla="*/ 0 h 6037120"/>
              <a:gd name="connsiteX19" fmla="*/ 9725891 w 9725891"/>
              <a:gd name="connsiteY19" fmla="*/ 0 h 6037120"/>
              <a:gd name="connsiteX20" fmla="*/ 9725891 w 9725891"/>
              <a:gd name="connsiteY20" fmla="*/ 488458 h 6037120"/>
              <a:gd name="connsiteX21" fmla="*/ 9725891 w 9725891"/>
              <a:gd name="connsiteY21" fmla="*/ 1037287 h 6037120"/>
              <a:gd name="connsiteX22" fmla="*/ 9725891 w 9725891"/>
              <a:gd name="connsiteY22" fmla="*/ 1586116 h 6037120"/>
              <a:gd name="connsiteX23" fmla="*/ 9725891 w 9725891"/>
              <a:gd name="connsiteY23" fmla="*/ 2014203 h 6037120"/>
              <a:gd name="connsiteX24" fmla="*/ 9725891 w 9725891"/>
              <a:gd name="connsiteY24" fmla="*/ 2623403 h 6037120"/>
              <a:gd name="connsiteX25" fmla="*/ 9725891 w 9725891"/>
              <a:gd name="connsiteY25" fmla="*/ 3051490 h 6037120"/>
              <a:gd name="connsiteX26" fmla="*/ 9725891 w 9725891"/>
              <a:gd name="connsiteY26" fmla="*/ 3419205 h 6037120"/>
              <a:gd name="connsiteX27" fmla="*/ 9725891 w 9725891"/>
              <a:gd name="connsiteY27" fmla="*/ 4028406 h 6037120"/>
              <a:gd name="connsiteX28" fmla="*/ 9725891 w 9725891"/>
              <a:gd name="connsiteY28" fmla="*/ 4516863 h 6037120"/>
              <a:gd name="connsiteX29" fmla="*/ 9725891 w 9725891"/>
              <a:gd name="connsiteY29" fmla="*/ 4944950 h 6037120"/>
              <a:gd name="connsiteX30" fmla="*/ 9725891 w 9725891"/>
              <a:gd name="connsiteY30" fmla="*/ 5373037 h 6037120"/>
              <a:gd name="connsiteX31" fmla="*/ 9725891 w 9725891"/>
              <a:gd name="connsiteY31" fmla="*/ 6037120 h 6037120"/>
              <a:gd name="connsiteX32" fmla="*/ 9153780 w 9725891"/>
              <a:gd name="connsiteY32" fmla="*/ 6037120 h 6037120"/>
              <a:gd name="connsiteX33" fmla="*/ 8873445 w 9725891"/>
              <a:gd name="connsiteY33" fmla="*/ 6037120 h 6037120"/>
              <a:gd name="connsiteX34" fmla="*/ 8495852 w 9725891"/>
              <a:gd name="connsiteY34" fmla="*/ 6037120 h 6037120"/>
              <a:gd name="connsiteX35" fmla="*/ 8021000 w 9725891"/>
              <a:gd name="connsiteY35" fmla="*/ 6037120 h 6037120"/>
              <a:gd name="connsiteX36" fmla="*/ 7448888 w 9725891"/>
              <a:gd name="connsiteY36" fmla="*/ 6037120 h 6037120"/>
              <a:gd name="connsiteX37" fmla="*/ 6876777 w 9725891"/>
              <a:gd name="connsiteY37" fmla="*/ 6037120 h 6037120"/>
              <a:gd name="connsiteX38" fmla="*/ 6304666 w 9725891"/>
              <a:gd name="connsiteY38" fmla="*/ 6037120 h 6037120"/>
              <a:gd name="connsiteX39" fmla="*/ 5829813 w 9725891"/>
              <a:gd name="connsiteY39" fmla="*/ 6037120 h 6037120"/>
              <a:gd name="connsiteX40" fmla="*/ 5354961 w 9725891"/>
              <a:gd name="connsiteY40" fmla="*/ 6037120 h 6037120"/>
              <a:gd name="connsiteX41" fmla="*/ 5074627 w 9725891"/>
              <a:gd name="connsiteY41" fmla="*/ 6037120 h 6037120"/>
              <a:gd name="connsiteX42" fmla="*/ 4405257 w 9725891"/>
              <a:gd name="connsiteY42" fmla="*/ 6037120 h 6037120"/>
              <a:gd name="connsiteX43" fmla="*/ 3833145 w 9725891"/>
              <a:gd name="connsiteY43" fmla="*/ 6037120 h 6037120"/>
              <a:gd name="connsiteX44" fmla="*/ 3552811 w 9725891"/>
              <a:gd name="connsiteY44" fmla="*/ 6037120 h 6037120"/>
              <a:gd name="connsiteX45" fmla="*/ 2786182 w 9725891"/>
              <a:gd name="connsiteY45" fmla="*/ 6037120 h 6037120"/>
              <a:gd name="connsiteX46" fmla="*/ 2505847 w 9725891"/>
              <a:gd name="connsiteY46" fmla="*/ 6037120 h 6037120"/>
              <a:gd name="connsiteX47" fmla="*/ 2225513 w 9725891"/>
              <a:gd name="connsiteY47" fmla="*/ 6037120 h 6037120"/>
              <a:gd name="connsiteX48" fmla="*/ 1556143 w 9725891"/>
              <a:gd name="connsiteY48" fmla="*/ 6037120 h 6037120"/>
              <a:gd name="connsiteX49" fmla="*/ 1275808 w 9725891"/>
              <a:gd name="connsiteY49" fmla="*/ 6037120 h 6037120"/>
              <a:gd name="connsiteX50" fmla="*/ 509179 w 9725891"/>
              <a:gd name="connsiteY50" fmla="*/ 6037120 h 6037120"/>
              <a:gd name="connsiteX51" fmla="*/ 0 w 9725891"/>
              <a:gd name="connsiteY51" fmla="*/ 6037120 h 6037120"/>
              <a:gd name="connsiteX52" fmla="*/ 0 w 9725891"/>
              <a:gd name="connsiteY52" fmla="*/ 5427920 h 6037120"/>
              <a:gd name="connsiteX53" fmla="*/ 0 w 9725891"/>
              <a:gd name="connsiteY53" fmla="*/ 4999833 h 6037120"/>
              <a:gd name="connsiteX54" fmla="*/ 0 w 9725891"/>
              <a:gd name="connsiteY54" fmla="*/ 4632118 h 6037120"/>
              <a:gd name="connsiteX55" fmla="*/ 0 w 9725891"/>
              <a:gd name="connsiteY55" fmla="*/ 4022917 h 6037120"/>
              <a:gd name="connsiteX56" fmla="*/ 0 w 9725891"/>
              <a:gd name="connsiteY56" fmla="*/ 3534459 h 6037120"/>
              <a:gd name="connsiteX57" fmla="*/ 0 w 9725891"/>
              <a:gd name="connsiteY57" fmla="*/ 2925259 h 6037120"/>
              <a:gd name="connsiteX58" fmla="*/ 0 w 9725891"/>
              <a:gd name="connsiteY58" fmla="*/ 2255688 h 6037120"/>
              <a:gd name="connsiteX59" fmla="*/ 0 w 9725891"/>
              <a:gd name="connsiteY59" fmla="*/ 1646487 h 6037120"/>
              <a:gd name="connsiteX60" fmla="*/ 0 w 9725891"/>
              <a:gd name="connsiteY60" fmla="*/ 1037287 h 6037120"/>
              <a:gd name="connsiteX61" fmla="*/ 0 w 9725891"/>
              <a:gd name="connsiteY61" fmla="*/ 669571 h 6037120"/>
              <a:gd name="connsiteX62" fmla="*/ 0 w 9725891"/>
              <a:gd name="connsiteY62" fmla="*/ 0 h 603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725891" h="6037120" extrusionOk="0">
                <a:moveTo>
                  <a:pt x="0" y="0"/>
                </a:moveTo>
                <a:cubicBezTo>
                  <a:pt x="135156" y="-28424"/>
                  <a:pt x="163834" y="27175"/>
                  <a:pt x="280335" y="0"/>
                </a:cubicBezTo>
                <a:cubicBezTo>
                  <a:pt x="396836" y="-27175"/>
                  <a:pt x="503059" y="10706"/>
                  <a:pt x="560669" y="0"/>
                </a:cubicBezTo>
                <a:cubicBezTo>
                  <a:pt x="618279" y="-10706"/>
                  <a:pt x="754777" y="24303"/>
                  <a:pt x="938262" y="0"/>
                </a:cubicBezTo>
                <a:cubicBezTo>
                  <a:pt x="1121747" y="-24303"/>
                  <a:pt x="1434227" y="61512"/>
                  <a:pt x="1704891" y="0"/>
                </a:cubicBezTo>
                <a:cubicBezTo>
                  <a:pt x="1975555" y="-61512"/>
                  <a:pt x="2063635" y="1207"/>
                  <a:pt x="2179744" y="0"/>
                </a:cubicBezTo>
                <a:cubicBezTo>
                  <a:pt x="2295853" y="-1207"/>
                  <a:pt x="2641789" y="3097"/>
                  <a:pt x="2849114" y="0"/>
                </a:cubicBezTo>
                <a:cubicBezTo>
                  <a:pt x="3056439" y="-3097"/>
                  <a:pt x="3103825" y="25779"/>
                  <a:pt x="3226707" y="0"/>
                </a:cubicBezTo>
                <a:cubicBezTo>
                  <a:pt x="3349589" y="-25779"/>
                  <a:pt x="3660968" y="84442"/>
                  <a:pt x="3993336" y="0"/>
                </a:cubicBezTo>
                <a:cubicBezTo>
                  <a:pt x="4325704" y="-84442"/>
                  <a:pt x="4141346" y="4795"/>
                  <a:pt x="4273671" y="0"/>
                </a:cubicBezTo>
                <a:cubicBezTo>
                  <a:pt x="4405997" y="-4795"/>
                  <a:pt x="4623120" y="16024"/>
                  <a:pt x="4748523" y="0"/>
                </a:cubicBezTo>
                <a:cubicBezTo>
                  <a:pt x="4873926" y="-16024"/>
                  <a:pt x="5098263" y="41070"/>
                  <a:pt x="5417893" y="0"/>
                </a:cubicBezTo>
                <a:cubicBezTo>
                  <a:pt x="5737523" y="-41070"/>
                  <a:pt x="5875446" y="40350"/>
                  <a:pt x="5990005" y="0"/>
                </a:cubicBezTo>
                <a:cubicBezTo>
                  <a:pt x="6104564" y="-40350"/>
                  <a:pt x="6532863" y="35342"/>
                  <a:pt x="6756634" y="0"/>
                </a:cubicBezTo>
                <a:cubicBezTo>
                  <a:pt x="6980405" y="-35342"/>
                  <a:pt x="7047999" y="61992"/>
                  <a:pt x="7328745" y="0"/>
                </a:cubicBezTo>
                <a:cubicBezTo>
                  <a:pt x="7609491" y="-61992"/>
                  <a:pt x="7629063" y="23304"/>
                  <a:pt x="7706338" y="0"/>
                </a:cubicBezTo>
                <a:cubicBezTo>
                  <a:pt x="7783613" y="-23304"/>
                  <a:pt x="8013608" y="2779"/>
                  <a:pt x="8181191" y="0"/>
                </a:cubicBezTo>
                <a:cubicBezTo>
                  <a:pt x="8348774" y="-2779"/>
                  <a:pt x="8436279" y="7534"/>
                  <a:pt x="8558784" y="0"/>
                </a:cubicBezTo>
                <a:cubicBezTo>
                  <a:pt x="8681289" y="-7534"/>
                  <a:pt x="9009296" y="117"/>
                  <a:pt x="9228154" y="0"/>
                </a:cubicBezTo>
                <a:cubicBezTo>
                  <a:pt x="9447012" y="-117"/>
                  <a:pt x="9605293" y="5080"/>
                  <a:pt x="9725891" y="0"/>
                </a:cubicBezTo>
                <a:cubicBezTo>
                  <a:pt x="9746151" y="102491"/>
                  <a:pt x="9683001" y="317342"/>
                  <a:pt x="9725891" y="488458"/>
                </a:cubicBezTo>
                <a:cubicBezTo>
                  <a:pt x="9768781" y="659574"/>
                  <a:pt x="9665705" y="873959"/>
                  <a:pt x="9725891" y="1037287"/>
                </a:cubicBezTo>
                <a:cubicBezTo>
                  <a:pt x="9786077" y="1200615"/>
                  <a:pt x="9704168" y="1402042"/>
                  <a:pt x="9725891" y="1586116"/>
                </a:cubicBezTo>
                <a:cubicBezTo>
                  <a:pt x="9747614" y="1770190"/>
                  <a:pt x="9715857" y="1896133"/>
                  <a:pt x="9725891" y="2014203"/>
                </a:cubicBezTo>
                <a:cubicBezTo>
                  <a:pt x="9735925" y="2132273"/>
                  <a:pt x="9711296" y="2397529"/>
                  <a:pt x="9725891" y="2623403"/>
                </a:cubicBezTo>
                <a:cubicBezTo>
                  <a:pt x="9740486" y="2849277"/>
                  <a:pt x="9679296" y="2839105"/>
                  <a:pt x="9725891" y="3051490"/>
                </a:cubicBezTo>
                <a:cubicBezTo>
                  <a:pt x="9772486" y="3263875"/>
                  <a:pt x="9722070" y="3286812"/>
                  <a:pt x="9725891" y="3419205"/>
                </a:cubicBezTo>
                <a:cubicBezTo>
                  <a:pt x="9729712" y="3551598"/>
                  <a:pt x="9719766" y="3856676"/>
                  <a:pt x="9725891" y="4028406"/>
                </a:cubicBezTo>
                <a:cubicBezTo>
                  <a:pt x="9732016" y="4200136"/>
                  <a:pt x="9714473" y="4361860"/>
                  <a:pt x="9725891" y="4516863"/>
                </a:cubicBezTo>
                <a:cubicBezTo>
                  <a:pt x="9737309" y="4671866"/>
                  <a:pt x="9722651" y="4789537"/>
                  <a:pt x="9725891" y="4944950"/>
                </a:cubicBezTo>
                <a:cubicBezTo>
                  <a:pt x="9729131" y="5100363"/>
                  <a:pt x="9689039" y="5255490"/>
                  <a:pt x="9725891" y="5373037"/>
                </a:cubicBezTo>
                <a:cubicBezTo>
                  <a:pt x="9762743" y="5490584"/>
                  <a:pt x="9646424" y="5855127"/>
                  <a:pt x="9725891" y="6037120"/>
                </a:cubicBezTo>
                <a:cubicBezTo>
                  <a:pt x="9555566" y="6040438"/>
                  <a:pt x="9331585" y="6036719"/>
                  <a:pt x="9153780" y="6037120"/>
                </a:cubicBezTo>
                <a:cubicBezTo>
                  <a:pt x="8975975" y="6037521"/>
                  <a:pt x="8931503" y="6029904"/>
                  <a:pt x="8873445" y="6037120"/>
                </a:cubicBezTo>
                <a:cubicBezTo>
                  <a:pt x="8815388" y="6044336"/>
                  <a:pt x="8615338" y="5993001"/>
                  <a:pt x="8495852" y="6037120"/>
                </a:cubicBezTo>
                <a:cubicBezTo>
                  <a:pt x="8376366" y="6081239"/>
                  <a:pt x="8254715" y="5989497"/>
                  <a:pt x="8021000" y="6037120"/>
                </a:cubicBezTo>
                <a:cubicBezTo>
                  <a:pt x="7787285" y="6084743"/>
                  <a:pt x="7641344" y="6009817"/>
                  <a:pt x="7448888" y="6037120"/>
                </a:cubicBezTo>
                <a:cubicBezTo>
                  <a:pt x="7256432" y="6064423"/>
                  <a:pt x="7122167" y="6016921"/>
                  <a:pt x="6876777" y="6037120"/>
                </a:cubicBezTo>
                <a:cubicBezTo>
                  <a:pt x="6631387" y="6057319"/>
                  <a:pt x="6440942" y="5984274"/>
                  <a:pt x="6304666" y="6037120"/>
                </a:cubicBezTo>
                <a:cubicBezTo>
                  <a:pt x="6168390" y="6089966"/>
                  <a:pt x="6002627" y="6010209"/>
                  <a:pt x="5829813" y="6037120"/>
                </a:cubicBezTo>
                <a:cubicBezTo>
                  <a:pt x="5656999" y="6064031"/>
                  <a:pt x="5578072" y="6014312"/>
                  <a:pt x="5354961" y="6037120"/>
                </a:cubicBezTo>
                <a:cubicBezTo>
                  <a:pt x="5131850" y="6059928"/>
                  <a:pt x="5186562" y="6018351"/>
                  <a:pt x="5074627" y="6037120"/>
                </a:cubicBezTo>
                <a:cubicBezTo>
                  <a:pt x="4962692" y="6055889"/>
                  <a:pt x="4605219" y="6007437"/>
                  <a:pt x="4405257" y="6037120"/>
                </a:cubicBezTo>
                <a:cubicBezTo>
                  <a:pt x="4205295" y="6066803"/>
                  <a:pt x="4006843" y="6026626"/>
                  <a:pt x="3833145" y="6037120"/>
                </a:cubicBezTo>
                <a:cubicBezTo>
                  <a:pt x="3659447" y="6047614"/>
                  <a:pt x="3625290" y="6004859"/>
                  <a:pt x="3552811" y="6037120"/>
                </a:cubicBezTo>
                <a:cubicBezTo>
                  <a:pt x="3480332" y="6069381"/>
                  <a:pt x="2964727" y="6030317"/>
                  <a:pt x="2786182" y="6037120"/>
                </a:cubicBezTo>
                <a:cubicBezTo>
                  <a:pt x="2607637" y="6043923"/>
                  <a:pt x="2598777" y="6035072"/>
                  <a:pt x="2505847" y="6037120"/>
                </a:cubicBezTo>
                <a:cubicBezTo>
                  <a:pt x="2412918" y="6039168"/>
                  <a:pt x="2316042" y="6003600"/>
                  <a:pt x="2225513" y="6037120"/>
                </a:cubicBezTo>
                <a:cubicBezTo>
                  <a:pt x="2134984" y="6070640"/>
                  <a:pt x="1862749" y="6029068"/>
                  <a:pt x="1556143" y="6037120"/>
                </a:cubicBezTo>
                <a:cubicBezTo>
                  <a:pt x="1249537" y="6045172"/>
                  <a:pt x="1385114" y="6020745"/>
                  <a:pt x="1275808" y="6037120"/>
                </a:cubicBezTo>
                <a:cubicBezTo>
                  <a:pt x="1166502" y="6053495"/>
                  <a:pt x="840065" y="5965767"/>
                  <a:pt x="509179" y="6037120"/>
                </a:cubicBezTo>
                <a:cubicBezTo>
                  <a:pt x="178293" y="6108473"/>
                  <a:pt x="103348" y="5996754"/>
                  <a:pt x="0" y="6037120"/>
                </a:cubicBezTo>
                <a:cubicBezTo>
                  <a:pt x="-54879" y="5798357"/>
                  <a:pt x="42872" y="5663162"/>
                  <a:pt x="0" y="5427920"/>
                </a:cubicBezTo>
                <a:cubicBezTo>
                  <a:pt x="-42872" y="5192678"/>
                  <a:pt x="30781" y="5155454"/>
                  <a:pt x="0" y="4999833"/>
                </a:cubicBezTo>
                <a:cubicBezTo>
                  <a:pt x="-30781" y="4844212"/>
                  <a:pt x="42853" y="4717275"/>
                  <a:pt x="0" y="4632118"/>
                </a:cubicBezTo>
                <a:cubicBezTo>
                  <a:pt x="-42853" y="4546962"/>
                  <a:pt x="48330" y="4154834"/>
                  <a:pt x="0" y="4022917"/>
                </a:cubicBezTo>
                <a:cubicBezTo>
                  <a:pt x="-48330" y="3891000"/>
                  <a:pt x="6273" y="3675643"/>
                  <a:pt x="0" y="3534459"/>
                </a:cubicBezTo>
                <a:cubicBezTo>
                  <a:pt x="-6273" y="3393275"/>
                  <a:pt x="72235" y="3096457"/>
                  <a:pt x="0" y="2925259"/>
                </a:cubicBezTo>
                <a:cubicBezTo>
                  <a:pt x="-72235" y="2754061"/>
                  <a:pt x="22054" y="2406245"/>
                  <a:pt x="0" y="2255688"/>
                </a:cubicBezTo>
                <a:cubicBezTo>
                  <a:pt x="-22054" y="2105131"/>
                  <a:pt x="56942" y="1770595"/>
                  <a:pt x="0" y="1646487"/>
                </a:cubicBezTo>
                <a:cubicBezTo>
                  <a:pt x="-56942" y="1522379"/>
                  <a:pt x="68763" y="1223442"/>
                  <a:pt x="0" y="1037287"/>
                </a:cubicBezTo>
                <a:cubicBezTo>
                  <a:pt x="-68763" y="851132"/>
                  <a:pt x="35547" y="771365"/>
                  <a:pt x="0" y="669571"/>
                </a:cubicBezTo>
                <a:cubicBezTo>
                  <a:pt x="-35547" y="567777"/>
                  <a:pt x="66194" y="251485"/>
                  <a:pt x="0" y="0"/>
                </a:cubicBezTo>
                <a:close/>
              </a:path>
            </a:pathLst>
          </a:custGeom>
          <a:noFill/>
          <a:ln w="38100">
            <a:solidFill>
              <a:srgbClr val="FFC000"/>
            </a:solidFill>
            <a:extLst>
              <a:ext uri="{C807C97D-BFC1-408E-A445-0C87EB9F89A2}">
                <ask:lineSketchStyleProps xmlns:ask="http://schemas.microsoft.com/office/drawing/2018/sketchyshapes" sd="2748866549">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Tx/>
              <a:buSzTx/>
              <a:tabLst/>
              <a:defRPr/>
            </a:pPr>
            <a:r>
              <a:rPr kumimoji="0" lang="en-US" sz="3200" i="0" u="sng" strike="noStrike" kern="1200" cap="none" spc="0" normalizeH="0" baseline="0" noProof="0" dirty="0">
                <a:ln>
                  <a:noFill/>
                </a:ln>
                <a:solidFill>
                  <a:prstClr val="white"/>
                </a:solidFill>
                <a:effectLst/>
                <a:uLnTx/>
                <a:uFillTx/>
                <a:latin typeface="Aptos Black" panose="020B0004020202020204" pitchFamily="34" charset="0"/>
              </a:rPr>
              <a:t>OVERVIEW OF BIBLE STUDY</a:t>
            </a:r>
            <a:endParaRPr kumimoji="0" lang="en-US" sz="1050" i="0" u="sng" strike="noStrike" kern="1200" cap="none" spc="0" normalizeH="0" baseline="0" noProof="0" dirty="0">
              <a:ln>
                <a:noFill/>
              </a:ln>
              <a:solidFill>
                <a:prstClr val="white"/>
              </a:solidFill>
              <a:effectLst/>
              <a:uLnTx/>
              <a:uFillTx/>
              <a:latin typeface="Aptos Black" panose="020B0004020202020204" pitchFamily="34" charset="0"/>
            </a:endParaRPr>
          </a:p>
          <a:p>
            <a:pPr marR="0" lvl="0" algn="ctr" defTabSz="914400" rtl="0" eaLnBrk="1" fontAlgn="auto" latinLnBrk="0" hangingPunct="1">
              <a:lnSpc>
                <a:spcPct val="90000"/>
              </a:lnSpc>
              <a:spcBef>
                <a:spcPts val="1000"/>
              </a:spcBef>
              <a:spcAft>
                <a:spcPts val="0"/>
              </a:spcAft>
              <a:buClrTx/>
              <a:buSzTx/>
              <a:tabLst/>
              <a:defRPr/>
            </a:pPr>
            <a:r>
              <a:rPr kumimoji="0" lang="en-US" sz="3200" b="1" i="0" u="none" strike="noStrike" kern="1200" cap="none" spc="0" normalizeH="0" baseline="0" noProof="0" dirty="0">
                <a:ln>
                  <a:noFill/>
                </a:ln>
                <a:solidFill>
                  <a:prstClr val="white"/>
                </a:solidFill>
                <a:effectLst/>
                <a:uLnTx/>
                <a:uFillTx/>
                <a:latin typeface="Aptos SemiBold" panose="020B0004020202020204" pitchFamily="34" charset="0"/>
              </a:rPr>
              <a:t>Prayer </a:t>
            </a:r>
          </a:p>
          <a:p>
            <a:pPr marR="0" lvl="0" algn="ctr" defTabSz="914400" rtl="0" eaLnBrk="1" fontAlgn="auto" latinLnBrk="0" hangingPunct="1">
              <a:lnSpc>
                <a:spcPct val="90000"/>
              </a:lnSpc>
              <a:spcBef>
                <a:spcPts val="1000"/>
              </a:spcBef>
              <a:spcAft>
                <a:spcPts val="0"/>
              </a:spcAft>
              <a:buClrTx/>
              <a:buSzTx/>
              <a:tabLst/>
              <a:defRPr/>
            </a:pPr>
            <a:r>
              <a:rPr lang="en-US" sz="3200" b="1" dirty="0">
                <a:solidFill>
                  <a:srgbClr val="FFFF00"/>
                </a:solidFill>
                <a:latin typeface="Aptos SemiBold" panose="020B0004020202020204" pitchFamily="34" charset="0"/>
              </a:rPr>
              <a:t>Foundational Scriptures: </a:t>
            </a:r>
          </a:p>
          <a:p>
            <a:pPr marR="0" lvl="0" algn="ctr" defTabSz="914400" rtl="0" eaLnBrk="1" fontAlgn="auto" latinLnBrk="0" hangingPunct="1">
              <a:lnSpc>
                <a:spcPct val="90000"/>
              </a:lnSpc>
              <a:spcBef>
                <a:spcPts val="1000"/>
              </a:spcBef>
              <a:spcAft>
                <a:spcPts val="0"/>
              </a:spcAft>
              <a:buClrTx/>
              <a:buSzTx/>
              <a:tabLst/>
              <a:defRPr/>
            </a:pPr>
            <a:r>
              <a:rPr kumimoji="0" lang="en-US" sz="3200" b="1" i="0" u="none" strike="noStrike" kern="1200" cap="none" spc="0" normalizeH="0" baseline="0" noProof="0" dirty="0">
                <a:ln>
                  <a:noFill/>
                </a:ln>
                <a:solidFill>
                  <a:schemeClr val="bg1"/>
                </a:solidFill>
                <a:effectLst/>
                <a:uLnTx/>
                <a:uFillTx/>
                <a:latin typeface="Aptos SemiBold" panose="020B0004020202020204" pitchFamily="34" charset="0"/>
              </a:rPr>
              <a:t>Deuteronomy 30:3-5 MSG, </a:t>
            </a:r>
            <a:r>
              <a:rPr lang="en-US" sz="3200" b="1" dirty="0">
                <a:solidFill>
                  <a:schemeClr val="bg1"/>
                </a:solidFill>
                <a:latin typeface="Aptos SemiBold" panose="020B0004020202020204" pitchFamily="34" charset="0"/>
              </a:rPr>
              <a:t>Psalm 34:18</a:t>
            </a:r>
          </a:p>
          <a:p>
            <a:pPr marR="0" lvl="0" algn="ctr" defTabSz="914400" rtl="0" eaLnBrk="1" fontAlgn="auto" latinLnBrk="0" hangingPunct="1">
              <a:lnSpc>
                <a:spcPct val="90000"/>
              </a:lnSpc>
              <a:spcBef>
                <a:spcPts val="1000"/>
              </a:spcBef>
              <a:spcAft>
                <a:spcPts val="0"/>
              </a:spcAft>
              <a:buClrTx/>
              <a:buSzTx/>
              <a:tabLst/>
              <a:defRPr/>
            </a:pPr>
            <a:r>
              <a:rPr lang="en-US" sz="3200" b="1" dirty="0">
                <a:solidFill>
                  <a:schemeClr val="bg1"/>
                </a:solidFill>
                <a:latin typeface="Aptos SemiBold" panose="020B0004020202020204" pitchFamily="34" charset="0"/>
              </a:rPr>
              <a:t>Isaiah 61:1 &amp; John 14:1</a:t>
            </a:r>
          </a:p>
          <a:p>
            <a:pPr algn="ctr">
              <a:lnSpc>
                <a:spcPct val="90000"/>
              </a:lnSpc>
              <a:spcBef>
                <a:spcPts val="1000"/>
              </a:spcBef>
              <a:defRPr/>
            </a:pPr>
            <a:r>
              <a:rPr lang="en-US" sz="3200" b="1" dirty="0">
                <a:solidFill>
                  <a:srgbClr val="FFFF00"/>
                </a:solidFill>
                <a:latin typeface="Aptos SemiBold" panose="020B0004020202020204" pitchFamily="34" charset="0"/>
              </a:rPr>
              <a:t>What Becomes of the Broken-hearted? </a:t>
            </a:r>
          </a:p>
          <a:p>
            <a:pPr marR="0" lvl="0" algn="ctr" defTabSz="914400" rtl="0" eaLnBrk="1" fontAlgn="auto" latinLnBrk="0" hangingPunct="1">
              <a:lnSpc>
                <a:spcPct val="90000"/>
              </a:lnSpc>
              <a:spcBef>
                <a:spcPts val="1000"/>
              </a:spcBef>
              <a:spcAft>
                <a:spcPts val="0"/>
              </a:spcAft>
              <a:buClrTx/>
              <a:buSzTx/>
              <a:tabLst/>
              <a:defRPr/>
            </a:pPr>
            <a:r>
              <a:rPr kumimoji="0" lang="en-US" sz="3200" b="1" i="0" u="none" strike="noStrike" kern="1200" cap="none" spc="0" normalizeH="0" baseline="0" noProof="0" dirty="0">
                <a:ln>
                  <a:noFill/>
                </a:ln>
                <a:solidFill>
                  <a:srgbClr val="FFFF00"/>
                </a:solidFill>
                <a:effectLst/>
                <a:uLnTx/>
                <a:uFillTx/>
                <a:latin typeface="Aptos SemiBold" panose="020B0004020202020204" pitchFamily="34" charset="0"/>
              </a:rPr>
              <a:t>First Things Now: The Power of FAITH</a:t>
            </a:r>
          </a:p>
          <a:p>
            <a:pPr algn="ctr">
              <a:lnSpc>
                <a:spcPct val="90000"/>
              </a:lnSpc>
              <a:spcBef>
                <a:spcPts val="1000"/>
              </a:spcBef>
              <a:defRPr/>
            </a:pPr>
            <a:r>
              <a:rPr lang="en-US" sz="3200" b="1" dirty="0">
                <a:solidFill>
                  <a:srgbClr val="FFFF00"/>
                </a:solidFill>
                <a:latin typeface="Aptos SemiBold" panose="020B0004020202020204" pitchFamily="34" charset="0"/>
              </a:rPr>
              <a:t>Faith to Fix a Fractured Heart</a:t>
            </a:r>
          </a:p>
          <a:p>
            <a:pPr marR="0" lvl="0" algn="ctr" defTabSz="914400" rtl="0" eaLnBrk="1" fontAlgn="auto" latinLnBrk="0" hangingPunct="1">
              <a:lnSpc>
                <a:spcPct val="90000"/>
              </a:lnSpc>
              <a:spcBef>
                <a:spcPts val="1000"/>
              </a:spcBef>
              <a:spcAft>
                <a:spcPts val="0"/>
              </a:spcAft>
              <a:buClrTx/>
              <a:buSzTx/>
              <a:tabLst/>
              <a:defRPr/>
            </a:pPr>
            <a:r>
              <a:rPr lang="en-US" sz="3200" b="1" dirty="0">
                <a:solidFill>
                  <a:prstClr val="white"/>
                </a:solidFill>
                <a:latin typeface="Aptos SemiBold" panose="020B0004020202020204" pitchFamily="34" charset="0"/>
              </a:rPr>
              <a:t>The Invitation to Discipleship</a:t>
            </a:r>
          </a:p>
          <a:p>
            <a:pPr marR="0" lvl="0" algn="ctr" defTabSz="914400" rtl="0" eaLnBrk="1" fontAlgn="auto" latinLnBrk="0" hangingPunct="1">
              <a:lnSpc>
                <a:spcPct val="90000"/>
              </a:lnSpc>
              <a:spcBef>
                <a:spcPts val="1000"/>
              </a:spcBef>
              <a:spcAft>
                <a:spcPts val="0"/>
              </a:spcAft>
              <a:buClrTx/>
              <a:buSzTx/>
              <a:tabLst/>
              <a:defRPr/>
            </a:pPr>
            <a:r>
              <a:rPr kumimoji="0" lang="en-US" sz="3200" b="1" i="0" u="none" strike="noStrike" kern="1200" cap="none" spc="0" normalizeH="0" baseline="0" noProof="0" dirty="0">
                <a:ln>
                  <a:noFill/>
                </a:ln>
                <a:solidFill>
                  <a:prstClr val="white"/>
                </a:solidFill>
                <a:effectLst/>
                <a:uLnTx/>
                <a:uFillTx/>
                <a:latin typeface="Aptos SemiBold" panose="020B0004020202020204" pitchFamily="34" charset="0"/>
              </a:rPr>
              <a:t>The Offering of our Gifts</a:t>
            </a:r>
          </a:p>
          <a:p>
            <a:pPr marR="0" lvl="0" algn="ctr" defTabSz="914400" rtl="0" eaLnBrk="1" fontAlgn="auto" latinLnBrk="0" hangingPunct="1">
              <a:lnSpc>
                <a:spcPct val="90000"/>
              </a:lnSpc>
              <a:spcBef>
                <a:spcPts val="1000"/>
              </a:spcBef>
              <a:spcAft>
                <a:spcPts val="0"/>
              </a:spcAft>
              <a:buClrTx/>
              <a:buSzTx/>
              <a:tabLst/>
              <a:defRPr/>
            </a:pPr>
            <a:r>
              <a:rPr lang="en-US" sz="3200" b="1" dirty="0">
                <a:solidFill>
                  <a:prstClr val="white"/>
                </a:solidFill>
                <a:latin typeface="Aptos SemiBold" panose="020B0004020202020204" pitchFamily="34" charset="0"/>
              </a:rPr>
              <a:t>The Closing Blessing</a:t>
            </a:r>
            <a:endParaRPr kumimoji="0" lang="en-US" sz="3200" b="1" i="0" u="none" strike="noStrike" kern="1200" cap="none" spc="0" normalizeH="0" baseline="0" noProof="0" dirty="0">
              <a:ln>
                <a:noFill/>
              </a:ln>
              <a:solidFill>
                <a:prstClr val="white"/>
              </a:solidFill>
              <a:effectLst/>
              <a:uLnTx/>
              <a:uFillTx/>
              <a:latin typeface="Aptos SemiBold" panose="020B0004020202020204" pitchFamily="34" charset="0"/>
            </a:endParaRPr>
          </a:p>
        </p:txBody>
      </p:sp>
      <p:sp>
        <p:nvSpPr>
          <p:cNvPr id="7" name="Rectangle 6">
            <a:extLst>
              <a:ext uri="{FF2B5EF4-FFF2-40B4-BE49-F238E27FC236}">
                <a16:creationId xmlns:a16="http://schemas.microsoft.com/office/drawing/2014/main" id="{C32E4CFB-A1C2-DD71-5C05-40FB355E3804}"/>
              </a:ext>
            </a:extLst>
          </p:cNvPr>
          <p:cNvSpPr/>
          <p:nvPr/>
        </p:nvSpPr>
        <p:spPr>
          <a:xfrm>
            <a:off x="1026102" y="251199"/>
            <a:ext cx="9325840" cy="6159993"/>
          </a:xfrm>
          <a:custGeom>
            <a:avLst/>
            <a:gdLst>
              <a:gd name="connsiteX0" fmla="*/ 0 w 9325840"/>
              <a:gd name="connsiteY0" fmla="*/ 0 h 6159993"/>
              <a:gd name="connsiteX1" fmla="*/ 582865 w 9325840"/>
              <a:gd name="connsiteY1" fmla="*/ 0 h 6159993"/>
              <a:gd name="connsiteX2" fmla="*/ 885955 w 9325840"/>
              <a:gd name="connsiteY2" fmla="*/ 0 h 6159993"/>
              <a:gd name="connsiteX3" fmla="*/ 1468820 w 9325840"/>
              <a:gd name="connsiteY3" fmla="*/ 0 h 6159993"/>
              <a:gd name="connsiteX4" fmla="*/ 1958426 w 9325840"/>
              <a:gd name="connsiteY4" fmla="*/ 0 h 6159993"/>
              <a:gd name="connsiteX5" fmla="*/ 2727808 w 9325840"/>
              <a:gd name="connsiteY5" fmla="*/ 0 h 6159993"/>
              <a:gd name="connsiteX6" fmla="*/ 3310673 w 9325840"/>
              <a:gd name="connsiteY6" fmla="*/ 0 h 6159993"/>
              <a:gd name="connsiteX7" fmla="*/ 3986797 w 9325840"/>
              <a:gd name="connsiteY7" fmla="*/ 0 h 6159993"/>
              <a:gd name="connsiteX8" fmla="*/ 4662920 w 9325840"/>
              <a:gd name="connsiteY8" fmla="*/ 0 h 6159993"/>
              <a:gd name="connsiteX9" fmla="*/ 5245785 w 9325840"/>
              <a:gd name="connsiteY9" fmla="*/ 0 h 6159993"/>
              <a:gd name="connsiteX10" fmla="*/ 5921908 w 9325840"/>
              <a:gd name="connsiteY10" fmla="*/ 0 h 6159993"/>
              <a:gd name="connsiteX11" fmla="*/ 6504773 w 9325840"/>
              <a:gd name="connsiteY11" fmla="*/ 0 h 6159993"/>
              <a:gd name="connsiteX12" fmla="*/ 6994380 w 9325840"/>
              <a:gd name="connsiteY12" fmla="*/ 0 h 6159993"/>
              <a:gd name="connsiteX13" fmla="*/ 7390728 w 9325840"/>
              <a:gd name="connsiteY13" fmla="*/ 0 h 6159993"/>
              <a:gd name="connsiteX14" fmla="*/ 7693818 w 9325840"/>
              <a:gd name="connsiteY14" fmla="*/ 0 h 6159993"/>
              <a:gd name="connsiteX15" fmla="*/ 8463200 w 9325840"/>
              <a:gd name="connsiteY15" fmla="*/ 0 h 6159993"/>
              <a:gd name="connsiteX16" fmla="*/ 9325840 w 9325840"/>
              <a:gd name="connsiteY16" fmla="*/ 0 h 6159993"/>
              <a:gd name="connsiteX17" fmla="*/ 9325840 w 9325840"/>
              <a:gd name="connsiteY17" fmla="*/ 559999 h 6159993"/>
              <a:gd name="connsiteX18" fmla="*/ 9325840 w 9325840"/>
              <a:gd name="connsiteY18" fmla="*/ 1243199 h 6159993"/>
              <a:gd name="connsiteX19" fmla="*/ 9325840 w 9325840"/>
              <a:gd name="connsiteY19" fmla="*/ 1803198 h 6159993"/>
              <a:gd name="connsiteX20" fmla="*/ 9325840 w 9325840"/>
              <a:gd name="connsiteY20" fmla="*/ 2301597 h 6159993"/>
              <a:gd name="connsiteX21" fmla="*/ 9325840 w 9325840"/>
              <a:gd name="connsiteY21" fmla="*/ 2861597 h 6159993"/>
              <a:gd name="connsiteX22" fmla="*/ 9325840 w 9325840"/>
              <a:gd name="connsiteY22" fmla="*/ 3544796 h 6159993"/>
              <a:gd name="connsiteX23" fmla="*/ 9325840 w 9325840"/>
              <a:gd name="connsiteY23" fmla="*/ 4227995 h 6159993"/>
              <a:gd name="connsiteX24" fmla="*/ 9325840 w 9325840"/>
              <a:gd name="connsiteY24" fmla="*/ 4603195 h 6159993"/>
              <a:gd name="connsiteX25" fmla="*/ 9325840 w 9325840"/>
              <a:gd name="connsiteY25" fmla="*/ 5163194 h 6159993"/>
              <a:gd name="connsiteX26" fmla="*/ 9325840 w 9325840"/>
              <a:gd name="connsiteY26" fmla="*/ 5599994 h 6159993"/>
              <a:gd name="connsiteX27" fmla="*/ 9325840 w 9325840"/>
              <a:gd name="connsiteY27" fmla="*/ 6159993 h 6159993"/>
              <a:gd name="connsiteX28" fmla="*/ 8929492 w 9325840"/>
              <a:gd name="connsiteY28" fmla="*/ 6159993 h 6159993"/>
              <a:gd name="connsiteX29" fmla="*/ 8346627 w 9325840"/>
              <a:gd name="connsiteY29" fmla="*/ 6159993 h 6159993"/>
              <a:gd name="connsiteX30" fmla="*/ 7950279 w 9325840"/>
              <a:gd name="connsiteY30" fmla="*/ 6159993 h 6159993"/>
              <a:gd name="connsiteX31" fmla="*/ 7274155 w 9325840"/>
              <a:gd name="connsiteY31" fmla="*/ 6159993 h 6159993"/>
              <a:gd name="connsiteX32" fmla="*/ 6784549 w 9325840"/>
              <a:gd name="connsiteY32" fmla="*/ 6159993 h 6159993"/>
              <a:gd name="connsiteX33" fmla="*/ 6201684 w 9325840"/>
              <a:gd name="connsiteY33" fmla="*/ 6159993 h 6159993"/>
              <a:gd name="connsiteX34" fmla="*/ 5805335 w 9325840"/>
              <a:gd name="connsiteY34" fmla="*/ 6159993 h 6159993"/>
              <a:gd name="connsiteX35" fmla="*/ 5502246 w 9325840"/>
              <a:gd name="connsiteY35" fmla="*/ 6159993 h 6159993"/>
              <a:gd name="connsiteX36" fmla="*/ 4919381 w 9325840"/>
              <a:gd name="connsiteY36" fmla="*/ 6159993 h 6159993"/>
              <a:gd name="connsiteX37" fmla="*/ 4429774 w 9325840"/>
              <a:gd name="connsiteY37" fmla="*/ 6159993 h 6159993"/>
              <a:gd name="connsiteX38" fmla="*/ 4033426 w 9325840"/>
              <a:gd name="connsiteY38" fmla="*/ 6159993 h 6159993"/>
              <a:gd name="connsiteX39" fmla="*/ 3264044 w 9325840"/>
              <a:gd name="connsiteY39" fmla="*/ 6159993 h 6159993"/>
              <a:gd name="connsiteX40" fmla="*/ 2494662 w 9325840"/>
              <a:gd name="connsiteY40" fmla="*/ 6159993 h 6159993"/>
              <a:gd name="connsiteX41" fmla="*/ 2005056 w 9325840"/>
              <a:gd name="connsiteY41" fmla="*/ 6159993 h 6159993"/>
              <a:gd name="connsiteX42" fmla="*/ 1608707 w 9325840"/>
              <a:gd name="connsiteY42" fmla="*/ 6159993 h 6159993"/>
              <a:gd name="connsiteX43" fmla="*/ 839326 w 9325840"/>
              <a:gd name="connsiteY43" fmla="*/ 6159993 h 6159993"/>
              <a:gd name="connsiteX44" fmla="*/ 0 w 9325840"/>
              <a:gd name="connsiteY44" fmla="*/ 6159993 h 6159993"/>
              <a:gd name="connsiteX45" fmla="*/ 0 w 9325840"/>
              <a:gd name="connsiteY45" fmla="*/ 5661594 h 6159993"/>
              <a:gd name="connsiteX46" fmla="*/ 0 w 9325840"/>
              <a:gd name="connsiteY46" fmla="*/ 5039994 h 6159993"/>
              <a:gd name="connsiteX47" fmla="*/ 0 w 9325840"/>
              <a:gd name="connsiteY47" fmla="*/ 4603195 h 6159993"/>
              <a:gd name="connsiteX48" fmla="*/ 0 w 9325840"/>
              <a:gd name="connsiteY48" fmla="*/ 3981595 h 6159993"/>
              <a:gd name="connsiteX49" fmla="*/ 0 w 9325840"/>
              <a:gd name="connsiteY49" fmla="*/ 3483196 h 6159993"/>
              <a:gd name="connsiteX50" fmla="*/ 0 w 9325840"/>
              <a:gd name="connsiteY50" fmla="*/ 2923197 h 6159993"/>
              <a:gd name="connsiteX51" fmla="*/ 0 w 9325840"/>
              <a:gd name="connsiteY51" fmla="*/ 2424797 h 6159993"/>
              <a:gd name="connsiteX52" fmla="*/ 0 w 9325840"/>
              <a:gd name="connsiteY52" fmla="*/ 1741598 h 6159993"/>
              <a:gd name="connsiteX53" fmla="*/ 0 w 9325840"/>
              <a:gd name="connsiteY53" fmla="*/ 1058399 h 6159993"/>
              <a:gd name="connsiteX54" fmla="*/ 0 w 9325840"/>
              <a:gd name="connsiteY54" fmla="*/ 559999 h 6159993"/>
              <a:gd name="connsiteX55" fmla="*/ 0 w 9325840"/>
              <a:gd name="connsiteY55" fmla="*/ 0 h 615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325840" h="6159993" extrusionOk="0">
                <a:moveTo>
                  <a:pt x="0" y="0"/>
                </a:moveTo>
                <a:cubicBezTo>
                  <a:pt x="143921" y="-16603"/>
                  <a:pt x="447626" y="6493"/>
                  <a:pt x="582865" y="0"/>
                </a:cubicBezTo>
                <a:cubicBezTo>
                  <a:pt x="718104" y="-6493"/>
                  <a:pt x="771700" y="28456"/>
                  <a:pt x="885955" y="0"/>
                </a:cubicBezTo>
                <a:cubicBezTo>
                  <a:pt x="1000210" y="-28456"/>
                  <a:pt x="1306280" y="43068"/>
                  <a:pt x="1468820" y="0"/>
                </a:cubicBezTo>
                <a:cubicBezTo>
                  <a:pt x="1631361" y="-43068"/>
                  <a:pt x="1789568" y="41020"/>
                  <a:pt x="1958426" y="0"/>
                </a:cubicBezTo>
                <a:cubicBezTo>
                  <a:pt x="2127284" y="-41020"/>
                  <a:pt x="2505214" y="70198"/>
                  <a:pt x="2727808" y="0"/>
                </a:cubicBezTo>
                <a:cubicBezTo>
                  <a:pt x="2950402" y="-70198"/>
                  <a:pt x="3147705" y="38348"/>
                  <a:pt x="3310673" y="0"/>
                </a:cubicBezTo>
                <a:cubicBezTo>
                  <a:pt x="3473642" y="-38348"/>
                  <a:pt x="3762356" y="37215"/>
                  <a:pt x="3986797" y="0"/>
                </a:cubicBezTo>
                <a:cubicBezTo>
                  <a:pt x="4211238" y="-37215"/>
                  <a:pt x="4489261" y="79500"/>
                  <a:pt x="4662920" y="0"/>
                </a:cubicBezTo>
                <a:cubicBezTo>
                  <a:pt x="4836579" y="-79500"/>
                  <a:pt x="4976503" y="12581"/>
                  <a:pt x="5245785" y="0"/>
                </a:cubicBezTo>
                <a:cubicBezTo>
                  <a:pt x="5515067" y="-12581"/>
                  <a:pt x="5621023" y="63403"/>
                  <a:pt x="5921908" y="0"/>
                </a:cubicBezTo>
                <a:cubicBezTo>
                  <a:pt x="6222793" y="-63403"/>
                  <a:pt x="6286480" y="64562"/>
                  <a:pt x="6504773" y="0"/>
                </a:cubicBezTo>
                <a:cubicBezTo>
                  <a:pt x="6723067" y="-64562"/>
                  <a:pt x="6808968" y="49202"/>
                  <a:pt x="6994380" y="0"/>
                </a:cubicBezTo>
                <a:cubicBezTo>
                  <a:pt x="7179792" y="-49202"/>
                  <a:pt x="7270093" y="15331"/>
                  <a:pt x="7390728" y="0"/>
                </a:cubicBezTo>
                <a:cubicBezTo>
                  <a:pt x="7511363" y="-15331"/>
                  <a:pt x="7599349" y="34288"/>
                  <a:pt x="7693818" y="0"/>
                </a:cubicBezTo>
                <a:cubicBezTo>
                  <a:pt x="7788287" y="-34288"/>
                  <a:pt x="8142822" y="57564"/>
                  <a:pt x="8463200" y="0"/>
                </a:cubicBezTo>
                <a:cubicBezTo>
                  <a:pt x="8783578" y="-57564"/>
                  <a:pt x="9111726" y="52940"/>
                  <a:pt x="9325840" y="0"/>
                </a:cubicBezTo>
                <a:cubicBezTo>
                  <a:pt x="9384782" y="185801"/>
                  <a:pt x="9292042" y="291793"/>
                  <a:pt x="9325840" y="559999"/>
                </a:cubicBezTo>
                <a:cubicBezTo>
                  <a:pt x="9359638" y="828205"/>
                  <a:pt x="9244076" y="901823"/>
                  <a:pt x="9325840" y="1243199"/>
                </a:cubicBezTo>
                <a:cubicBezTo>
                  <a:pt x="9407604" y="1584575"/>
                  <a:pt x="9272477" y="1666815"/>
                  <a:pt x="9325840" y="1803198"/>
                </a:cubicBezTo>
                <a:cubicBezTo>
                  <a:pt x="9379203" y="1939581"/>
                  <a:pt x="9290771" y="2055869"/>
                  <a:pt x="9325840" y="2301597"/>
                </a:cubicBezTo>
                <a:cubicBezTo>
                  <a:pt x="9360909" y="2547325"/>
                  <a:pt x="9280973" y="2648313"/>
                  <a:pt x="9325840" y="2861597"/>
                </a:cubicBezTo>
                <a:cubicBezTo>
                  <a:pt x="9370707" y="3074881"/>
                  <a:pt x="9307817" y="3401708"/>
                  <a:pt x="9325840" y="3544796"/>
                </a:cubicBezTo>
                <a:cubicBezTo>
                  <a:pt x="9343863" y="3687884"/>
                  <a:pt x="9309212" y="3949739"/>
                  <a:pt x="9325840" y="4227995"/>
                </a:cubicBezTo>
                <a:cubicBezTo>
                  <a:pt x="9342468" y="4506251"/>
                  <a:pt x="9309656" y="4508559"/>
                  <a:pt x="9325840" y="4603195"/>
                </a:cubicBezTo>
                <a:cubicBezTo>
                  <a:pt x="9342024" y="4697831"/>
                  <a:pt x="9311758" y="4905594"/>
                  <a:pt x="9325840" y="5163194"/>
                </a:cubicBezTo>
                <a:cubicBezTo>
                  <a:pt x="9339922" y="5420794"/>
                  <a:pt x="9277854" y="5389905"/>
                  <a:pt x="9325840" y="5599994"/>
                </a:cubicBezTo>
                <a:cubicBezTo>
                  <a:pt x="9373826" y="5810083"/>
                  <a:pt x="9274081" y="5940402"/>
                  <a:pt x="9325840" y="6159993"/>
                </a:cubicBezTo>
                <a:cubicBezTo>
                  <a:pt x="9242315" y="6189389"/>
                  <a:pt x="9010690" y="6129111"/>
                  <a:pt x="8929492" y="6159993"/>
                </a:cubicBezTo>
                <a:cubicBezTo>
                  <a:pt x="8848294" y="6190875"/>
                  <a:pt x="8589479" y="6117486"/>
                  <a:pt x="8346627" y="6159993"/>
                </a:cubicBezTo>
                <a:cubicBezTo>
                  <a:pt x="8103776" y="6202500"/>
                  <a:pt x="8084062" y="6156043"/>
                  <a:pt x="7950279" y="6159993"/>
                </a:cubicBezTo>
                <a:cubicBezTo>
                  <a:pt x="7816496" y="6163943"/>
                  <a:pt x="7420877" y="6138685"/>
                  <a:pt x="7274155" y="6159993"/>
                </a:cubicBezTo>
                <a:cubicBezTo>
                  <a:pt x="7127433" y="6181301"/>
                  <a:pt x="6947594" y="6144946"/>
                  <a:pt x="6784549" y="6159993"/>
                </a:cubicBezTo>
                <a:cubicBezTo>
                  <a:pt x="6621504" y="6175040"/>
                  <a:pt x="6400151" y="6122674"/>
                  <a:pt x="6201684" y="6159993"/>
                </a:cubicBezTo>
                <a:cubicBezTo>
                  <a:pt x="6003217" y="6197312"/>
                  <a:pt x="5917179" y="6114032"/>
                  <a:pt x="5805335" y="6159993"/>
                </a:cubicBezTo>
                <a:cubicBezTo>
                  <a:pt x="5693491" y="6205954"/>
                  <a:pt x="5587526" y="6128908"/>
                  <a:pt x="5502246" y="6159993"/>
                </a:cubicBezTo>
                <a:cubicBezTo>
                  <a:pt x="5416966" y="6191078"/>
                  <a:pt x="5078035" y="6115732"/>
                  <a:pt x="4919381" y="6159993"/>
                </a:cubicBezTo>
                <a:cubicBezTo>
                  <a:pt x="4760727" y="6204254"/>
                  <a:pt x="4564919" y="6137911"/>
                  <a:pt x="4429774" y="6159993"/>
                </a:cubicBezTo>
                <a:cubicBezTo>
                  <a:pt x="4294629" y="6182075"/>
                  <a:pt x="4227727" y="6155430"/>
                  <a:pt x="4033426" y="6159993"/>
                </a:cubicBezTo>
                <a:cubicBezTo>
                  <a:pt x="3839125" y="6164556"/>
                  <a:pt x="3592623" y="6146206"/>
                  <a:pt x="3264044" y="6159993"/>
                </a:cubicBezTo>
                <a:cubicBezTo>
                  <a:pt x="2935465" y="6173780"/>
                  <a:pt x="2830831" y="6078968"/>
                  <a:pt x="2494662" y="6159993"/>
                </a:cubicBezTo>
                <a:cubicBezTo>
                  <a:pt x="2158493" y="6241018"/>
                  <a:pt x="2164806" y="6119639"/>
                  <a:pt x="2005056" y="6159993"/>
                </a:cubicBezTo>
                <a:cubicBezTo>
                  <a:pt x="1845306" y="6200347"/>
                  <a:pt x="1724175" y="6141031"/>
                  <a:pt x="1608707" y="6159993"/>
                </a:cubicBezTo>
                <a:cubicBezTo>
                  <a:pt x="1493239" y="6178955"/>
                  <a:pt x="1085621" y="6110999"/>
                  <a:pt x="839326" y="6159993"/>
                </a:cubicBezTo>
                <a:cubicBezTo>
                  <a:pt x="593031" y="6208987"/>
                  <a:pt x="365115" y="6090449"/>
                  <a:pt x="0" y="6159993"/>
                </a:cubicBezTo>
                <a:cubicBezTo>
                  <a:pt x="-23828" y="6025690"/>
                  <a:pt x="2460" y="5902474"/>
                  <a:pt x="0" y="5661594"/>
                </a:cubicBezTo>
                <a:cubicBezTo>
                  <a:pt x="-2460" y="5420714"/>
                  <a:pt x="8405" y="5312656"/>
                  <a:pt x="0" y="5039994"/>
                </a:cubicBezTo>
                <a:cubicBezTo>
                  <a:pt x="-8405" y="4767332"/>
                  <a:pt x="30283" y="4698798"/>
                  <a:pt x="0" y="4603195"/>
                </a:cubicBezTo>
                <a:cubicBezTo>
                  <a:pt x="-30283" y="4507592"/>
                  <a:pt x="39544" y="4180463"/>
                  <a:pt x="0" y="3981595"/>
                </a:cubicBezTo>
                <a:cubicBezTo>
                  <a:pt x="-39544" y="3782727"/>
                  <a:pt x="17317" y="3674255"/>
                  <a:pt x="0" y="3483196"/>
                </a:cubicBezTo>
                <a:cubicBezTo>
                  <a:pt x="-17317" y="3292137"/>
                  <a:pt x="19430" y="3144295"/>
                  <a:pt x="0" y="2923197"/>
                </a:cubicBezTo>
                <a:cubicBezTo>
                  <a:pt x="-19430" y="2702099"/>
                  <a:pt x="21686" y="2627045"/>
                  <a:pt x="0" y="2424797"/>
                </a:cubicBezTo>
                <a:cubicBezTo>
                  <a:pt x="-21686" y="2222549"/>
                  <a:pt x="79486" y="1960683"/>
                  <a:pt x="0" y="1741598"/>
                </a:cubicBezTo>
                <a:cubicBezTo>
                  <a:pt x="-79486" y="1522513"/>
                  <a:pt x="62774" y="1253809"/>
                  <a:pt x="0" y="1058399"/>
                </a:cubicBezTo>
                <a:cubicBezTo>
                  <a:pt x="-62774" y="862989"/>
                  <a:pt x="32745" y="681177"/>
                  <a:pt x="0" y="559999"/>
                </a:cubicBezTo>
                <a:cubicBezTo>
                  <a:pt x="-32745" y="438821"/>
                  <a:pt x="30876" y="120515"/>
                  <a:pt x="0" y="0"/>
                </a:cubicBezTo>
                <a:close/>
              </a:path>
            </a:pathLst>
          </a:custGeom>
          <a:noFill/>
          <a:ln w="28575">
            <a:solidFill>
              <a:schemeClr val="bg1"/>
            </a:solidFill>
            <a:extLst>
              <a:ext uri="{C807C97D-BFC1-408E-A445-0C87EB9F89A2}">
                <ask:lineSketchStyleProps xmlns:ask="http://schemas.microsoft.com/office/drawing/2018/sketchyshapes" sd="77839986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697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660EC-951E-AEA8-266A-88E38D3423F3}"/>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8BF8A61D-65A3-EEEE-14CA-B079B76DCE9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87E22AD-25E0-122A-4FC5-727F272AB9FC}"/>
              </a:ext>
            </a:extLst>
          </p:cNvPr>
          <p:cNvSpPr txBox="1"/>
          <p:nvPr/>
        </p:nvSpPr>
        <p:spPr>
          <a:xfrm>
            <a:off x="3673499" y="100570"/>
            <a:ext cx="8606679" cy="1015663"/>
          </a:xfrm>
          <a:prstGeom prst="rect">
            <a:avLst/>
          </a:prstGeom>
          <a:noFill/>
        </p:spPr>
        <p:txBody>
          <a:bodyPr wrap="square" rtlCol="0">
            <a:spAutoFit/>
          </a:bodyPr>
          <a:lstStyle/>
          <a:p>
            <a:pPr algn="ctr"/>
            <a:r>
              <a:rPr lang="en-US" sz="6000" b="1" dirty="0">
                <a:solidFill>
                  <a:schemeClr val="bg1"/>
                </a:solidFill>
                <a:ea typeface="ADLaM Display" panose="02010000000000000000" pitchFamily="2" charset="0"/>
                <a:cs typeface="ADLaM Display" panose="02010000000000000000" pitchFamily="2" charset="0"/>
              </a:rPr>
              <a:t>WE </a:t>
            </a:r>
            <a:r>
              <a:rPr lang="en-US" sz="6000" b="1" u="sng" dirty="0">
                <a:solidFill>
                  <a:schemeClr val="bg1"/>
                </a:solidFill>
                <a:ea typeface="ADLaM Display" panose="02010000000000000000" pitchFamily="2" charset="0"/>
                <a:cs typeface="ADLaM Display" panose="02010000000000000000" pitchFamily="2" charset="0"/>
              </a:rPr>
              <a:t>MUST</a:t>
            </a:r>
            <a:r>
              <a:rPr lang="en-US" sz="6000" b="1" dirty="0">
                <a:solidFill>
                  <a:schemeClr val="bg1"/>
                </a:solidFill>
                <a:ea typeface="ADLaM Display" panose="02010000000000000000" pitchFamily="2" charset="0"/>
                <a:cs typeface="ADLaM Display" panose="02010000000000000000" pitchFamily="2" charset="0"/>
              </a:rPr>
              <a:t> BELIEVE</a:t>
            </a:r>
          </a:p>
        </p:txBody>
      </p:sp>
      <p:cxnSp>
        <p:nvCxnSpPr>
          <p:cNvPr id="7" name="Straight Connector 6">
            <a:extLst>
              <a:ext uri="{FF2B5EF4-FFF2-40B4-BE49-F238E27FC236}">
                <a16:creationId xmlns:a16="http://schemas.microsoft.com/office/drawing/2014/main" id="{E56423CD-B430-6E45-1F04-184221B90CBF}"/>
              </a:ext>
            </a:extLst>
          </p:cNvPr>
          <p:cNvCxnSpPr/>
          <p:nvPr/>
        </p:nvCxnSpPr>
        <p:spPr>
          <a:xfrm>
            <a:off x="0" y="522514"/>
            <a:ext cx="257524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007EB7AE-FFAE-8C01-769D-8BA3A7727766}"/>
              </a:ext>
            </a:extLst>
          </p:cNvPr>
          <p:cNvCxnSpPr>
            <a:cxnSpLocks/>
          </p:cNvCxnSpPr>
          <p:nvPr/>
        </p:nvCxnSpPr>
        <p:spPr>
          <a:xfrm>
            <a:off x="7735078" y="6335486"/>
            <a:ext cx="445692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574D1157-719D-94EE-A2D8-2EE15009C336}"/>
              </a:ext>
            </a:extLst>
          </p:cNvPr>
          <p:cNvCxnSpPr>
            <a:cxnSpLocks/>
          </p:cNvCxnSpPr>
          <p:nvPr/>
        </p:nvCxnSpPr>
        <p:spPr>
          <a:xfrm>
            <a:off x="8985380" y="6142653"/>
            <a:ext cx="32066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606BE800-79AE-4346-3733-6CE65ACD7A25}"/>
              </a:ext>
            </a:extLst>
          </p:cNvPr>
          <p:cNvCxnSpPr>
            <a:cxnSpLocks/>
          </p:cNvCxnSpPr>
          <p:nvPr/>
        </p:nvCxnSpPr>
        <p:spPr>
          <a:xfrm>
            <a:off x="0" y="681135"/>
            <a:ext cx="1903445"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Double Wave 1">
            <a:extLst>
              <a:ext uri="{FF2B5EF4-FFF2-40B4-BE49-F238E27FC236}">
                <a16:creationId xmlns:a16="http://schemas.microsoft.com/office/drawing/2014/main" id="{1CC7E308-9B94-B875-2FC7-1D6650040DEF}"/>
              </a:ext>
            </a:extLst>
          </p:cNvPr>
          <p:cNvSpPr/>
          <p:nvPr/>
        </p:nvSpPr>
        <p:spPr>
          <a:xfrm>
            <a:off x="1193490" y="923935"/>
            <a:ext cx="9528464" cy="4395353"/>
          </a:xfrm>
          <a:prstGeom prst="doubleWav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4724625-6160-C16F-F09C-FD26624EB4F0}"/>
              </a:ext>
            </a:extLst>
          </p:cNvPr>
          <p:cNvSpPr txBox="1"/>
          <p:nvPr/>
        </p:nvSpPr>
        <p:spPr>
          <a:xfrm>
            <a:off x="1470046" y="1359032"/>
            <a:ext cx="9251908" cy="4339650"/>
          </a:xfrm>
          <a:prstGeom prst="rect">
            <a:avLst/>
          </a:prstGeom>
          <a:solidFill>
            <a:schemeClr val="bg1"/>
          </a:solidFill>
        </p:spPr>
        <p:txBody>
          <a:bodyPr wrap="square" rtlCol="0">
            <a:spAutoFit/>
          </a:bodyPr>
          <a:lstStyle/>
          <a:p>
            <a:pPr>
              <a:tabLst>
                <a:tab pos="460375" algn="l"/>
              </a:tabLst>
            </a:pPr>
            <a:r>
              <a:rPr lang="en-US" sz="3000" b="1" dirty="0">
                <a:solidFill>
                  <a:srgbClr val="C00000"/>
                </a:solidFill>
              </a:rPr>
              <a:t>7. Faith can give us strength to keep going on when 	everything look futile.</a:t>
            </a:r>
          </a:p>
          <a:p>
            <a:pPr marL="460375">
              <a:tabLst>
                <a:tab pos="460375" algn="l"/>
              </a:tabLst>
            </a:pPr>
            <a:r>
              <a:rPr lang="en-US" sz="3000" i="1" dirty="0"/>
              <a:t>Psalm 121:1WBT I will lift up my eyes unto the hills from whence cometh my help</a:t>
            </a:r>
          </a:p>
          <a:p>
            <a:pPr>
              <a:tabLst>
                <a:tab pos="460375" algn="l"/>
              </a:tabLst>
            </a:pPr>
            <a:r>
              <a:rPr lang="en-US" sz="3000" b="1" dirty="0">
                <a:solidFill>
                  <a:srgbClr val="C00000"/>
                </a:solidFill>
              </a:rPr>
              <a:t>8.Faith can give us the ability to forgive others, so we	and release them from our souls and be released</a:t>
            </a:r>
            <a:br>
              <a:rPr lang="en-US" sz="3200" b="0" i="0" dirty="0">
                <a:solidFill>
                  <a:srgbClr val="040C28"/>
                </a:solidFill>
                <a:effectLst/>
                <a:latin typeface="Google Sans"/>
              </a:rPr>
            </a:br>
            <a:r>
              <a:rPr lang="en-US" sz="3200" b="0" i="0" dirty="0">
                <a:solidFill>
                  <a:srgbClr val="040C28"/>
                </a:solidFill>
                <a:effectLst/>
                <a:latin typeface="Google Sans"/>
              </a:rPr>
              <a:t>	</a:t>
            </a:r>
            <a:r>
              <a:rPr lang="en-US" sz="3200" b="0" i="1" dirty="0">
                <a:solidFill>
                  <a:srgbClr val="040C28"/>
                </a:solidFill>
                <a:effectLst/>
                <a:latin typeface="Google Sans"/>
              </a:rPr>
              <a:t>Ephesians 4:32 NKJV</a:t>
            </a:r>
            <a:r>
              <a:rPr lang="en-US" sz="3200" b="0" i="1" dirty="0">
                <a:solidFill>
                  <a:srgbClr val="1F1F1F"/>
                </a:solidFill>
                <a:effectLst/>
                <a:latin typeface="Google Sans"/>
              </a:rPr>
              <a:t> </a:t>
            </a:r>
            <a:r>
              <a:rPr lang="en-US" sz="3200" b="0" i="0" dirty="0">
                <a:solidFill>
                  <a:srgbClr val="1F1F1F"/>
                </a:solidFill>
                <a:effectLst/>
                <a:latin typeface="Google Sans"/>
              </a:rPr>
              <a:t>- And be kind to one another, 	tenderhearted, forgiving one another, as God in 	Christ forgave you.</a:t>
            </a:r>
          </a:p>
        </p:txBody>
      </p:sp>
    </p:spTree>
    <p:extLst>
      <p:ext uri="{BB962C8B-B14F-4D97-AF65-F5344CB8AC3E}">
        <p14:creationId xmlns:p14="http://schemas.microsoft.com/office/powerpoint/2010/main" val="3431811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88113-BACC-E171-53DC-9F2057589C3E}"/>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8C270C2F-8ED3-6785-2FAB-E7A19FABB32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4A77CD3-FE1E-384A-6E27-84375BA4B6A0}"/>
              </a:ext>
            </a:extLst>
          </p:cNvPr>
          <p:cNvSpPr txBox="1"/>
          <p:nvPr/>
        </p:nvSpPr>
        <p:spPr>
          <a:xfrm>
            <a:off x="3673499" y="100570"/>
            <a:ext cx="8606679" cy="1015663"/>
          </a:xfrm>
          <a:prstGeom prst="rect">
            <a:avLst/>
          </a:prstGeom>
          <a:noFill/>
        </p:spPr>
        <p:txBody>
          <a:bodyPr wrap="square" rtlCol="0">
            <a:spAutoFit/>
          </a:bodyPr>
          <a:lstStyle/>
          <a:p>
            <a:pPr algn="ctr"/>
            <a:r>
              <a:rPr lang="en-US" sz="6000" b="1" dirty="0">
                <a:solidFill>
                  <a:schemeClr val="bg1"/>
                </a:solidFill>
                <a:ea typeface="ADLaM Display" panose="02010000000000000000" pitchFamily="2" charset="0"/>
                <a:cs typeface="ADLaM Display" panose="02010000000000000000" pitchFamily="2" charset="0"/>
              </a:rPr>
              <a:t>WE </a:t>
            </a:r>
            <a:r>
              <a:rPr lang="en-US" sz="6000" b="1" u="sng" dirty="0">
                <a:solidFill>
                  <a:schemeClr val="bg1"/>
                </a:solidFill>
                <a:ea typeface="ADLaM Display" panose="02010000000000000000" pitchFamily="2" charset="0"/>
                <a:cs typeface="ADLaM Display" panose="02010000000000000000" pitchFamily="2" charset="0"/>
              </a:rPr>
              <a:t>MUST</a:t>
            </a:r>
            <a:r>
              <a:rPr lang="en-US" sz="6000" b="1" dirty="0">
                <a:solidFill>
                  <a:schemeClr val="bg1"/>
                </a:solidFill>
                <a:ea typeface="ADLaM Display" panose="02010000000000000000" pitchFamily="2" charset="0"/>
                <a:cs typeface="ADLaM Display" panose="02010000000000000000" pitchFamily="2" charset="0"/>
              </a:rPr>
              <a:t> BELIEVE</a:t>
            </a:r>
          </a:p>
        </p:txBody>
      </p:sp>
      <p:cxnSp>
        <p:nvCxnSpPr>
          <p:cNvPr id="7" name="Straight Connector 6">
            <a:extLst>
              <a:ext uri="{FF2B5EF4-FFF2-40B4-BE49-F238E27FC236}">
                <a16:creationId xmlns:a16="http://schemas.microsoft.com/office/drawing/2014/main" id="{50677159-8FB8-0FFB-43EA-6A6EA4C0B2B9}"/>
              </a:ext>
            </a:extLst>
          </p:cNvPr>
          <p:cNvCxnSpPr/>
          <p:nvPr/>
        </p:nvCxnSpPr>
        <p:spPr>
          <a:xfrm>
            <a:off x="0" y="522514"/>
            <a:ext cx="257524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05217492-B8C1-6E00-3FA0-BF167794B25D}"/>
              </a:ext>
            </a:extLst>
          </p:cNvPr>
          <p:cNvCxnSpPr>
            <a:cxnSpLocks/>
          </p:cNvCxnSpPr>
          <p:nvPr/>
        </p:nvCxnSpPr>
        <p:spPr>
          <a:xfrm>
            <a:off x="7735078" y="6335486"/>
            <a:ext cx="445692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4A1A0326-F810-B1E0-45F8-7F7910E17BD2}"/>
              </a:ext>
            </a:extLst>
          </p:cNvPr>
          <p:cNvCxnSpPr>
            <a:cxnSpLocks/>
          </p:cNvCxnSpPr>
          <p:nvPr/>
        </p:nvCxnSpPr>
        <p:spPr>
          <a:xfrm>
            <a:off x="8985380" y="6142653"/>
            <a:ext cx="32066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EDDC655C-0619-C04D-90F8-D38E2CB40EAC}"/>
              </a:ext>
            </a:extLst>
          </p:cNvPr>
          <p:cNvCxnSpPr>
            <a:cxnSpLocks/>
          </p:cNvCxnSpPr>
          <p:nvPr/>
        </p:nvCxnSpPr>
        <p:spPr>
          <a:xfrm>
            <a:off x="0" y="681135"/>
            <a:ext cx="1903445"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Double Wave 1">
            <a:extLst>
              <a:ext uri="{FF2B5EF4-FFF2-40B4-BE49-F238E27FC236}">
                <a16:creationId xmlns:a16="http://schemas.microsoft.com/office/drawing/2014/main" id="{9A4E4936-1195-F5CD-7FE9-6BCE202A9003}"/>
              </a:ext>
            </a:extLst>
          </p:cNvPr>
          <p:cNvSpPr/>
          <p:nvPr/>
        </p:nvSpPr>
        <p:spPr>
          <a:xfrm>
            <a:off x="1193490" y="923935"/>
            <a:ext cx="9528464" cy="4395353"/>
          </a:xfrm>
          <a:prstGeom prst="doubleWav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9481671-23A9-C048-3786-672ECC015B48}"/>
              </a:ext>
            </a:extLst>
          </p:cNvPr>
          <p:cNvSpPr txBox="1"/>
          <p:nvPr/>
        </p:nvSpPr>
        <p:spPr>
          <a:xfrm>
            <a:off x="951722" y="1345880"/>
            <a:ext cx="10104920" cy="4893647"/>
          </a:xfrm>
          <a:prstGeom prst="rect">
            <a:avLst/>
          </a:prstGeom>
          <a:solidFill>
            <a:schemeClr val="bg1"/>
          </a:solidFill>
        </p:spPr>
        <p:txBody>
          <a:bodyPr wrap="square" rtlCol="0">
            <a:spAutoFit/>
          </a:bodyPr>
          <a:lstStyle/>
          <a:p>
            <a:pPr>
              <a:tabLst>
                <a:tab pos="460375" algn="l"/>
              </a:tabLst>
            </a:pPr>
            <a:r>
              <a:rPr lang="en-US" sz="3600" b="1" dirty="0">
                <a:solidFill>
                  <a:srgbClr val="C00000"/>
                </a:solidFill>
                <a:latin typeface="Google Sans"/>
              </a:rPr>
              <a:t>9. Faith will help us endure during the time we are being healed</a:t>
            </a:r>
          </a:p>
          <a:p>
            <a:pPr>
              <a:tabLst>
                <a:tab pos="460375" algn="l"/>
              </a:tabLst>
            </a:pPr>
            <a:r>
              <a:rPr lang="en-US" sz="2800" i="1" dirty="0"/>
              <a:t>	Isaiah 40:31NKJV But they that wait upon the Lord shall renew 	their strength; they shall mount up with wings like eagles; they </a:t>
            </a:r>
          </a:p>
          <a:p>
            <a:pPr>
              <a:tabLst>
                <a:tab pos="460375" algn="l"/>
              </a:tabLst>
            </a:pPr>
            <a:r>
              <a:rPr lang="en-US" sz="2800" i="1" dirty="0"/>
              <a:t>	shall run, and not be weary; and they shall walk, and not faint</a:t>
            </a:r>
            <a:r>
              <a:rPr lang="en-US" sz="2800" b="0" i="1" dirty="0">
                <a:solidFill>
                  <a:srgbClr val="001D35"/>
                </a:solidFill>
                <a:effectLst/>
                <a:latin typeface="Google Sans"/>
              </a:rPr>
              <a:t>“</a:t>
            </a:r>
          </a:p>
          <a:p>
            <a:pPr>
              <a:tabLst>
                <a:tab pos="460375" algn="l"/>
              </a:tabLst>
            </a:pPr>
            <a:r>
              <a:rPr lang="en-US" sz="3600" b="1" dirty="0">
                <a:solidFill>
                  <a:srgbClr val="C00000"/>
                </a:solidFill>
                <a:latin typeface="Google Sans"/>
              </a:rPr>
              <a:t>10: Faith will help us WALK IN THE POWER OF GOD’s Mighty LOVE for us.</a:t>
            </a:r>
          </a:p>
          <a:p>
            <a:pPr>
              <a:tabLst>
                <a:tab pos="460375" algn="l"/>
              </a:tabLst>
            </a:pPr>
            <a:r>
              <a:rPr lang="en-US" sz="2800" i="1" dirty="0">
                <a:solidFill>
                  <a:srgbClr val="1A1A1A"/>
                </a:solidFill>
                <a:effectLst/>
              </a:rPr>
              <a:t>	Romans 8:28 NIV And we know that in all things God works for 	the good of those who love him, who have been called 	according to his purpose.</a:t>
            </a:r>
            <a:endParaRPr lang="en-US" sz="2800" i="1" dirty="0">
              <a:solidFill>
                <a:srgbClr val="1F1F1F"/>
              </a:solidFill>
            </a:endParaRPr>
          </a:p>
        </p:txBody>
      </p:sp>
    </p:spTree>
    <p:extLst>
      <p:ext uri="{BB962C8B-B14F-4D97-AF65-F5344CB8AC3E}">
        <p14:creationId xmlns:p14="http://schemas.microsoft.com/office/powerpoint/2010/main" val="3901528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2B2A0-5241-61D2-6611-14BE6984518C}"/>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F6938DD3-89F8-6D70-7CED-67F812454E8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entagon 3">
            <a:extLst>
              <a:ext uri="{FF2B5EF4-FFF2-40B4-BE49-F238E27FC236}">
                <a16:creationId xmlns:a16="http://schemas.microsoft.com/office/drawing/2014/main" id="{B4E040F5-3D6D-07F1-777E-7301D75C7CE0}"/>
              </a:ext>
            </a:extLst>
          </p:cNvPr>
          <p:cNvSpPr/>
          <p:nvPr/>
        </p:nvSpPr>
        <p:spPr>
          <a:xfrm>
            <a:off x="-342900" y="51955"/>
            <a:ext cx="12822382" cy="6286500"/>
          </a:xfrm>
          <a:prstGeom prst="pentagon">
            <a:avLst/>
          </a:prstGeom>
          <a:noFill/>
          <a:ln w="571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R="0" lvl="0" algn="ctr" defTabSz="914400" rtl="0" eaLnBrk="1" fontAlgn="auto" latinLnBrk="0" hangingPunct="1">
              <a:lnSpc>
                <a:spcPct val="90000"/>
              </a:lnSpc>
              <a:spcBef>
                <a:spcPts val="1000"/>
              </a:spcBef>
              <a:spcAft>
                <a:spcPts val="0"/>
              </a:spcAft>
              <a:buClrTx/>
              <a:buSzTx/>
              <a:tabLst/>
              <a:defRPr/>
            </a:pPr>
            <a:endParaRPr kumimoji="0" lang="en-US" sz="2600" b="0" i="0" u="none" strike="noStrike" kern="1200" cap="none" spc="0" normalizeH="0" baseline="0" noProof="0" dirty="0">
              <a:ln>
                <a:noFill/>
              </a:ln>
              <a:solidFill>
                <a:schemeClr val="bg1"/>
              </a:solidFill>
              <a:effectLst/>
              <a:uLnTx/>
              <a:uFillTx/>
              <a:latin typeface="Aptos" panose="02110004020202020204"/>
              <a:ea typeface="+mn-ea"/>
              <a:cs typeface="+mn-cs"/>
            </a:endParaRPr>
          </a:p>
        </p:txBody>
      </p:sp>
      <p:cxnSp>
        <p:nvCxnSpPr>
          <p:cNvPr id="9" name="Straight Arrow Connector 8">
            <a:extLst>
              <a:ext uri="{FF2B5EF4-FFF2-40B4-BE49-F238E27FC236}">
                <a16:creationId xmlns:a16="http://schemas.microsoft.com/office/drawing/2014/main" id="{2A090622-DC8D-1F09-A249-D1124D3062C8}"/>
              </a:ext>
            </a:extLst>
          </p:cNvPr>
          <p:cNvCxnSpPr>
            <a:cxnSpLocks/>
          </p:cNvCxnSpPr>
          <p:nvPr/>
        </p:nvCxnSpPr>
        <p:spPr>
          <a:xfrm>
            <a:off x="3234556" y="1748718"/>
            <a:ext cx="5667469" cy="0"/>
          </a:xfrm>
          <a:prstGeom prst="straightConnector1">
            <a:avLst/>
          </a:prstGeom>
          <a:ln>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 name="Pentagon 4">
            <a:extLst>
              <a:ext uri="{FF2B5EF4-FFF2-40B4-BE49-F238E27FC236}">
                <a16:creationId xmlns:a16="http://schemas.microsoft.com/office/drawing/2014/main" id="{20EEF098-C74E-AB4E-EAEC-AD5638397AD1}"/>
              </a:ext>
            </a:extLst>
          </p:cNvPr>
          <p:cNvSpPr/>
          <p:nvPr/>
        </p:nvSpPr>
        <p:spPr>
          <a:xfrm>
            <a:off x="-513383" y="103910"/>
            <a:ext cx="13973661" cy="6286500"/>
          </a:xfrm>
          <a:prstGeom prst="pentagon">
            <a:avLst/>
          </a:prstGeom>
          <a:solidFill>
            <a:srgbClr val="FFFFFF"/>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baseline="30000" dirty="0">
                <a:solidFill>
                  <a:schemeClr val="tx1"/>
                </a:solidFill>
                <a:latin typeface="Calisto MT" panose="02040603050505030304" pitchFamily="18" charset="0"/>
              </a:rPr>
              <a:t>“ </a:t>
            </a:r>
            <a:r>
              <a:rPr lang="en-US" sz="3600" b="1" i="1" baseline="30000" dirty="0">
                <a:solidFill>
                  <a:srgbClr val="C00000"/>
                </a:solidFill>
                <a:effectLst/>
                <a:latin typeface="Calisto MT" panose="02040603050505030304" pitchFamily="18" charset="0"/>
              </a:rPr>
              <a:t>2</a:t>
            </a:r>
            <a:r>
              <a:rPr lang="en-US" sz="3600" b="1" i="1" dirty="0">
                <a:solidFill>
                  <a:srgbClr val="C00000"/>
                </a:solidFill>
                <a:effectLst/>
                <a:latin typeface="Calisto MT" panose="02040603050505030304" pitchFamily="18" charset="0"/>
              </a:rPr>
              <a:t>The people who survived the sword </a:t>
            </a:r>
          </a:p>
          <a:p>
            <a:pPr algn="ctr"/>
            <a:r>
              <a:rPr lang="en-US" sz="3600" b="1" i="1" dirty="0">
                <a:solidFill>
                  <a:srgbClr val="C00000"/>
                </a:solidFill>
                <a:effectLst/>
                <a:latin typeface="Calisto MT" panose="02040603050505030304" pitchFamily="18" charset="0"/>
              </a:rPr>
              <a:t>Found grace in the wilderness—</a:t>
            </a:r>
            <a:br>
              <a:rPr lang="en-US" sz="3600" b="1" i="1" dirty="0">
                <a:solidFill>
                  <a:srgbClr val="C00000"/>
                </a:solidFill>
                <a:effectLst/>
                <a:latin typeface="Calisto MT" panose="02040603050505030304" pitchFamily="18" charset="0"/>
              </a:rPr>
            </a:br>
            <a:r>
              <a:rPr lang="en-US" sz="3000" b="1" i="1" dirty="0">
                <a:solidFill>
                  <a:schemeClr val="tx1"/>
                </a:solidFill>
                <a:effectLst/>
                <a:latin typeface="Calisto MT" panose="02040603050505030304" pitchFamily="18" charset="0"/>
              </a:rPr>
              <a:t>Israel, when I went to give him rest.”</a:t>
            </a:r>
          </a:p>
          <a:p>
            <a:pPr algn="ctr"/>
            <a:r>
              <a:rPr lang="en-US" sz="3000" b="1" i="1" baseline="30000" dirty="0">
                <a:solidFill>
                  <a:schemeClr val="tx1"/>
                </a:solidFill>
                <a:effectLst/>
                <a:latin typeface="Calisto MT" panose="02040603050505030304" pitchFamily="18" charset="0"/>
              </a:rPr>
              <a:t>3 </a:t>
            </a:r>
            <a:r>
              <a:rPr lang="en-US" sz="3000" b="1" i="1" dirty="0">
                <a:solidFill>
                  <a:schemeClr val="tx1"/>
                </a:solidFill>
                <a:effectLst/>
                <a:latin typeface="Calisto MT" panose="02040603050505030304" pitchFamily="18" charset="0"/>
              </a:rPr>
              <a:t>The </a:t>
            </a:r>
            <a:r>
              <a:rPr lang="en-US" sz="3000" b="1" i="1" cap="small" dirty="0">
                <a:solidFill>
                  <a:schemeClr val="tx1"/>
                </a:solidFill>
                <a:effectLst/>
                <a:latin typeface="Calisto MT" panose="02040603050505030304" pitchFamily="18" charset="0"/>
              </a:rPr>
              <a:t>Lord</a:t>
            </a:r>
            <a:r>
              <a:rPr lang="en-US" sz="3000" b="1" i="1" dirty="0">
                <a:solidFill>
                  <a:schemeClr val="tx1"/>
                </a:solidFill>
                <a:effectLst/>
                <a:latin typeface="Calisto MT" panose="02040603050505030304" pitchFamily="18" charset="0"/>
              </a:rPr>
              <a:t> has appeared </a:t>
            </a:r>
            <a:r>
              <a:rPr lang="en-US" sz="3000" b="1" i="1" baseline="30000" dirty="0">
                <a:solidFill>
                  <a:schemeClr val="tx1"/>
                </a:solidFill>
                <a:effectLst/>
                <a:latin typeface="Calisto MT" panose="02040603050505030304" pitchFamily="18" charset="0"/>
              </a:rPr>
              <a:t>[</a:t>
            </a:r>
            <a:r>
              <a:rPr lang="en-US" sz="3000" b="1" i="1" baseline="30000" dirty="0">
                <a:solidFill>
                  <a:schemeClr val="tx1"/>
                </a:solidFill>
                <a:effectLst/>
                <a:latin typeface="Calisto MT" panose="02040603050505030304" pitchFamily="18" charset="0"/>
                <a:hlinkClick r:id="rId3" tooltip="See footnote a">
                  <a:extLst>
                    <a:ext uri="{A12FA001-AC4F-418D-AE19-62706E023703}">
                      <ahyp:hlinkClr xmlns:ahyp="http://schemas.microsoft.com/office/drawing/2018/hyperlinkcolor" val="tx"/>
                    </a:ext>
                  </a:extLst>
                </a:hlinkClick>
              </a:rPr>
              <a:t>a</a:t>
            </a:r>
            <a:r>
              <a:rPr lang="en-US" sz="3000" b="1" i="1" baseline="30000" dirty="0">
                <a:solidFill>
                  <a:schemeClr val="tx1"/>
                </a:solidFill>
                <a:effectLst/>
                <a:latin typeface="Calisto MT" panose="02040603050505030304" pitchFamily="18" charset="0"/>
              </a:rPr>
              <a:t>]</a:t>
            </a:r>
            <a:r>
              <a:rPr lang="en-US" sz="3000" b="1" i="1" dirty="0">
                <a:solidFill>
                  <a:schemeClr val="tx1"/>
                </a:solidFill>
                <a:effectLst/>
                <a:latin typeface="Calisto MT" panose="02040603050505030304" pitchFamily="18" charset="0"/>
              </a:rPr>
              <a:t>of old to me, saying:</a:t>
            </a:r>
            <a:br>
              <a:rPr lang="en-US" sz="3000" b="1" i="1" dirty="0">
                <a:solidFill>
                  <a:schemeClr val="tx1"/>
                </a:solidFill>
                <a:effectLst/>
                <a:latin typeface="Calisto MT" panose="02040603050505030304" pitchFamily="18" charset="0"/>
              </a:rPr>
            </a:br>
            <a:r>
              <a:rPr lang="en-US" sz="3000" b="1" i="1" dirty="0">
                <a:solidFill>
                  <a:schemeClr val="tx1"/>
                </a:solidFill>
                <a:effectLst/>
                <a:latin typeface="Calisto MT" panose="02040603050505030304" pitchFamily="18" charset="0"/>
              </a:rPr>
              <a:t>“Yes, I have loved you with an everlasting love;</a:t>
            </a:r>
            <a:br>
              <a:rPr lang="en-US" sz="3000" b="1" i="1" dirty="0">
                <a:solidFill>
                  <a:schemeClr val="tx1"/>
                </a:solidFill>
                <a:effectLst/>
                <a:latin typeface="Calisto MT" panose="02040603050505030304" pitchFamily="18" charset="0"/>
              </a:rPr>
            </a:br>
            <a:r>
              <a:rPr lang="en-US" sz="3000" b="1" i="1" dirty="0">
                <a:solidFill>
                  <a:schemeClr val="tx1"/>
                </a:solidFill>
                <a:effectLst/>
                <a:latin typeface="Calisto MT" panose="02040603050505030304" pitchFamily="18" charset="0"/>
              </a:rPr>
              <a:t>Therefore with lovingkindness I have drawn you.</a:t>
            </a:r>
            <a:br>
              <a:rPr lang="en-US" sz="3000" b="1" i="1" dirty="0">
                <a:solidFill>
                  <a:schemeClr val="tx1"/>
                </a:solidFill>
                <a:effectLst/>
                <a:latin typeface="Calisto MT" panose="02040603050505030304" pitchFamily="18" charset="0"/>
              </a:rPr>
            </a:br>
            <a:r>
              <a:rPr lang="en-US" sz="3000" b="1" i="1" baseline="30000" dirty="0">
                <a:solidFill>
                  <a:schemeClr val="tx1"/>
                </a:solidFill>
                <a:effectLst/>
                <a:latin typeface="Calisto MT" panose="02040603050505030304" pitchFamily="18" charset="0"/>
              </a:rPr>
              <a:t>4 </a:t>
            </a:r>
            <a:r>
              <a:rPr lang="en-US" sz="3000" b="1" i="1" dirty="0">
                <a:solidFill>
                  <a:schemeClr val="tx1"/>
                </a:solidFill>
                <a:effectLst/>
                <a:latin typeface="Calisto MT" panose="02040603050505030304" pitchFamily="18" charset="0"/>
              </a:rPr>
              <a:t>Again I will build you, and you shall be rebuilt,</a:t>
            </a:r>
            <a:br>
              <a:rPr lang="en-US" sz="3000" b="1" i="1" dirty="0">
                <a:solidFill>
                  <a:schemeClr val="tx1"/>
                </a:solidFill>
                <a:effectLst/>
                <a:latin typeface="Calisto MT" panose="02040603050505030304" pitchFamily="18" charset="0"/>
              </a:rPr>
            </a:br>
            <a:r>
              <a:rPr lang="en-US" sz="3000" b="1" i="1" dirty="0">
                <a:solidFill>
                  <a:schemeClr val="tx1"/>
                </a:solidFill>
                <a:effectLst/>
                <a:latin typeface="Calisto MT" panose="02040603050505030304" pitchFamily="18" charset="0"/>
              </a:rPr>
              <a:t>You shall again be adorned with your tambourines,</a:t>
            </a:r>
            <a:br>
              <a:rPr lang="en-US" sz="3000" b="1" i="1" dirty="0">
                <a:solidFill>
                  <a:schemeClr val="tx1"/>
                </a:solidFill>
                <a:effectLst/>
                <a:latin typeface="Calisto MT" panose="02040603050505030304" pitchFamily="18" charset="0"/>
              </a:rPr>
            </a:br>
            <a:r>
              <a:rPr lang="en-US" sz="3000" b="1" i="1" dirty="0">
                <a:solidFill>
                  <a:schemeClr val="tx1"/>
                </a:solidFill>
                <a:effectLst/>
                <a:latin typeface="Calisto MT" panose="02040603050505030304" pitchFamily="18" charset="0"/>
              </a:rPr>
              <a:t>And shall go forth in the dances </a:t>
            </a:r>
          </a:p>
          <a:p>
            <a:pPr algn="ctr"/>
            <a:r>
              <a:rPr lang="en-US" sz="3000" b="1" i="1" dirty="0">
                <a:solidFill>
                  <a:schemeClr val="tx1"/>
                </a:solidFill>
                <a:effectLst/>
                <a:latin typeface="Calisto MT" panose="02040603050505030304" pitchFamily="18" charset="0"/>
              </a:rPr>
              <a:t>of those who rejoice!</a:t>
            </a:r>
            <a:endParaRPr lang="en-US" sz="3000" i="1" dirty="0">
              <a:solidFill>
                <a:schemeClr val="tx1"/>
              </a:solidFill>
            </a:endParaRPr>
          </a:p>
        </p:txBody>
      </p:sp>
      <p:sp>
        <p:nvSpPr>
          <p:cNvPr id="2" name="Rectangle: Rounded Corners 1">
            <a:extLst>
              <a:ext uri="{FF2B5EF4-FFF2-40B4-BE49-F238E27FC236}">
                <a16:creationId xmlns:a16="http://schemas.microsoft.com/office/drawing/2014/main" id="{0A94A23B-641C-94A3-B935-A661A147A9F9}"/>
              </a:ext>
            </a:extLst>
          </p:cNvPr>
          <p:cNvSpPr/>
          <p:nvPr/>
        </p:nvSpPr>
        <p:spPr>
          <a:xfrm>
            <a:off x="564996" y="103910"/>
            <a:ext cx="11627004" cy="130025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n w="0"/>
                <a:solidFill>
                  <a:schemeClr val="tx1"/>
                </a:solidFill>
                <a:effectLst>
                  <a:outerShdw blurRad="38100" dist="19050" dir="2700000" algn="tl" rotWithShape="0">
                    <a:schemeClr val="dk1">
                      <a:alpha val="40000"/>
                    </a:schemeClr>
                  </a:outerShdw>
                </a:effectLst>
                <a:ea typeface="+mj-ea"/>
                <a:cs typeface="+mj-cs"/>
              </a:rPr>
              <a:t>CLOSING SCRIPTURE</a:t>
            </a:r>
          </a:p>
          <a:p>
            <a:pPr algn="ctr"/>
            <a:r>
              <a:rPr lang="en-US" sz="4800" b="1" i="1" dirty="0">
                <a:ln w="0"/>
                <a:solidFill>
                  <a:schemeClr val="tx1"/>
                </a:solidFill>
                <a:effectLst>
                  <a:outerShdw blurRad="38100" dist="19050" dir="2700000" algn="tl" rotWithShape="0">
                    <a:schemeClr val="dk1">
                      <a:alpha val="40000"/>
                    </a:schemeClr>
                  </a:outerShdw>
                </a:effectLst>
                <a:ea typeface="+mj-ea"/>
                <a:cs typeface="+mj-cs"/>
              </a:rPr>
              <a:t>Jeremiah 31:2-4 NKJV</a:t>
            </a:r>
            <a:endParaRPr lang="en-US" sz="4800" b="1"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0153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5EA7C-183D-32B5-ABC8-D8C2BEBBAE22}"/>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34C519D0-4934-0566-5949-06252E9BC24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7" name="Straight Connector 6">
            <a:extLst>
              <a:ext uri="{FF2B5EF4-FFF2-40B4-BE49-F238E27FC236}">
                <a16:creationId xmlns:a16="http://schemas.microsoft.com/office/drawing/2014/main" id="{C2A8DAAF-15B3-1B9C-E4AA-56C7C596BD5F}"/>
              </a:ext>
            </a:extLst>
          </p:cNvPr>
          <p:cNvCxnSpPr/>
          <p:nvPr/>
        </p:nvCxnSpPr>
        <p:spPr>
          <a:xfrm>
            <a:off x="0" y="522514"/>
            <a:ext cx="257524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EA4F65DD-073A-B871-A746-00D9B7D4E975}"/>
              </a:ext>
            </a:extLst>
          </p:cNvPr>
          <p:cNvCxnSpPr>
            <a:cxnSpLocks/>
          </p:cNvCxnSpPr>
          <p:nvPr/>
        </p:nvCxnSpPr>
        <p:spPr>
          <a:xfrm>
            <a:off x="7735078" y="6335486"/>
            <a:ext cx="445692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AAA7C687-DFBB-0B65-6091-2F8193938E3E}"/>
              </a:ext>
            </a:extLst>
          </p:cNvPr>
          <p:cNvCxnSpPr>
            <a:cxnSpLocks/>
          </p:cNvCxnSpPr>
          <p:nvPr/>
        </p:nvCxnSpPr>
        <p:spPr>
          <a:xfrm>
            <a:off x="8985380" y="6142653"/>
            <a:ext cx="32066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BA714261-F009-331E-C6CC-9CFDF2FBCC81}"/>
              </a:ext>
            </a:extLst>
          </p:cNvPr>
          <p:cNvCxnSpPr>
            <a:cxnSpLocks/>
          </p:cNvCxnSpPr>
          <p:nvPr/>
        </p:nvCxnSpPr>
        <p:spPr>
          <a:xfrm>
            <a:off x="0" y="681135"/>
            <a:ext cx="1903445"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Double Wave 1">
            <a:extLst>
              <a:ext uri="{FF2B5EF4-FFF2-40B4-BE49-F238E27FC236}">
                <a16:creationId xmlns:a16="http://schemas.microsoft.com/office/drawing/2014/main" id="{6DAC100A-A833-9107-EF9D-0E5CAB1FD03C}"/>
              </a:ext>
            </a:extLst>
          </p:cNvPr>
          <p:cNvSpPr/>
          <p:nvPr/>
        </p:nvSpPr>
        <p:spPr>
          <a:xfrm>
            <a:off x="1193490" y="923935"/>
            <a:ext cx="9528464" cy="4395353"/>
          </a:xfrm>
          <a:prstGeom prst="doubleWav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990E555-A745-32FC-450B-F18C911F9778}"/>
              </a:ext>
            </a:extLst>
          </p:cNvPr>
          <p:cNvSpPr txBox="1"/>
          <p:nvPr/>
        </p:nvSpPr>
        <p:spPr>
          <a:xfrm>
            <a:off x="1089315" y="2004701"/>
            <a:ext cx="9736814" cy="2554545"/>
          </a:xfrm>
          <a:prstGeom prst="rect">
            <a:avLst/>
          </a:prstGeom>
          <a:noFill/>
        </p:spPr>
        <p:txBody>
          <a:bodyPr wrap="square" rtlCol="0">
            <a:spAutoFit/>
          </a:bodyPr>
          <a:lstStyle/>
          <a:p>
            <a:pPr algn="ctr"/>
            <a:r>
              <a:rPr lang="en-US" sz="8800" b="1" dirty="0">
                <a:solidFill>
                  <a:srgbClr val="FFFF00"/>
                </a:solidFill>
                <a:effectLst>
                  <a:outerShdw blurRad="38100" dist="38100" dir="2700000" algn="tl">
                    <a:srgbClr val="000000">
                      <a:alpha val="43137"/>
                    </a:srgbClr>
                  </a:outerShdw>
                </a:effectLst>
                <a:latin typeface="Castellar" panose="020A0402060406010301" pitchFamily="18" charset="0"/>
              </a:rPr>
              <a:t>FAITH </a:t>
            </a:r>
          </a:p>
          <a:p>
            <a:pPr algn="ctr"/>
            <a:r>
              <a:rPr lang="en-US" sz="6000" dirty="0">
                <a:solidFill>
                  <a:schemeClr val="bg1"/>
                </a:solidFill>
                <a:latin typeface="Berlin Sans FB Demi" panose="020E0802020502020306" pitchFamily="34" charset="0"/>
              </a:rPr>
              <a:t>FIXES A </a:t>
            </a:r>
            <a:r>
              <a:rPr lang="en-US" sz="7200" b="1" dirty="0">
                <a:solidFill>
                  <a:schemeClr val="bg1"/>
                </a:solidFill>
                <a:latin typeface="Chiller" panose="04020404031007020602" pitchFamily="82" charset="0"/>
              </a:rPr>
              <a:t>FRACTURED</a:t>
            </a:r>
            <a:r>
              <a:rPr lang="en-US" sz="6000" dirty="0">
                <a:solidFill>
                  <a:schemeClr val="bg1"/>
                </a:solidFill>
                <a:latin typeface="Berlin Sans FB Demi" panose="020E0802020502020306" pitchFamily="34" charset="0"/>
              </a:rPr>
              <a:t> HEART</a:t>
            </a:r>
          </a:p>
        </p:txBody>
      </p:sp>
      <p:sp>
        <p:nvSpPr>
          <p:cNvPr id="5" name="TextBox 4">
            <a:extLst>
              <a:ext uri="{FF2B5EF4-FFF2-40B4-BE49-F238E27FC236}">
                <a16:creationId xmlns:a16="http://schemas.microsoft.com/office/drawing/2014/main" id="{8CBCFE52-E906-09CD-3A51-B74299F7B424}"/>
              </a:ext>
            </a:extLst>
          </p:cNvPr>
          <p:cNvSpPr txBox="1"/>
          <p:nvPr/>
        </p:nvSpPr>
        <p:spPr>
          <a:xfrm>
            <a:off x="7621319" y="51138"/>
            <a:ext cx="4294125" cy="954107"/>
          </a:xfrm>
          <a:prstGeom prst="rect">
            <a:avLst/>
          </a:prstGeom>
          <a:noFill/>
        </p:spPr>
        <p:txBody>
          <a:bodyPr wrap="square" rtlCol="0">
            <a:spAutoFit/>
          </a:bodyPr>
          <a:lstStyle/>
          <a:p>
            <a:pPr algn="r"/>
            <a:r>
              <a:rPr lang="en-US" sz="2800" b="1" cap="small" dirty="0">
                <a:solidFill>
                  <a:schemeClr val="bg1"/>
                </a:solidFill>
              </a:rPr>
              <a:t>Reid Temple AME Church</a:t>
            </a:r>
          </a:p>
          <a:p>
            <a:pPr algn="r"/>
            <a:r>
              <a:rPr lang="en-US" sz="2800" b="1" dirty="0">
                <a:solidFill>
                  <a:schemeClr val="bg1"/>
                </a:solidFill>
              </a:rPr>
              <a:t> MID-WEEK BIBLE STUDY</a:t>
            </a:r>
          </a:p>
        </p:txBody>
      </p:sp>
      <p:sp>
        <p:nvSpPr>
          <p:cNvPr id="6" name="Rectangle: Rounded Corners 5">
            <a:extLst>
              <a:ext uri="{FF2B5EF4-FFF2-40B4-BE49-F238E27FC236}">
                <a16:creationId xmlns:a16="http://schemas.microsoft.com/office/drawing/2014/main" id="{ECA3423F-BC7C-3059-1A45-92555547D360}"/>
              </a:ext>
            </a:extLst>
          </p:cNvPr>
          <p:cNvSpPr/>
          <p:nvPr/>
        </p:nvSpPr>
        <p:spPr>
          <a:xfrm>
            <a:off x="3129029" y="5830360"/>
            <a:ext cx="5657385" cy="950556"/>
          </a:xfrm>
          <a:prstGeom prst="roundRect">
            <a:avLst/>
          </a:prstGeom>
          <a:solidFill>
            <a:srgbClr val="FFCC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cap="small" dirty="0">
                <a:solidFill>
                  <a:schemeClr val="tx1"/>
                </a:solidFill>
                <a:latin typeface="Aharoni" panose="02010803020104030203" pitchFamily="2" charset="-79"/>
                <a:cs typeface="Aharoni" panose="02010803020104030203" pitchFamily="2" charset="-79"/>
              </a:rPr>
              <a:t>Rev. Dr. Debyii L. Sababu-Thomas, </a:t>
            </a:r>
          </a:p>
          <a:p>
            <a:pPr algn="ctr"/>
            <a:r>
              <a:rPr lang="en-US" sz="1800" cap="small" dirty="0">
                <a:solidFill>
                  <a:schemeClr val="tx1"/>
                </a:solidFill>
                <a:latin typeface="Aharoni" panose="02010803020104030203" pitchFamily="2" charset="-79"/>
                <a:cs typeface="Aharoni" panose="02010803020104030203" pitchFamily="2" charset="-79"/>
              </a:rPr>
              <a:t>Minister of Discipleship Development,  Facilitator</a:t>
            </a:r>
          </a:p>
          <a:p>
            <a:pPr algn="ctr"/>
            <a:endParaRPr lang="en-US" sz="800" cap="small"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10318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3D0C4269-AA1E-0362-6136-63E09548BDC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entagon 3">
            <a:extLst>
              <a:ext uri="{FF2B5EF4-FFF2-40B4-BE49-F238E27FC236}">
                <a16:creationId xmlns:a16="http://schemas.microsoft.com/office/drawing/2014/main" id="{24FECC30-ACCB-23C9-59EB-0E8D109C4538}"/>
              </a:ext>
            </a:extLst>
          </p:cNvPr>
          <p:cNvSpPr/>
          <p:nvPr/>
        </p:nvSpPr>
        <p:spPr>
          <a:xfrm>
            <a:off x="77069" y="-14315"/>
            <a:ext cx="12037867" cy="6463150"/>
          </a:xfrm>
          <a:prstGeom prst="pentagon">
            <a:avLst/>
          </a:prstGeom>
          <a:noFill/>
          <a:ln w="571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Tx/>
              <a:buSzTx/>
              <a:defRPr/>
            </a:pPr>
            <a:r>
              <a:rPr kumimoji="0" lang="en-US" sz="6000" b="1" i="0" u="none" strike="noStrike" kern="1200" cap="none" spc="0" normalizeH="0" baseline="0" noProof="0" dirty="0">
                <a:ln>
                  <a:noFill/>
                </a:ln>
                <a:solidFill>
                  <a:srgbClr val="FFFF00"/>
                </a:solidFill>
                <a:effectLst/>
                <a:uLnTx/>
                <a:uFillTx/>
              </a:rPr>
              <a:t>Questions?</a:t>
            </a:r>
          </a:p>
          <a:p>
            <a:pPr marR="0" lvl="0" algn="ctr" defTabSz="914400" rtl="0" eaLnBrk="1" fontAlgn="auto" latinLnBrk="0" hangingPunct="1">
              <a:lnSpc>
                <a:spcPct val="90000"/>
              </a:lnSpc>
              <a:spcBef>
                <a:spcPts val="1000"/>
              </a:spcBef>
              <a:spcAft>
                <a:spcPts val="0"/>
              </a:spcAft>
              <a:buClrTx/>
              <a:buSzTx/>
              <a:defRPr/>
            </a:pPr>
            <a:r>
              <a:rPr kumimoji="0" lang="en-US" sz="6000" b="1" i="0" u="none" strike="noStrike" kern="1200" cap="none" spc="0" normalizeH="0" baseline="0" noProof="0" dirty="0">
                <a:ln>
                  <a:noFill/>
                </a:ln>
                <a:solidFill>
                  <a:srgbClr val="FFFF00"/>
                </a:solidFill>
                <a:effectLst/>
                <a:uLnTx/>
                <a:uFillTx/>
              </a:rPr>
              <a:t>Comments?</a:t>
            </a:r>
          </a:p>
          <a:p>
            <a:pPr marR="0" lvl="0" algn="ctr" defTabSz="914400" rtl="0" eaLnBrk="1" fontAlgn="auto" latinLnBrk="0" hangingPunct="1">
              <a:lnSpc>
                <a:spcPct val="90000"/>
              </a:lnSpc>
              <a:spcBef>
                <a:spcPts val="1000"/>
              </a:spcBef>
              <a:spcAft>
                <a:spcPts val="0"/>
              </a:spcAft>
              <a:buClrTx/>
              <a:buSzTx/>
              <a:defRPr/>
            </a:pPr>
            <a:endParaRPr kumimoji="0" lang="en-US" sz="6000" b="1" i="0" u="none" strike="noStrike" kern="1200" cap="none" spc="0" normalizeH="0" baseline="0" noProof="0" dirty="0">
              <a:ln>
                <a:noFill/>
              </a:ln>
              <a:solidFill>
                <a:schemeClr val="bg1"/>
              </a:solidFill>
              <a:effectLst/>
              <a:uLnTx/>
              <a:uFillTx/>
            </a:endParaRPr>
          </a:p>
          <a:p>
            <a:pPr marR="0" lvl="0" algn="ctr" defTabSz="914400" rtl="0" eaLnBrk="1" fontAlgn="auto" latinLnBrk="0" hangingPunct="1">
              <a:lnSpc>
                <a:spcPct val="90000"/>
              </a:lnSpc>
              <a:spcBef>
                <a:spcPts val="1000"/>
              </a:spcBef>
              <a:spcAft>
                <a:spcPts val="0"/>
              </a:spcAft>
              <a:buClrTx/>
              <a:buSzTx/>
              <a:defRPr/>
            </a:pPr>
            <a:r>
              <a:rPr kumimoji="0" lang="en-US" sz="6000" b="1" i="0" u="none" strike="noStrike" kern="1200" cap="none" spc="0" normalizeH="0" baseline="0" noProof="0" dirty="0">
                <a:ln>
                  <a:noFill/>
                </a:ln>
                <a:solidFill>
                  <a:schemeClr val="bg1"/>
                </a:solidFill>
                <a:effectLst/>
                <a:uLnTx/>
                <a:uFillTx/>
              </a:rPr>
              <a:t>THANK YOU for YOUR TIME &amp; ATTENTION!</a:t>
            </a:r>
            <a:endParaRPr kumimoji="0" lang="en-US" sz="8800" b="1" i="0" u="none" strike="noStrike" kern="1200" cap="none" spc="0" normalizeH="0" baseline="0" noProof="0" dirty="0">
              <a:ln>
                <a:noFill/>
              </a:ln>
              <a:solidFill>
                <a:schemeClr val="bg1"/>
              </a:solidFill>
              <a:effectLst/>
              <a:uLnTx/>
              <a:uFillTx/>
              <a:latin typeface="Alasassy Caps" pitchFamily="2" charset="0"/>
            </a:endParaRPr>
          </a:p>
          <a:p>
            <a:pPr marL="45720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R="0" lvl="0" algn="ctr" defTabSz="914400" rtl="0" eaLnBrk="1" fontAlgn="auto" latinLnBrk="0" hangingPunct="1">
              <a:lnSpc>
                <a:spcPct val="90000"/>
              </a:lnSpc>
              <a:spcBef>
                <a:spcPts val="1000"/>
              </a:spcBef>
              <a:spcAft>
                <a:spcPts val="0"/>
              </a:spcAft>
              <a:buClrTx/>
              <a:buSzTx/>
              <a:tabLst/>
              <a:defRPr/>
            </a:pPr>
            <a:endParaRPr kumimoji="0" lang="en-US" sz="2600" b="0" i="0" u="none" strike="noStrike" kern="1200" cap="none" spc="0" normalizeH="0" baseline="0" noProof="0" dirty="0">
              <a:ln>
                <a:noFill/>
              </a:ln>
              <a:solidFill>
                <a:schemeClr val="bg1"/>
              </a:solidFill>
              <a:effectLst/>
              <a:uLnTx/>
              <a:uFillTx/>
              <a:latin typeface="Aptos" panose="02110004020202020204"/>
              <a:ea typeface="+mn-ea"/>
              <a:cs typeface="+mn-cs"/>
            </a:endParaRPr>
          </a:p>
        </p:txBody>
      </p:sp>
      <p:sp>
        <p:nvSpPr>
          <p:cNvPr id="5" name="Pentagon 4">
            <a:extLst>
              <a:ext uri="{FF2B5EF4-FFF2-40B4-BE49-F238E27FC236}">
                <a16:creationId xmlns:a16="http://schemas.microsoft.com/office/drawing/2014/main" id="{51B5E426-6E4C-69FB-58C4-E01A2CE922CE}"/>
              </a:ext>
            </a:extLst>
          </p:cNvPr>
          <p:cNvSpPr/>
          <p:nvPr/>
        </p:nvSpPr>
        <p:spPr>
          <a:xfrm rot="10800000">
            <a:off x="77064" y="337700"/>
            <a:ext cx="11940019" cy="6520300"/>
          </a:xfrm>
          <a:prstGeom prst="pentagon">
            <a:avLst/>
          </a:prstGeom>
          <a:noFill/>
          <a:ln w="571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830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een background with white text&#10;&#10;Description automatically generated">
            <a:extLst>
              <a:ext uri="{FF2B5EF4-FFF2-40B4-BE49-F238E27FC236}">
                <a16:creationId xmlns:a16="http://schemas.microsoft.com/office/drawing/2014/main" id="{FD3E3B7B-E395-85A7-AFAA-2C4BF6B37E68}"/>
              </a:ext>
            </a:extLst>
          </p:cNvPr>
          <p:cNvPicPr>
            <a:picLocks noGrp="1" noRot="1" noChangeAspect="1" noMove="1" noResize="1" noEditPoints="1" noAdjustHandles="1" noChangeArrowheads="1" noChangeShapeType="1" noCrop="1"/>
          </p:cNvPicPr>
          <p:nvPr/>
        </p:nvPicPr>
        <p:blipFill>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5" name="TextBox 4">
            <a:extLst>
              <a:ext uri="{FF2B5EF4-FFF2-40B4-BE49-F238E27FC236}">
                <a16:creationId xmlns:a16="http://schemas.microsoft.com/office/drawing/2014/main" id="{D1FE81E9-5A9D-61BD-448E-3FEBDE24916E}"/>
              </a:ext>
            </a:extLst>
          </p:cNvPr>
          <p:cNvSpPr txBox="1"/>
          <p:nvPr/>
        </p:nvSpPr>
        <p:spPr>
          <a:xfrm>
            <a:off x="1524000" y="1809656"/>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8800" b="1" dirty="0">
                <a:ln w="22225">
                  <a:solidFill>
                    <a:schemeClr val="tx1"/>
                  </a:solidFill>
                  <a:miter lim="800000"/>
                </a:ln>
                <a:solidFill>
                  <a:srgbClr val="FFFFFF"/>
                </a:solidFill>
                <a:effectLst>
                  <a:outerShdw blurRad="38100" dist="38100" dir="2700000" algn="tl">
                    <a:srgbClr val="000000">
                      <a:alpha val="43137"/>
                    </a:srgbClr>
                  </a:outerShdw>
                </a:effectLst>
                <a:latin typeface="Amasis MT Pro Black" panose="02040A04050005020304" pitchFamily="18" charset="0"/>
                <a:ea typeface="+mj-ea"/>
                <a:cs typeface="+mj-cs"/>
              </a:rPr>
              <a:t>LET’S PRAY TOGETHER!</a:t>
            </a:r>
          </a:p>
        </p:txBody>
      </p:sp>
    </p:spTree>
    <p:extLst>
      <p:ext uri="{BB962C8B-B14F-4D97-AF65-F5344CB8AC3E}">
        <p14:creationId xmlns:p14="http://schemas.microsoft.com/office/powerpoint/2010/main" val="1376165058"/>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text on it&#10;&#10;Description automatically generated">
            <a:extLst>
              <a:ext uri="{FF2B5EF4-FFF2-40B4-BE49-F238E27FC236}">
                <a16:creationId xmlns:a16="http://schemas.microsoft.com/office/drawing/2014/main" id="{50DCED04-1D07-AD0F-1F5B-78F64255580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81D86BC-C5C1-0EA2-49D2-3DCE256B454E}"/>
              </a:ext>
            </a:extLst>
          </p:cNvPr>
          <p:cNvSpPr/>
          <p:nvPr/>
        </p:nvSpPr>
        <p:spPr>
          <a:xfrm>
            <a:off x="114300" y="1584614"/>
            <a:ext cx="11876809" cy="2800361"/>
          </a:xfrm>
          <a:prstGeom prst="rect">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dirty="0">
                <a:latin typeface="Britannic Bold" panose="020B0903060703020204" pitchFamily="34" charset="0"/>
              </a:rPr>
              <a:t>INVITATION to </a:t>
            </a:r>
          </a:p>
          <a:p>
            <a:pPr algn="ctr"/>
            <a:r>
              <a:rPr lang="en-US" sz="7200" dirty="0">
                <a:latin typeface="Britannic Bold" panose="020B0903060703020204" pitchFamily="34" charset="0"/>
              </a:rPr>
              <a:t>Christian Discipleship</a:t>
            </a:r>
          </a:p>
        </p:txBody>
      </p:sp>
      <p:sp>
        <p:nvSpPr>
          <p:cNvPr id="2" name="Rectangle 1">
            <a:extLst>
              <a:ext uri="{FF2B5EF4-FFF2-40B4-BE49-F238E27FC236}">
                <a16:creationId xmlns:a16="http://schemas.microsoft.com/office/drawing/2014/main" id="{FDE67175-DB48-A962-CC6F-5D2182FA0489}"/>
              </a:ext>
            </a:extLst>
          </p:cNvPr>
          <p:cNvSpPr/>
          <p:nvPr/>
        </p:nvSpPr>
        <p:spPr>
          <a:xfrm>
            <a:off x="415636" y="1849581"/>
            <a:ext cx="11393632" cy="2800361"/>
          </a:xfrm>
          <a:prstGeom prst="rect">
            <a:avLst/>
          </a:prstGeom>
          <a:noFill/>
          <a:ln w="5715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9597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text on it&#10;&#10;Description automatically generated">
            <a:extLst>
              <a:ext uri="{FF2B5EF4-FFF2-40B4-BE49-F238E27FC236}">
                <a16:creationId xmlns:a16="http://schemas.microsoft.com/office/drawing/2014/main" id="{C42BE058-5067-4018-D6D7-F5546EC71FB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4">
            <a:extLst>
              <a:ext uri="{FF2B5EF4-FFF2-40B4-BE49-F238E27FC236}">
                <a16:creationId xmlns:a16="http://schemas.microsoft.com/office/drawing/2014/main" id="{5CB03B0E-B06A-8AD3-58B0-5547D1C17B79}"/>
              </a:ext>
            </a:extLst>
          </p:cNvPr>
          <p:cNvSpPr>
            <a:spLocks noGrp="1"/>
          </p:cNvSpPr>
          <p:nvPr>
            <p:ph sz="half" idx="1"/>
          </p:nvPr>
        </p:nvSpPr>
        <p:spPr>
          <a:xfrm>
            <a:off x="24245" y="508583"/>
            <a:ext cx="12001500" cy="1506681"/>
          </a:xfrm>
        </p:spPr>
        <p:txBody>
          <a:bodyPr>
            <a:normAutofit/>
          </a:bodyPr>
          <a:lstStyle/>
          <a:p>
            <a:pPr marL="0" indent="0" algn="ctr">
              <a:buNone/>
            </a:pPr>
            <a:r>
              <a:rPr lang="en-US" sz="4000" dirty="0">
                <a:solidFill>
                  <a:srgbClr val="FFFF00"/>
                </a:solidFill>
              </a:rPr>
              <a:t> </a:t>
            </a:r>
            <a:r>
              <a:rPr lang="en-US" sz="5400" dirty="0">
                <a:solidFill>
                  <a:schemeClr val="bg1"/>
                </a:solidFill>
                <a:latin typeface="Aptos Black" panose="020B0004020202020204" pitchFamily="34" charset="0"/>
              </a:rPr>
              <a:t>FOUNDATIONAL SCRIPTURES</a:t>
            </a:r>
            <a:endParaRPr lang="en-US" sz="8000" dirty="0">
              <a:solidFill>
                <a:schemeClr val="bg1"/>
              </a:solidFill>
              <a:latin typeface="Aptos Black" panose="020B0004020202020204" pitchFamily="34" charset="0"/>
            </a:endParaRPr>
          </a:p>
        </p:txBody>
      </p:sp>
      <p:sp>
        <p:nvSpPr>
          <p:cNvPr id="6" name="Content Placeholder 5">
            <a:extLst>
              <a:ext uri="{FF2B5EF4-FFF2-40B4-BE49-F238E27FC236}">
                <a16:creationId xmlns:a16="http://schemas.microsoft.com/office/drawing/2014/main" id="{E9F249C4-FFA8-CB01-D6CA-A6A0406550D1}"/>
              </a:ext>
            </a:extLst>
          </p:cNvPr>
          <p:cNvSpPr>
            <a:spLocks noGrp="1"/>
          </p:cNvSpPr>
          <p:nvPr>
            <p:ph sz="half" idx="2"/>
          </p:nvPr>
        </p:nvSpPr>
        <p:spPr>
          <a:xfrm>
            <a:off x="95249" y="1531265"/>
            <a:ext cx="11859491" cy="4911012"/>
          </a:xfrm>
        </p:spPr>
        <p:txBody>
          <a:bodyPr>
            <a:noAutofit/>
          </a:bodyPr>
          <a:lstStyle/>
          <a:p>
            <a:pPr marL="0" indent="0" algn="ctr">
              <a:buNone/>
              <a:defRPr/>
            </a:pPr>
            <a:r>
              <a:rPr lang="en-US" sz="2000" b="1" i="0" dirty="0">
                <a:solidFill>
                  <a:srgbClr val="FFFF00"/>
                </a:solidFill>
                <a:effectLst/>
              </a:rPr>
              <a:t>3</a:t>
            </a:r>
            <a:r>
              <a:rPr lang="en-US" sz="3200" b="1" i="0" dirty="0">
                <a:solidFill>
                  <a:srgbClr val="FFFF00"/>
                </a:solidFill>
                <a:effectLst/>
              </a:rPr>
              <a:t> God, your God, will restore everything you lost; </a:t>
            </a:r>
            <a:r>
              <a:rPr lang="en-US" sz="3200" b="1" i="0" u="sng" dirty="0">
                <a:solidFill>
                  <a:srgbClr val="FFFF00"/>
                </a:solidFill>
                <a:effectLst/>
              </a:rPr>
              <a:t>he'll have compassion on you; he'll come back and pick up the pieces from all the places where you were scattered.</a:t>
            </a:r>
            <a:r>
              <a:rPr lang="en-US" sz="3200" b="1" i="0" dirty="0">
                <a:solidFill>
                  <a:srgbClr val="FFFF00"/>
                </a:solidFill>
                <a:effectLst/>
              </a:rPr>
              <a:t> </a:t>
            </a:r>
            <a:r>
              <a:rPr lang="en-US" sz="2000" b="1" i="0" dirty="0">
                <a:solidFill>
                  <a:srgbClr val="FFFF00"/>
                </a:solidFill>
                <a:effectLst/>
              </a:rPr>
              <a:t>4</a:t>
            </a:r>
            <a:r>
              <a:rPr lang="en-US" sz="3200" b="1" i="0" dirty="0">
                <a:solidFill>
                  <a:srgbClr val="FFFF00"/>
                </a:solidFill>
                <a:effectLst/>
              </a:rPr>
              <a:t> No matter how far away you end up, God, Your God, will get you out of there </a:t>
            </a:r>
            <a:r>
              <a:rPr lang="en-US" sz="2000" b="1" i="0" dirty="0">
                <a:solidFill>
                  <a:srgbClr val="FFFF00"/>
                </a:solidFill>
                <a:effectLst/>
              </a:rPr>
              <a:t>5</a:t>
            </a:r>
            <a:r>
              <a:rPr lang="en-US" sz="3200" b="1" i="0" dirty="0">
                <a:solidFill>
                  <a:srgbClr val="FFFF00"/>
                </a:solidFill>
                <a:effectLst/>
              </a:rPr>
              <a:t> and bring you back to the land your ancestors once possessed. It will be yours again….</a:t>
            </a:r>
            <a:endParaRPr lang="en-US" b="1" dirty="0">
              <a:solidFill>
                <a:schemeClr val="bg1"/>
              </a:solidFill>
              <a:latin typeface="Aptos SemiBold" panose="020B0004020202020204" pitchFamily="34" charset="0"/>
            </a:endParaRPr>
          </a:p>
          <a:p>
            <a:pPr marL="0" indent="0" algn="ctr">
              <a:buNone/>
              <a:defRPr/>
            </a:pPr>
            <a:r>
              <a:rPr kumimoji="0" lang="en-US" sz="2800" b="1" i="0" u="none" strike="noStrike" kern="1200" cap="none" spc="0" normalizeH="0" baseline="0" noProof="0" dirty="0">
                <a:ln>
                  <a:noFill/>
                </a:ln>
                <a:solidFill>
                  <a:schemeClr val="bg1"/>
                </a:solidFill>
                <a:effectLst/>
                <a:uLnTx/>
                <a:uFillTx/>
              </a:rPr>
              <a:t>Deuteronomy 30:3-5 MSG, </a:t>
            </a:r>
          </a:p>
          <a:p>
            <a:pPr marL="0" indent="0" algn="ctr">
              <a:buNone/>
              <a:defRPr/>
            </a:pPr>
            <a:r>
              <a:rPr lang="en-US" sz="3200" b="1" i="0" dirty="0">
                <a:solidFill>
                  <a:srgbClr val="FFFF00"/>
                </a:solidFill>
                <a:effectLst/>
              </a:rPr>
              <a:t>18 The LORD is </a:t>
            </a:r>
            <a:r>
              <a:rPr lang="en-US" sz="3200" b="1" i="0" u="sng" dirty="0">
                <a:solidFill>
                  <a:srgbClr val="FFFF00"/>
                </a:solidFill>
                <a:effectLst/>
              </a:rPr>
              <a:t>close to the brokenhearted </a:t>
            </a:r>
          </a:p>
          <a:p>
            <a:pPr marL="0" indent="0" algn="ctr">
              <a:buNone/>
              <a:defRPr/>
            </a:pPr>
            <a:r>
              <a:rPr lang="en-US" sz="3200" b="1" i="0" u="sng" dirty="0">
                <a:solidFill>
                  <a:srgbClr val="FFFF00"/>
                </a:solidFill>
                <a:effectLst/>
              </a:rPr>
              <a:t>and saves those who are crushed in spirit.</a:t>
            </a:r>
          </a:p>
          <a:p>
            <a:pPr marL="0" indent="0" algn="ctr">
              <a:buNone/>
              <a:defRPr/>
            </a:pPr>
            <a:r>
              <a:rPr lang="en-US" sz="2800" b="1" dirty="0">
                <a:solidFill>
                  <a:schemeClr val="bg1"/>
                </a:solidFill>
                <a:latin typeface="Aptos SemiBold" panose="020B0004020202020204" pitchFamily="34" charset="0"/>
              </a:rPr>
              <a:t>Psalm 34:18 NIV</a:t>
            </a:r>
          </a:p>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3200" b="1" dirty="0">
              <a:solidFill>
                <a:schemeClr val="accent2">
                  <a:lumMod val="60000"/>
                  <a:lumOff val="40000"/>
                </a:schemeClr>
              </a:solidFill>
              <a:latin typeface="Alasassy Caps" pitchFamily="2" charset="0"/>
            </a:endParaRPr>
          </a:p>
        </p:txBody>
      </p:sp>
      <p:cxnSp>
        <p:nvCxnSpPr>
          <p:cNvPr id="8" name="Straight Connector 7">
            <a:extLst>
              <a:ext uri="{FF2B5EF4-FFF2-40B4-BE49-F238E27FC236}">
                <a16:creationId xmlns:a16="http://schemas.microsoft.com/office/drawing/2014/main" id="{886049F3-4934-B456-53A7-0EFE6481443D}"/>
              </a:ext>
            </a:extLst>
          </p:cNvPr>
          <p:cNvCxnSpPr>
            <a:cxnSpLocks/>
          </p:cNvCxnSpPr>
          <p:nvPr/>
        </p:nvCxnSpPr>
        <p:spPr>
          <a:xfrm flipH="1">
            <a:off x="1457093" y="1427356"/>
            <a:ext cx="9181170" cy="0"/>
          </a:xfrm>
          <a:prstGeom prst="line">
            <a:avLst/>
          </a:prstGeom>
          <a:ln>
            <a:solidFill>
              <a:srgbClr val="FFFF00"/>
            </a:solidFill>
          </a:ln>
        </p:spPr>
        <p:style>
          <a:lnRef idx="3">
            <a:schemeClr val="accent2"/>
          </a:lnRef>
          <a:fillRef idx="0">
            <a:schemeClr val="accent2"/>
          </a:fillRef>
          <a:effectRef idx="2">
            <a:schemeClr val="accent2"/>
          </a:effectRef>
          <a:fontRef idx="minor">
            <a:schemeClr val="tx1"/>
          </a:fontRef>
        </p:style>
      </p:cxnSp>
      <p:sp>
        <p:nvSpPr>
          <p:cNvPr id="7" name="Rectangle 6">
            <a:extLst>
              <a:ext uri="{FF2B5EF4-FFF2-40B4-BE49-F238E27FC236}">
                <a16:creationId xmlns:a16="http://schemas.microsoft.com/office/drawing/2014/main" id="{ECEADB43-8488-2532-27E4-964421389EAA}"/>
              </a:ext>
            </a:extLst>
          </p:cNvPr>
          <p:cNvSpPr/>
          <p:nvPr/>
        </p:nvSpPr>
        <p:spPr>
          <a:xfrm>
            <a:off x="95250" y="103908"/>
            <a:ext cx="12001500" cy="666057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657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D247A-2C8F-1A1C-4F2D-C7C774CE6812}"/>
            </a:ext>
          </a:extLst>
        </p:cNvPr>
        <p:cNvGrpSpPr/>
        <p:nvPr/>
      </p:nvGrpSpPr>
      <p:grpSpPr>
        <a:xfrm>
          <a:off x="0" y="0"/>
          <a:ext cx="0" cy="0"/>
          <a:chOff x="0" y="0"/>
          <a:chExt cx="0" cy="0"/>
        </a:xfrm>
      </p:grpSpPr>
      <p:pic>
        <p:nvPicPr>
          <p:cNvPr id="3" name="Picture 2" descr="A book with text on it&#10;&#10;Description automatically generated">
            <a:extLst>
              <a:ext uri="{FF2B5EF4-FFF2-40B4-BE49-F238E27FC236}">
                <a16:creationId xmlns:a16="http://schemas.microsoft.com/office/drawing/2014/main" id="{D568444E-7E29-019D-2431-CEDA415E14F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4">
            <a:extLst>
              <a:ext uri="{FF2B5EF4-FFF2-40B4-BE49-F238E27FC236}">
                <a16:creationId xmlns:a16="http://schemas.microsoft.com/office/drawing/2014/main" id="{2339CFFA-CDCA-5C99-BE28-B8A31F5B322C}"/>
              </a:ext>
            </a:extLst>
          </p:cNvPr>
          <p:cNvSpPr>
            <a:spLocks noGrp="1"/>
          </p:cNvSpPr>
          <p:nvPr>
            <p:ph sz="half" idx="1"/>
          </p:nvPr>
        </p:nvSpPr>
        <p:spPr>
          <a:xfrm>
            <a:off x="24245" y="508583"/>
            <a:ext cx="12001500" cy="1506681"/>
          </a:xfrm>
        </p:spPr>
        <p:txBody>
          <a:bodyPr>
            <a:normAutofit/>
          </a:bodyPr>
          <a:lstStyle/>
          <a:p>
            <a:pPr marL="0" indent="0" algn="ctr">
              <a:buNone/>
            </a:pPr>
            <a:r>
              <a:rPr lang="en-US" sz="4000" dirty="0">
                <a:solidFill>
                  <a:srgbClr val="FFFF00"/>
                </a:solidFill>
              </a:rPr>
              <a:t> </a:t>
            </a:r>
            <a:r>
              <a:rPr lang="en-US" sz="5400" dirty="0">
                <a:solidFill>
                  <a:schemeClr val="bg1"/>
                </a:solidFill>
                <a:latin typeface="Aptos Black" panose="020B0004020202020204" pitchFamily="34" charset="0"/>
              </a:rPr>
              <a:t>FOUNDATIONAL SCRIPTURES</a:t>
            </a:r>
            <a:endParaRPr lang="en-US" sz="8000" dirty="0">
              <a:solidFill>
                <a:schemeClr val="bg1"/>
              </a:solidFill>
              <a:latin typeface="Aptos Black" panose="020B0004020202020204" pitchFamily="34" charset="0"/>
            </a:endParaRPr>
          </a:p>
        </p:txBody>
      </p:sp>
      <p:sp>
        <p:nvSpPr>
          <p:cNvPr id="6" name="Content Placeholder 5">
            <a:extLst>
              <a:ext uri="{FF2B5EF4-FFF2-40B4-BE49-F238E27FC236}">
                <a16:creationId xmlns:a16="http://schemas.microsoft.com/office/drawing/2014/main" id="{3321087F-3147-F97F-5707-9A3C5920DE71}"/>
              </a:ext>
            </a:extLst>
          </p:cNvPr>
          <p:cNvSpPr>
            <a:spLocks noGrp="1"/>
          </p:cNvSpPr>
          <p:nvPr>
            <p:ph sz="half" idx="2"/>
          </p:nvPr>
        </p:nvSpPr>
        <p:spPr>
          <a:xfrm>
            <a:off x="95250" y="1531264"/>
            <a:ext cx="12096749" cy="5141907"/>
          </a:xfrm>
        </p:spPr>
        <p:txBody>
          <a:bodyPr>
            <a:noAutofit/>
          </a:bodyPr>
          <a:lstStyle/>
          <a:p>
            <a:pPr marL="0" indent="0" algn="ctr">
              <a:buNone/>
              <a:defRPr/>
            </a:pPr>
            <a:r>
              <a:rPr lang="en-US" sz="3200" b="1" i="0" dirty="0">
                <a:solidFill>
                  <a:srgbClr val="FFFF00"/>
                </a:solidFill>
                <a:effectLst/>
              </a:rPr>
              <a:t>“</a:t>
            </a:r>
            <a:r>
              <a:rPr lang="en-US" sz="2000" b="1" dirty="0">
                <a:solidFill>
                  <a:srgbClr val="FFFF00"/>
                </a:solidFill>
              </a:rPr>
              <a:t>1</a:t>
            </a:r>
            <a:r>
              <a:rPr lang="en-US" sz="3200" b="1" i="0" dirty="0">
                <a:solidFill>
                  <a:srgbClr val="FFFF00"/>
                </a:solidFill>
                <a:effectLst/>
              </a:rPr>
              <a:t>The Spirit of the Lord </a:t>
            </a:r>
            <a:r>
              <a:rPr lang="en-US" sz="3200" b="1" i="0" cap="small" dirty="0">
                <a:solidFill>
                  <a:srgbClr val="FFFF00"/>
                </a:solidFill>
                <a:effectLst/>
              </a:rPr>
              <a:t>God</a:t>
            </a:r>
            <a:r>
              <a:rPr lang="en-US" sz="3200" b="1" i="0" dirty="0">
                <a:solidFill>
                  <a:srgbClr val="FFFF00"/>
                </a:solidFill>
                <a:effectLst/>
              </a:rPr>
              <a:t> </a:t>
            </a:r>
            <a:r>
              <a:rPr lang="en-US" sz="3200" b="1" i="1" dirty="0">
                <a:solidFill>
                  <a:srgbClr val="FFFF00"/>
                </a:solidFill>
                <a:effectLst/>
              </a:rPr>
              <a:t>is</a:t>
            </a:r>
            <a:r>
              <a:rPr lang="en-US" sz="3200" b="1" i="0" dirty="0">
                <a:solidFill>
                  <a:srgbClr val="FFFF00"/>
                </a:solidFill>
                <a:effectLst/>
              </a:rPr>
              <a:t> upon Me,</a:t>
            </a:r>
            <a:br>
              <a:rPr lang="en-US" sz="3200" b="1" dirty="0">
                <a:solidFill>
                  <a:srgbClr val="FFFF00"/>
                </a:solidFill>
              </a:rPr>
            </a:br>
            <a:r>
              <a:rPr lang="en-US" sz="3200" b="1" i="0" dirty="0">
                <a:solidFill>
                  <a:srgbClr val="FFFF00"/>
                </a:solidFill>
                <a:effectLst/>
              </a:rPr>
              <a:t>Because the </a:t>
            </a:r>
            <a:r>
              <a:rPr lang="en-US" sz="3200" b="1" i="0" cap="small" dirty="0">
                <a:solidFill>
                  <a:srgbClr val="FFFF00"/>
                </a:solidFill>
                <a:effectLst/>
              </a:rPr>
              <a:t>Lord</a:t>
            </a:r>
            <a:r>
              <a:rPr lang="en-US" sz="3200" b="1" i="0" dirty="0">
                <a:solidFill>
                  <a:srgbClr val="FFFF00"/>
                </a:solidFill>
                <a:effectLst/>
              </a:rPr>
              <a:t> has anointed Me</a:t>
            </a:r>
            <a:br>
              <a:rPr lang="en-US" sz="3200" b="1" dirty="0">
                <a:solidFill>
                  <a:srgbClr val="FFFF00"/>
                </a:solidFill>
              </a:rPr>
            </a:br>
            <a:r>
              <a:rPr lang="en-US" sz="3200" b="1" i="0" dirty="0">
                <a:solidFill>
                  <a:srgbClr val="FFFF00"/>
                </a:solidFill>
                <a:effectLst/>
              </a:rPr>
              <a:t>To preach good tidings to the poor;</a:t>
            </a:r>
            <a:br>
              <a:rPr lang="en-US" sz="3200" b="1" dirty="0">
                <a:solidFill>
                  <a:srgbClr val="FFFF00"/>
                </a:solidFill>
              </a:rPr>
            </a:br>
            <a:r>
              <a:rPr lang="en-US" sz="3200" b="1" i="0" dirty="0">
                <a:solidFill>
                  <a:srgbClr val="FFFF00"/>
                </a:solidFill>
                <a:effectLst/>
              </a:rPr>
              <a:t>He has sent Me to </a:t>
            </a:r>
            <a:r>
              <a:rPr lang="en-US" sz="3200" b="1" i="0" baseline="30000" dirty="0">
                <a:solidFill>
                  <a:srgbClr val="FFFF00"/>
                </a:solidFill>
                <a:effectLst/>
              </a:rPr>
              <a:t>[</a:t>
            </a:r>
            <a:r>
              <a:rPr lang="en-US" sz="3200" b="1" i="0" baseline="30000" dirty="0">
                <a:solidFill>
                  <a:srgbClr val="FFFF00"/>
                </a:solidFill>
                <a:effectLst/>
                <a:hlinkClick r:id="rId3" tooltip="See footnote a">
                  <a:extLst>
                    <a:ext uri="{A12FA001-AC4F-418D-AE19-62706E023703}">
                      <ahyp:hlinkClr xmlns:ahyp="http://schemas.microsoft.com/office/drawing/2018/hyperlinkcolor" val="tx"/>
                    </a:ext>
                  </a:extLst>
                </a:hlinkClick>
              </a:rPr>
              <a:t>a</a:t>
            </a:r>
            <a:r>
              <a:rPr lang="en-US" sz="3200" b="1" i="0" baseline="30000" dirty="0">
                <a:solidFill>
                  <a:srgbClr val="FFFF00"/>
                </a:solidFill>
                <a:effectLst/>
              </a:rPr>
              <a:t>]</a:t>
            </a:r>
            <a:r>
              <a:rPr lang="en-US" sz="3200" b="1" i="0" dirty="0">
                <a:solidFill>
                  <a:srgbClr val="FFFF00"/>
                </a:solidFill>
                <a:effectLst/>
              </a:rPr>
              <a:t>heal the brokenhearted,</a:t>
            </a:r>
            <a:br>
              <a:rPr lang="en-US" sz="3200" b="1" dirty="0">
                <a:solidFill>
                  <a:srgbClr val="FFFF00"/>
                </a:solidFill>
              </a:rPr>
            </a:br>
            <a:r>
              <a:rPr lang="en-US" sz="3200" b="1" i="0" dirty="0">
                <a:solidFill>
                  <a:srgbClr val="FFFF00"/>
                </a:solidFill>
                <a:effectLst/>
              </a:rPr>
              <a:t>To proclaim liberty to the captives,</a:t>
            </a:r>
            <a:br>
              <a:rPr lang="en-US" sz="3200" b="1" dirty="0">
                <a:solidFill>
                  <a:srgbClr val="FFFF00"/>
                </a:solidFill>
              </a:rPr>
            </a:br>
            <a:r>
              <a:rPr lang="en-US" sz="3200" b="1" i="0" dirty="0">
                <a:solidFill>
                  <a:srgbClr val="FFFF00"/>
                </a:solidFill>
                <a:effectLst/>
              </a:rPr>
              <a:t>And the opening of the prison to </a:t>
            </a:r>
            <a:r>
              <a:rPr lang="en-US" sz="3200" b="1" i="1" dirty="0">
                <a:solidFill>
                  <a:srgbClr val="FFFF00"/>
                </a:solidFill>
                <a:effectLst/>
              </a:rPr>
              <a:t>those who are</a:t>
            </a:r>
            <a:r>
              <a:rPr lang="en-US" sz="3200" b="1" i="0" dirty="0">
                <a:solidFill>
                  <a:srgbClr val="FFFF00"/>
                </a:solidFill>
                <a:effectLst/>
              </a:rPr>
              <a:t> bound</a:t>
            </a:r>
          </a:p>
          <a:p>
            <a:pPr marL="0" indent="0" algn="ctr">
              <a:buNone/>
              <a:defRPr/>
            </a:pPr>
            <a:r>
              <a:rPr kumimoji="0" lang="en-US" sz="2800" b="1" i="0" u="none" strike="noStrike" kern="1200" cap="none" spc="0" normalizeH="0" baseline="0" noProof="0" dirty="0">
                <a:ln>
                  <a:noFill/>
                </a:ln>
                <a:solidFill>
                  <a:schemeClr val="bg1"/>
                </a:solidFill>
                <a:effectLst/>
                <a:uLnTx/>
                <a:uFillTx/>
              </a:rPr>
              <a:t>Isaiah 61:1 NKJV</a:t>
            </a:r>
          </a:p>
          <a:p>
            <a:pPr marL="0" indent="0" algn="ctr">
              <a:buNone/>
              <a:defRPr/>
            </a:pPr>
            <a:r>
              <a:rPr lang="en-US" sz="2000" b="1" i="0" dirty="0">
                <a:solidFill>
                  <a:srgbClr val="000000"/>
                </a:solidFill>
                <a:effectLst/>
                <a:latin typeface="system-ui"/>
              </a:rPr>
              <a:t> </a:t>
            </a:r>
            <a:r>
              <a:rPr lang="en-US" sz="3200" b="1" i="0" dirty="0">
                <a:solidFill>
                  <a:srgbClr val="FFFF00"/>
                </a:solidFill>
                <a:effectLst/>
              </a:rPr>
              <a:t>“</a:t>
            </a:r>
            <a:r>
              <a:rPr lang="en-US" sz="2000" b="1" i="0" dirty="0">
                <a:solidFill>
                  <a:srgbClr val="FFFF00"/>
                </a:solidFill>
                <a:effectLst/>
              </a:rPr>
              <a:t>1</a:t>
            </a:r>
            <a:r>
              <a:rPr lang="en-US" sz="3200" b="1" i="0" dirty="0">
                <a:solidFill>
                  <a:srgbClr val="FFFF00"/>
                </a:solidFill>
                <a:effectLst/>
              </a:rPr>
              <a:t>Let not your heart be troubled; you believe in God, </a:t>
            </a:r>
          </a:p>
          <a:p>
            <a:pPr marL="0" indent="0" algn="ctr">
              <a:buNone/>
              <a:defRPr/>
            </a:pPr>
            <a:r>
              <a:rPr lang="en-US" sz="3200" b="1" i="0" dirty="0">
                <a:solidFill>
                  <a:srgbClr val="FFFF00"/>
                </a:solidFill>
                <a:effectLst/>
              </a:rPr>
              <a:t>believe also in Me. </a:t>
            </a:r>
          </a:p>
          <a:p>
            <a:pPr marL="0" indent="0" algn="ctr">
              <a:buNone/>
              <a:defRPr/>
            </a:pPr>
            <a:r>
              <a:rPr lang="en-US" sz="2800" b="1" dirty="0">
                <a:solidFill>
                  <a:schemeClr val="bg1"/>
                </a:solidFill>
                <a:latin typeface="Aptos SemiBold" panose="020B0004020202020204" pitchFamily="34" charset="0"/>
              </a:rPr>
              <a:t>John 14:1 NKJV</a:t>
            </a:r>
          </a:p>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3200" b="1" dirty="0">
              <a:solidFill>
                <a:schemeClr val="accent2">
                  <a:lumMod val="60000"/>
                  <a:lumOff val="40000"/>
                </a:schemeClr>
              </a:solidFill>
              <a:latin typeface="Alasassy Caps" pitchFamily="2" charset="0"/>
            </a:endParaRPr>
          </a:p>
        </p:txBody>
      </p:sp>
      <p:cxnSp>
        <p:nvCxnSpPr>
          <p:cNvPr id="8" name="Straight Connector 7">
            <a:extLst>
              <a:ext uri="{FF2B5EF4-FFF2-40B4-BE49-F238E27FC236}">
                <a16:creationId xmlns:a16="http://schemas.microsoft.com/office/drawing/2014/main" id="{9FF12656-7D91-EA72-1EC5-59F9B7C54A81}"/>
              </a:ext>
            </a:extLst>
          </p:cNvPr>
          <p:cNvCxnSpPr>
            <a:cxnSpLocks/>
          </p:cNvCxnSpPr>
          <p:nvPr/>
        </p:nvCxnSpPr>
        <p:spPr>
          <a:xfrm flipH="1">
            <a:off x="1457093" y="1427356"/>
            <a:ext cx="9181170" cy="0"/>
          </a:xfrm>
          <a:prstGeom prst="line">
            <a:avLst/>
          </a:prstGeom>
          <a:ln>
            <a:solidFill>
              <a:srgbClr val="FFFF00"/>
            </a:solidFill>
          </a:ln>
        </p:spPr>
        <p:style>
          <a:lnRef idx="3">
            <a:schemeClr val="accent2"/>
          </a:lnRef>
          <a:fillRef idx="0">
            <a:schemeClr val="accent2"/>
          </a:fillRef>
          <a:effectRef idx="2">
            <a:schemeClr val="accent2"/>
          </a:effectRef>
          <a:fontRef idx="minor">
            <a:schemeClr val="tx1"/>
          </a:fontRef>
        </p:style>
      </p:cxnSp>
      <p:sp>
        <p:nvSpPr>
          <p:cNvPr id="7" name="Rectangle 6">
            <a:extLst>
              <a:ext uri="{FF2B5EF4-FFF2-40B4-BE49-F238E27FC236}">
                <a16:creationId xmlns:a16="http://schemas.microsoft.com/office/drawing/2014/main" id="{A4FC52DF-CDEA-8A9D-5E6C-D1ADA3B89D22}"/>
              </a:ext>
            </a:extLst>
          </p:cNvPr>
          <p:cNvSpPr/>
          <p:nvPr/>
        </p:nvSpPr>
        <p:spPr>
          <a:xfrm>
            <a:off x="95250" y="103908"/>
            <a:ext cx="12001500" cy="666057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0827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background with white text&#10;&#10;Description automatically generated">
            <a:extLst>
              <a:ext uri="{FF2B5EF4-FFF2-40B4-BE49-F238E27FC236}">
                <a16:creationId xmlns:a16="http://schemas.microsoft.com/office/drawing/2014/main" id="{698788D9-D2FF-7170-801B-9E0A4EE1C9B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TextBox 4">
            <a:extLst>
              <a:ext uri="{FF2B5EF4-FFF2-40B4-BE49-F238E27FC236}">
                <a16:creationId xmlns:a16="http://schemas.microsoft.com/office/drawing/2014/main" id="{0D3F1D64-DC34-F45B-2478-C96CAA1A603A}"/>
              </a:ext>
            </a:extLst>
          </p:cNvPr>
          <p:cNvSpPr txBox="1"/>
          <p:nvPr/>
        </p:nvSpPr>
        <p:spPr>
          <a:xfrm>
            <a:off x="159601" y="2052204"/>
            <a:ext cx="11679383" cy="3046988"/>
          </a:xfrm>
          <a:prstGeom prst="rect">
            <a:avLst/>
          </a:prstGeom>
          <a:noFill/>
        </p:spPr>
        <p:txBody>
          <a:bodyPr wrap="square">
            <a:spAutoFit/>
          </a:bodyPr>
          <a:lstStyle/>
          <a:p>
            <a:pPr algn="ctr"/>
            <a:r>
              <a:rPr lang="en-US" sz="9600" b="1" dirty="0">
                <a:ln w="0"/>
                <a:solidFill>
                  <a:srgbClr val="FFFF00"/>
                </a:solidFill>
                <a:effectLst>
                  <a:outerShdw blurRad="38100" dist="19050" dir="2700000" algn="tl" rotWithShape="0">
                    <a:schemeClr val="dk1">
                      <a:alpha val="40000"/>
                    </a:schemeClr>
                  </a:outerShdw>
                </a:effectLst>
                <a:latin typeface="Alasassy Caps" pitchFamily="2" charset="0"/>
                <a:ea typeface="+mj-ea"/>
                <a:cs typeface="+mj-cs"/>
              </a:rPr>
              <a:t>What Have you Learned about FAITH so Far?</a:t>
            </a:r>
            <a:endParaRPr lang="en-US" sz="9600" b="1" dirty="0">
              <a:ln w="0"/>
              <a:solidFill>
                <a:srgbClr val="FFFF00"/>
              </a:solidFill>
              <a:effectLst>
                <a:outerShdw blurRad="38100" dist="19050" dir="2700000" algn="tl" rotWithShape="0">
                  <a:schemeClr val="dk1">
                    <a:alpha val="40000"/>
                  </a:schemeClr>
                </a:outerShdw>
              </a:effectLst>
              <a:latin typeface="Alasassy Caps" pitchFamily="2" charset="0"/>
            </a:endParaRPr>
          </a:p>
        </p:txBody>
      </p:sp>
      <p:cxnSp>
        <p:nvCxnSpPr>
          <p:cNvPr id="7" name="Straight Connector 6">
            <a:extLst>
              <a:ext uri="{FF2B5EF4-FFF2-40B4-BE49-F238E27FC236}">
                <a16:creationId xmlns:a16="http://schemas.microsoft.com/office/drawing/2014/main" id="{E3C0099B-E854-B634-D02F-B0F1E39E0EA8}"/>
              </a:ext>
            </a:extLst>
          </p:cNvPr>
          <p:cNvCxnSpPr>
            <a:cxnSpLocks/>
          </p:cNvCxnSpPr>
          <p:nvPr/>
        </p:nvCxnSpPr>
        <p:spPr>
          <a:xfrm>
            <a:off x="563691" y="2184672"/>
            <a:ext cx="0" cy="3538104"/>
          </a:xfrm>
          <a:prstGeom prst="line">
            <a:avLst/>
          </a:prstGeom>
          <a:ln w="412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8819C99-AFCF-1B02-7976-57A318A94DF9}"/>
              </a:ext>
            </a:extLst>
          </p:cNvPr>
          <p:cNvCxnSpPr>
            <a:cxnSpLocks/>
          </p:cNvCxnSpPr>
          <p:nvPr/>
        </p:nvCxnSpPr>
        <p:spPr>
          <a:xfrm>
            <a:off x="270163" y="249382"/>
            <a:ext cx="0" cy="3605645"/>
          </a:xfrm>
          <a:prstGeom prst="line">
            <a:avLst/>
          </a:prstGeom>
          <a:ln w="412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38D19D3-7AE2-F94B-3B81-E984B54535EF}"/>
              </a:ext>
            </a:extLst>
          </p:cNvPr>
          <p:cNvCxnSpPr>
            <a:cxnSpLocks/>
          </p:cNvCxnSpPr>
          <p:nvPr/>
        </p:nvCxnSpPr>
        <p:spPr>
          <a:xfrm>
            <a:off x="11728421" y="2272020"/>
            <a:ext cx="0" cy="3605645"/>
          </a:xfrm>
          <a:prstGeom prst="line">
            <a:avLst/>
          </a:prstGeom>
          <a:ln w="412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0DC8E4E-5EFA-DCDB-CFBA-AFA9D6D4CA8A}"/>
              </a:ext>
            </a:extLst>
          </p:cNvPr>
          <p:cNvCxnSpPr>
            <a:cxnSpLocks/>
          </p:cNvCxnSpPr>
          <p:nvPr/>
        </p:nvCxnSpPr>
        <p:spPr>
          <a:xfrm>
            <a:off x="11949546" y="322118"/>
            <a:ext cx="0" cy="3532909"/>
          </a:xfrm>
          <a:prstGeom prst="line">
            <a:avLst/>
          </a:prstGeom>
          <a:ln w="412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959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a:extLst>
            <a:ext uri="{FF2B5EF4-FFF2-40B4-BE49-F238E27FC236}">
              <a16:creationId xmlns:a16="http://schemas.microsoft.com/office/drawing/2014/main" id="{21D86DAF-AA89-7D8F-C689-A19E6912A32B}"/>
            </a:ext>
          </a:extLst>
        </p:cNvPr>
        <p:cNvGrpSpPr/>
        <p:nvPr/>
      </p:nvGrpSpPr>
      <p:grpSpPr>
        <a:xfrm>
          <a:off x="0" y="0"/>
          <a:ext cx="0" cy="0"/>
          <a:chOff x="0" y="0"/>
          <a:chExt cx="0" cy="0"/>
        </a:xfrm>
      </p:grpSpPr>
      <p:pic>
        <p:nvPicPr>
          <p:cNvPr id="3" name="Picture 2" descr="A book with text on it&#10;&#10;Description automatically generated">
            <a:extLst>
              <a:ext uri="{FF2B5EF4-FFF2-40B4-BE49-F238E27FC236}">
                <a16:creationId xmlns:a16="http://schemas.microsoft.com/office/drawing/2014/main" id="{0EE305E5-0686-62C2-A6DD-D23FC3EE5CF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4">
            <a:extLst>
              <a:ext uri="{FF2B5EF4-FFF2-40B4-BE49-F238E27FC236}">
                <a16:creationId xmlns:a16="http://schemas.microsoft.com/office/drawing/2014/main" id="{C4342CC8-0D47-8BBA-4863-7BB6A8BFBA68}"/>
              </a:ext>
            </a:extLst>
          </p:cNvPr>
          <p:cNvSpPr>
            <a:spLocks noGrp="1"/>
          </p:cNvSpPr>
          <p:nvPr>
            <p:ph sz="half" idx="1"/>
          </p:nvPr>
        </p:nvSpPr>
        <p:spPr>
          <a:xfrm>
            <a:off x="936701" y="1856088"/>
            <a:ext cx="10697736" cy="2978052"/>
          </a:xfrm>
          <a:solidFill>
            <a:schemeClr val="bg1"/>
          </a:solidFill>
          <a:ln w="76200">
            <a:solidFill>
              <a:schemeClr val="accent1">
                <a:lumMod val="60000"/>
                <a:lumOff val="40000"/>
              </a:schemeClr>
            </a:solidFill>
          </a:ln>
        </p:spPr>
        <p:txBody>
          <a:bodyPr>
            <a:noAutofit/>
          </a:bodyPr>
          <a:lstStyle/>
          <a:p>
            <a:pPr marL="0" indent="0" algn="ctr">
              <a:buNone/>
            </a:pPr>
            <a:endParaRPr lang="en-US" sz="1200" dirty="0">
              <a:solidFill>
                <a:schemeClr val="accent6">
                  <a:lumMod val="50000"/>
                </a:schemeClr>
              </a:solidFill>
              <a:latin typeface="Berlin Sans FB Demi" panose="020E0802020502020306" pitchFamily="34" charset="0"/>
            </a:endParaRPr>
          </a:p>
          <a:p>
            <a:pPr marL="0" indent="0" algn="ctr">
              <a:buNone/>
            </a:pPr>
            <a:r>
              <a:rPr lang="en-US" sz="8000" dirty="0">
                <a:solidFill>
                  <a:srgbClr val="CC3300"/>
                </a:solidFill>
                <a:latin typeface="Berlin Sans FB Demi" panose="020E0802020502020306" pitchFamily="34" charset="0"/>
              </a:rPr>
              <a:t>What Becomes of the</a:t>
            </a:r>
          </a:p>
          <a:p>
            <a:pPr marL="0" indent="0" algn="ctr">
              <a:buNone/>
            </a:pPr>
            <a:r>
              <a:rPr lang="en-US" sz="11500" b="1" dirty="0">
                <a:solidFill>
                  <a:srgbClr val="CC3300"/>
                </a:solidFill>
                <a:latin typeface="Chiller" panose="04020404031007020602" pitchFamily="82" charset="0"/>
              </a:rPr>
              <a:t>Broken-Hearted?</a:t>
            </a:r>
          </a:p>
        </p:txBody>
      </p:sp>
      <p:cxnSp>
        <p:nvCxnSpPr>
          <p:cNvPr id="8" name="Straight Connector 7">
            <a:extLst>
              <a:ext uri="{FF2B5EF4-FFF2-40B4-BE49-F238E27FC236}">
                <a16:creationId xmlns:a16="http://schemas.microsoft.com/office/drawing/2014/main" id="{20159451-54D0-9915-3E57-604022D27506}"/>
              </a:ext>
            </a:extLst>
          </p:cNvPr>
          <p:cNvCxnSpPr>
            <a:cxnSpLocks/>
          </p:cNvCxnSpPr>
          <p:nvPr/>
        </p:nvCxnSpPr>
        <p:spPr>
          <a:xfrm flipH="1">
            <a:off x="4171444" y="851885"/>
            <a:ext cx="4577194" cy="0"/>
          </a:xfrm>
          <a:prstGeom prst="line">
            <a:avLst/>
          </a:prstGeom>
          <a:ln>
            <a:solidFill>
              <a:srgbClr val="00B0F0"/>
            </a:solidFill>
          </a:ln>
        </p:spPr>
        <p:style>
          <a:lnRef idx="3">
            <a:schemeClr val="accent2"/>
          </a:lnRef>
          <a:fillRef idx="0">
            <a:schemeClr val="accent2"/>
          </a:fillRef>
          <a:effectRef idx="2">
            <a:schemeClr val="accent2"/>
          </a:effectRef>
          <a:fontRef idx="minor">
            <a:schemeClr val="tx1"/>
          </a:fontRef>
        </p:style>
      </p:cxnSp>
      <p:sp>
        <p:nvSpPr>
          <p:cNvPr id="7" name="Rectangle 6">
            <a:extLst>
              <a:ext uri="{FF2B5EF4-FFF2-40B4-BE49-F238E27FC236}">
                <a16:creationId xmlns:a16="http://schemas.microsoft.com/office/drawing/2014/main" id="{E10AA847-1D1D-D17B-A985-0F542B15616F}"/>
              </a:ext>
            </a:extLst>
          </p:cNvPr>
          <p:cNvSpPr/>
          <p:nvPr/>
        </p:nvSpPr>
        <p:spPr>
          <a:xfrm>
            <a:off x="95250" y="103908"/>
            <a:ext cx="12001500" cy="666057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 name="Straight Connector 1">
            <a:extLst>
              <a:ext uri="{FF2B5EF4-FFF2-40B4-BE49-F238E27FC236}">
                <a16:creationId xmlns:a16="http://schemas.microsoft.com/office/drawing/2014/main" id="{BFCAD9EB-B795-C30B-4083-F5A4C6CB5B7D}"/>
              </a:ext>
            </a:extLst>
          </p:cNvPr>
          <p:cNvCxnSpPr>
            <a:cxnSpLocks/>
          </p:cNvCxnSpPr>
          <p:nvPr/>
        </p:nvCxnSpPr>
        <p:spPr>
          <a:xfrm flipH="1">
            <a:off x="3807403" y="5799310"/>
            <a:ext cx="4577194" cy="0"/>
          </a:xfrm>
          <a:prstGeom prst="line">
            <a:avLst/>
          </a:prstGeom>
          <a:ln>
            <a:solidFill>
              <a:srgbClr val="00B0F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176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E5C83-9D68-9BBF-343A-61442A6FE2FD}"/>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EFB5CF42-5DFD-0B11-6B3D-AF4819B0940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book with text on it&#10;&#10;Description automatically generated">
            <a:extLst>
              <a:ext uri="{FF2B5EF4-FFF2-40B4-BE49-F238E27FC236}">
                <a16:creationId xmlns:a16="http://schemas.microsoft.com/office/drawing/2014/main" id="{94C576E3-C5C9-46DB-78D1-51BBAD3996F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15A2CA1-0C28-53F2-FD02-33AD1813A04B}"/>
              </a:ext>
            </a:extLst>
          </p:cNvPr>
          <p:cNvSpPr txBox="1"/>
          <p:nvPr/>
        </p:nvSpPr>
        <p:spPr>
          <a:xfrm>
            <a:off x="180109" y="375918"/>
            <a:ext cx="11707091" cy="928716"/>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6000" b="1" dirty="0">
                <a:solidFill>
                  <a:schemeClr val="bg1"/>
                </a:solidFill>
                <a:latin typeface="Aptos SemiBold" panose="020B0004020202020204" pitchFamily="34" charset="0"/>
              </a:rPr>
              <a:t>Linguistic Insights - OT</a:t>
            </a:r>
            <a:endParaRPr lang="en-US" sz="3600" b="1" dirty="0">
              <a:solidFill>
                <a:schemeClr val="bg1"/>
              </a:solidFill>
              <a:latin typeface="Aptos SemiBold" panose="020B0004020202020204" pitchFamily="34" charset="0"/>
            </a:endParaRPr>
          </a:p>
        </p:txBody>
      </p:sp>
      <p:cxnSp>
        <p:nvCxnSpPr>
          <p:cNvPr id="9" name="Straight Arrow Connector 8">
            <a:extLst>
              <a:ext uri="{FF2B5EF4-FFF2-40B4-BE49-F238E27FC236}">
                <a16:creationId xmlns:a16="http://schemas.microsoft.com/office/drawing/2014/main" id="{2D0D63EA-A146-3B7D-A1EA-A0CEDA78C748}"/>
              </a:ext>
            </a:extLst>
          </p:cNvPr>
          <p:cNvCxnSpPr>
            <a:cxnSpLocks/>
          </p:cNvCxnSpPr>
          <p:nvPr/>
        </p:nvCxnSpPr>
        <p:spPr>
          <a:xfrm>
            <a:off x="2085411" y="1350579"/>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251A7E08-24FF-4ACF-C85F-3DBB459F0840}"/>
              </a:ext>
            </a:extLst>
          </p:cNvPr>
          <p:cNvSpPr/>
          <p:nvPr/>
        </p:nvSpPr>
        <p:spPr>
          <a:xfrm>
            <a:off x="180109" y="72736"/>
            <a:ext cx="11831782" cy="6634596"/>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7AD64D0B-CAAB-1B45-904D-D35C08F30FC5}"/>
              </a:ext>
            </a:extLst>
          </p:cNvPr>
          <p:cNvCxnSpPr>
            <a:cxnSpLocks/>
          </p:cNvCxnSpPr>
          <p:nvPr/>
        </p:nvCxnSpPr>
        <p:spPr>
          <a:xfrm>
            <a:off x="2180746" y="4134330"/>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0BC472D8-30A2-8412-CFDC-E88A9EF6F24F}"/>
              </a:ext>
            </a:extLst>
          </p:cNvPr>
          <p:cNvSpPr txBox="1"/>
          <p:nvPr/>
        </p:nvSpPr>
        <p:spPr>
          <a:xfrm>
            <a:off x="423746" y="1413075"/>
            <a:ext cx="11533234" cy="5201424"/>
          </a:xfrm>
          <a:prstGeom prst="rect">
            <a:avLst/>
          </a:prstGeom>
          <a:solidFill>
            <a:schemeClr val="bg1"/>
          </a:solidFill>
        </p:spPr>
        <p:txBody>
          <a:bodyPr wrap="square" rtlCol="0">
            <a:spAutoFit/>
          </a:bodyPr>
          <a:lstStyle/>
          <a:p>
            <a:pPr algn="ctr"/>
            <a:r>
              <a:rPr lang="en-US" sz="2800" b="1" dirty="0"/>
              <a:t>Strong’s Concordance:     Isaiah 61:1 - To bind up the Broken-hearted</a:t>
            </a:r>
          </a:p>
          <a:p>
            <a:pPr algn="ctr"/>
            <a:endParaRPr lang="en-US" sz="1200" b="1" kern="100" dirty="0">
              <a:solidFill>
                <a:srgbClr val="CC3300"/>
              </a:solidFill>
              <a:ea typeface="Times New Roman" panose="02020603050405020304" pitchFamily="18" charset="0"/>
              <a:cs typeface="Times New Roman" panose="02020603050405020304" pitchFamily="18" charset="0"/>
            </a:endParaRPr>
          </a:p>
          <a:p>
            <a:pPr algn="ctr"/>
            <a:r>
              <a:rPr lang="en-US" sz="2800" b="1" kern="100" dirty="0">
                <a:solidFill>
                  <a:srgbClr val="CC3300"/>
                </a:solidFill>
                <a:ea typeface="Times New Roman" panose="02020603050405020304" pitchFamily="18" charset="0"/>
                <a:cs typeface="Times New Roman" panose="02020603050405020304" pitchFamily="18" charset="0"/>
              </a:rPr>
              <a:t>OT Hebrew – </a:t>
            </a:r>
            <a:r>
              <a:rPr lang="en-US" sz="2800" b="1" i="1" kern="100" dirty="0">
                <a:solidFill>
                  <a:srgbClr val="CC3300"/>
                </a:solidFill>
                <a:ea typeface="Times New Roman" panose="02020603050405020304" pitchFamily="18" charset="0"/>
                <a:cs typeface="Times New Roman" panose="02020603050405020304" pitchFamily="18" charset="0"/>
              </a:rPr>
              <a:t>“leb shabar”</a:t>
            </a:r>
          </a:p>
          <a:p>
            <a:pPr algn="ctr"/>
            <a:endParaRPr lang="en-US" sz="2000" b="1" i="1" kern="100" dirty="0">
              <a:solidFill>
                <a:srgbClr val="CC3300"/>
              </a:solidFill>
              <a:ea typeface="Times New Roman" panose="02020603050405020304" pitchFamily="18" charset="0"/>
              <a:cs typeface="Times New Roman" panose="02020603050405020304" pitchFamily="18" charset="0"/>
            </a:endParaRPr>
          </a:p>
          <a:p>
            <a:r>
              <a:rPr lang="en-US" sz="2800" i="0" dirty="0">
                <a:effectLst/>
              </a:rPr>
              <a:t>The Hebrew word for brokenhearted in this passage is </a:t>
            </a:r>
            <a:r>
              <a:rPr lang="en-US" sz="2800" i="1" dirty="0">
                <a:effectLst/>
              </a:rPr>
              <a:t>leb shabar. Leb</a:t>
            </a:r>
            <a:r>
              <a:rPr lang="en-US" sz="2800" i="0" dirty="0">
                <a:effectLst/>
              </a:rPr>
              <a:t> translated means “heart, will or yourself.” In the truest sense of the word, it encompasses the sense of who you are as unique human being–the core part of you that makes you. </a:t>
            </a:r>
            <a:r>
              <a:rPr lang="en-US" sz="2800" i="1" dirty="0">
                <a:effectLst/>
              </a:rPr>
              <a:t>Shabar</a:t>
            </a:r>
            <a:r>
              <a:rPr lang="en-US" sz="2800" i="0" dirty="0">
                <a:effectLst/>
              </a:rPr>
              <a:t> translates as ‘broken’, but not just meaning ‘cracked or unable to function.’ The Hebrew word translates more fully as ‘broken into pieces’, like a piece of pottery shattering on the ground.”</a:t>
            </a:r>
          </a:p>
          <a:p>
            <a:r>
              <a:rPr lang="en-US" sz="2400" i="1" kern="100" dirty="0">
                <a:ea typeface="Times New Roman" panose="02020603050405020304" pitchFamily="18" charset="0"/>
                <a:cs typeface="Times New Roman" panose="02020603050405020304" pitchFamily="18" charset="0"/>
              </a:rPr>
              <a:t>(Tara Owens, Embracing the Body, p. 49-50  in </a:t>
            </a:r>
            <a:r>
              <a:rPr lang="en-US" sz="2400" i="1" kern="100" dirty="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https://wheregraceabounds.org/leb-shabar-binding-brokenhearted/</a:t>
            </a:r>
            <a:r>
              <a:rPr lang="en-US" sz="2400" i="1" kern="100" dirty="0">
                <a:ea typeface="Times New Roman" panose="02020603050405020304" pitchFamily="18" charset="0"/>
                <a:cs typeface="Times New Roman" panose="02020603050405020304" pitchFamily="18" charset="0"/>
              </a:rPr>
              <a:t> )</a:t>
            </a:r>
          </a:p>
        </p:txBody>
      </p:sp>
      <p:sp>
        <p:nvSpPr>
          <p:cNvPr id="8" name="Rectangle 1">
            <a:extLst>
              <a:ext uri="{FF2B5EF4-FFF2-40B4-BE49-F238E27FC236}">
                <a16:creationId xmlns:a16="http://schemas.microsoft.com/office/drawing/2014/main" id="{FDD2A311-DFC5-962E-E310-0E71CF65AC0C}"/>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35" rIns="0" bIns="-7935"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he-IL" altLang="en-US" sz="2100" b="0" i="0" u="none" strike="noStrike" cap="none" normalizeH="0" baseline="0">
                <a:ln>
                  <a:noFill/>
                </a:ln>
                <a:solidFill>
                  <a:srgbClr val="1F1F1F"/>
                </a:solidFill>
                <a:effectLst/>
                <a:latin typeface="inherit"/>
                <a:cs typeface="Arial" panose="020B0604020202020204" pitchFamily="34" charset="0"/>
              </a:rPr>
              <a:t>לב שבור</a:t>
            </a: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5393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FE22D-BB22-AB3C-5329-76E121AF4D4C}"/>
            </a:ext>
          </a:extLst>
        </p:cNvPr>
        <p:cNvGrpSpPr/>
        <p:nvPr/>
      </p:nvGrpSpPr>
      <p:grpSpPr>
        <a:xfrm>
          <a:off x="0" y="0"/>
          <a:ext cx="0" cy="0"/>
          <a:chOff x="0" y="0"/>
          <a:chExt cx="0" cy="0"/>
        </a:xfrm>
      </p:grpSpPr>
      <p:pic>
        <p:nvPicPr>
          <p:cNvPr id="3" name="Picture 2" descr="A close up of a rock&#10;&#10;Description automatically generated">
            <a:extLst>
              <a:ext uri="{FF2B5EF4-FFF2-40B4-BE49-F238E27FC236}">
                <a16:creationId xmlns:a16="http://schemas.microsoft.com/office/drawing/2014/main" id="{33BB3C9C-C17D-7C83-2EE1-49695BA0B09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book with text on it&#10;&#10;Description automatically generated">
            <a:extLst>
              <a:ext uri="{FF2B5EF4-FFF2-40B4-BE49-F238E27FC236}">
                <a16:creationId xmlns:a16="http://schemas.microsoft.com/office/drawing/2014/main" id="{01B7C41D-5B22-20A1-DA56-E328AAFCF6C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2ED49277-61AB-6144-6148-8CA70870853E}"/>
              </a:ext>
            </a:extLst>
          </p:cNvPr>
          <p:cNvSpPr txBox="1"/>
          <p:nvPr/>
        </p:nvSpPr>
        <p:spPr>
          <a:xfrm>
            <a:off x="180109" y="375918"/>
            <a:ext cx="11707091" cy="928716"/>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6000" b="1" dirty="0">
                <a:solidFill>
                  <a:schemeClr val="bg1"/>
                </a:solidFill>
                <a:latin typeface="Aptos SemiBold" panose="020B0004020202020204" pitchFamily="34" charset="0"/>
              </a:rPr>
              <a:t>Linguistic Insights - NT</a:t>
            </a:r>
            <a:endParaRPr lang="en-US" sz="3600" b="1" dirty="0">
              <a:solidFill>
                <a:schemeClr val="bg1"/>
              </a:solidFill>
              <a:latin typeface="Aptos SemiBold" panose="020B0004020202020204" pitchFamily="34" charset="0"/>
            </a:endParaRPr>
          </a:p>
        </p:txBody>
      </p:sp>
      <p:cxnSp>
        <p:nvCxnSpPr>
          <p:cNvPr id="9" name="Straight Arrow Connector 8">
            <a:extLst>
              <a:ext uri="{FF2B5EF4-FFF2-40B4-BE49-F238E27FC236}">
                <a16:creationId xmlns:a16="http://schemas.microsoft.com/office/drawing/2014/main" id="{3E781D54-68D6-63E3-7E63-3E2C34B193AC}"/>
              </a:ext>
            </a:extLst>
          </p:cNvPr>
          <p:cNvCxnSpPr>
            <a:cxnSpLocks/>
          </p:cNvCxnSpPr>
          <p:nvPr/>
        </p:nvCxnSpPr>
        <p:spPr>
          <a:xfrm>
            <a:off x="2085411" y="1350579"/>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C9683072-7C96-74FD-1E06-56EAF2FA385F}"/>
              </a:ext>
            </a:extLst>
          </p:cNvPr>
          <p:cNvSpPr/>
          <p:nvPr/>
        </p:nvSpPr>
        <p:spPr>
          <a:xfrm>
            <a:off x="180109" y="72736"/>
            <a:ext cx="11831782" cy="6634596"/>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B7E1E0B4-17A5-EFC5-F84F-45C307A1D604}"/>
              </a:ext>
            </a:extLst>
          </p:cNvPr>
          <p:cNvCxnSpPr>
            <a:cxnSpLocks/>
          </p:cNvCxnSpPr>
          <p:nvPr/>
        </p:nvCxnSpPr>
        <p:spPr>
          <a:xfrm>
            <a:off x="2180746" y="4134330"/>
            <a:ext cx="7684077" cy="0"/>
          </a:xfrm>
          <a:prstGeom prst="straightConnector1">
            <a:avLst/>
          </a:prstGeom>
          <a:ln>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4D1D8A-9CBA-4836-E2F7-5213F1656953}"/>
              </a:ext>
            </a:extLst>
          </p:cNvPr>
          <p:cNvSpPr txBox="1"/>
          <p:nvPr/>
        </p:nvSpPr>
        <p:spPr>
          <a:xfrm>
            <a:off x="408878" y="1413075"/>
            <a:ext cx="11548102" cy="5170646"/>
          </a:xfrm>
          <a:prstGeom prst="rect">
            <a:avLst/>
          </a:prstGeom>
          <a:solidFill>
            <a:schemeClr val="bg1"/>
          </a:solidFill>
        </p:spPr>
        <p:txBody>
          <a:bodyPr wrap="square" rtlCol="0">
            <a:spAutoFit/>
          </a:bodyPr>
          <a:lstStyle/>
          <a:p>
            <a:pPr algn="ctr"/>
            <a:r>
              <a:rPr lang="en-US" sz="2600" b="1" dirty="0"/>
              <a:t>Strong’s Concordance:     Luke 4:16 To Heal the Broken-hearted</a:t>
            </a:r>
          </a:p>
          <a:p>
            <a:pPr algn="ctr"/>
            <a:endParaRPr lang="en-US" b="1" dirty="0"/>
          </a:p>
          <a:p>
            <a:pPr algn="ctr"/>
            <a:r>
              <a:rPr lang="en-US" sz="2400" b="1" dirty="0"/>
              <a:t> </a:t>
            </a:r>
            <a:r>
              <a:rPr lang="en-US" sz="2400" b="1" kern="100" dirty="0">
                <a:ea typeface="Times New Roman" panose="02020603050405020304" pitchFamily="18" charset="0"/>
                <a:cs typeface="Times New Roman" panose="02020603050405020304" pitchFamily="18" charset="0"/>
              </a:rPr>
              <a:t>NT Greek– Broken Hearted  </a:t>
            </a:r>
            <a:r>
              <a:rPr lang="en-US" sz="2400" b="1" i="1" kern="100" dirty="0">
                <a:solidFill>
                  <a:srgbClr val="CC3300"/>
                </a:solidFill>
                <a:ea typeface="Times New Roman" panose="02020603050405020304" pitchFamily="18" charset="0"/>
                <a:cs typeface="Times New Roman" panose="02020603050405020304" pitchFamily="18" charset="0"/>
              </a:rPr>
              <a:t>“tethrasamenous” – Heal “Aphiesi</a:t>
            </a:r>
          </a:p>
          <a:p>
            <a:pPr marL="285750" indent="-285750" algn="ctr">
              <a:buFont typeface="Arial" panose="020B0604020202020204" pitchFamily="34" charset="0"/>
              <a:buChar char="•"/>
            </a:pPr>
            <a:endParaRPr lang="en-US" sz="1400" b="1" kern="100" dirty="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kern="0" dirty="0">
                <a:solidFill>
                  <a:srgbClr val="2A2A2A"/>
                </a:solidFill>
                <a:effectLst/>
                <a:ea typeface="Times New Roman" panose="02020603050405020304" pitchFamily="18" charset="0"/>
                <a:cs typeface="Times New Roman" panose="02020603050405020304" pitchFamily="18" charset="0"/>
              </a:rPr>
              <a:t>Brokenhearted, in this verse is from the Greek word</a:t>
            </a:r>
            <a:r>
              <a:rPr lang="en-US" sz="2200" b="1" kern="0" dirty="0">
                <a:solidFill>
                  <a:srgbClr val="CC3300"/>
                </a:solidFill>
                <a:effectLst/>
                <a:ea typeface="Times New Roman" panose="02020603050405020304" pitchFamily="18" charset="0"/>
                <a:cs typeface="Times New Roman" panose="02020603050405020304" pitchFamily="18" charset="0"/>
              </a:rPr>
              <a:t> </a:t>
            </a:r>
            <a:r>
              <a:rPr lang="en-US" sz="2200" b="1" i="1" kern="0" dirty="0">
                <a:solidFill>
                  <a:srgbClr val="CC3300"/>
                </a:solidFill>
                <a:effectLst/>
                <a:ea typeface="Times New Roman" panose="02020603050405020304" pitchFamily="18" charset="0"/>
                <a:cs typeface="Times New Roman" panose="02020603050405020304" pitchFamily="18" charset="0"/>
              </a:rPr>
              <a:t>tethrasamenous</a:t>
            </a:r>
            <a:r>
              <a:rPr lang="en-US" sz="2200" kern="0" dirty="0">
                <a:solidFill>
                  <a:srgbClr val="2A2A2A"/>
                </a:solidFill>
                <a:effectLst/>
                <a:ea typeface="Times New Roman" panose="02020603050405020304" pitchFamily="18" charset="0"/>
                <a:cs typeface="Times New Roman" panose="02020603050405020304" pitchFamily="18" charset="0"/>
              </a:rPr>
              <a:t>, the perfect passive participle of </a:t>
            </a:r>
            <a:r>
              <a:rPr lang="en-US" sz="2200" i="1" kern="0" dirty="0">
                <a:solidFill>
                  <a:srgbClr val="2A2A2A"/>
                </a:solidFill>
                <a:effectLst/>
                <a:ea typeface="Times New Roman" panose="02020603050405020304" pitchFamily="18" charset="0"/>
                <a:cs typeface="Times New Roman" panose="02020603050405020304" pitchFamily="18" charset="0"/>
              </a:rPr>
              <a:t>thrauo, </a:t>
            </a:r>
            <a:r>
              <a:rPr lang="en-US" sz="2200" kern="0" dirty="0">
                <a:solidFill>
                  <a:srgbClr val="2A2A2A"/>
                </a:solidFill>
                <a:effectLst/>
                <a:ea typeface="Times New Roman" panose="02020603050405020304" pitchFamily="18" charset="0"/>
                <a:cs typeface="Times New Roman" panose="02020603050405020304" pitchFamily="18" charset="0"/>
              </a:rPr>
              <a:t>and it depicts </a:t>
            </a:r>
            <a:r>
              <a:rPr lang="en-US" sz="2200" i="1" kern="0" dirty="0">
                <a:solidFill>
                  <a:srgbClr val="2A2A2A"/>
                </a:solidFill>
                <a:effectLst/>
                <a:ea typeface="Times New Roman" panose="02020603050405020304" pitchFamily="18" charset="0"/>
                <a:cs typeface="Times New Roman" panose="02020603050405020304" pitchFamily="18" charset="0"/>
              </a:rPr>
              <a:t>a person who has been shattered or fractured by life</a:t>
            </a:r>
            <a:r>
              <a:rPr lang="en-US" sz="2200" kern="0" dirty="0">
                <a:solidFill>
                  <a:srgbClr val="2A2A2A"/>
                </a:solidFill>
                <a:effectLst/>
                <a:ea typeface="Times New Roman" panose="02020603050405020304" pitchFamily="18" charset="0"/>
                <a:cs typeface="Times New Roman" panose="02020603050405020304" pitchFamily="18" charset="0"/>
              </a:rPr>
              <a:t>. It is the picture of those whose lives have been continually split up and fragmented.  </a:t>
            </a:r>
            <a:endParaRPr lang="en-US" sz="2200" i="1" kern="0" dirty="0">
              <a:solidFill>
                <a:srgbClr val="2A2A2A"/>
              </a:solidFill>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1" i="1" kern="0" dirty="0">
                <a:solidFill>
                  <a:srgbClr val="CC3300"/>
                </a:solidFill>
                <a:effectLst/>
                <a:ea typeface="Times New Roman" panose="02020603050405020304" pitchFamily="18" charset="0"/>
                <a:cs typeface="Times New Roman" panose="02020603050405020304" pitchFamily="18" charset="0"/>
              </a:rPr>
              <a:t>Aphiesi</a:t>
            </a:r>
            <a:r>
              <a:rPr lang="en-US" sz="2200" kern="0" dirty="0">
                <a:solidFill>
                  <a:srgbClr val="2A2A2A"/>
                </a:solidFill>
                <a:effectLst/>
                <a:ea typeface="Times New Roman" panose="02020603050405020304" pitchFamily="18" charset="0"/>
                <a:cs typeface="Times New Roman" panose="02020603050405020304" pitchFamily="18" charset="0"/>
              </a:rPr>
              <a:t> means to </a:t>
            </a:r>
            <a:r>
              <a:rPr lang="en-US" sz="2200" i="1" kern="0" dirty="0">
                <a:solidFill>
                  <a:srgbClr val="2A2A2A"/>
                </a:solidFill>
                <a:effectLst/>
                <a:ea typeface="Times New Roman" panose="02020603050405020304" pitchFamily="18" charset="0"/>
                <a:cs typeface="Times New Roman" panose="02020603050405020304" pitchFamily="18" charset="0"/>
              </a:rPr>
              <a:t>set free </a:t>
            </a:r>
            <a:r>
              <a:rPr lang="en-US" sz="2200" kern="0" dirty="0">
                <a:solidFill>
                  <a:srgbClr val="2A2A2A"/>
                </a:solidFill>
                <a:effectLst/>
                <a:ea typeface="Times New Roman" panose="02020603050405020304" pitchFamily="18" charset="0"/>
                <a:cs typeface="Times New Roman" panose="02020603050405020304" pitchFamily="18" charset="0"/>
              </a:rPr>
              <a:t>or </a:t>
            </a:r>
            <a:r>
              <a:rPr lang="en-US" sz="2200" i="1" kern="0" dirty="0">
                <a:solidFill>
                  <a:srgbClr val="2A2A2A"/>
                </a:solidFill>
                <a:effectLst/>
                <a:ea typeface="Times New Roman" panose="02020603050405020304" pitchFamily="18" charset="0"/>
                <a:cs typeface="Times New Roman" panose="02020603050405020304" pitchFamily="18" charset="0"/>
              </a:rPr>
              <a:t>to loosen </a:t>
            </a:r>
            <a:r>
              <a:rPr lang="en-US" sz="2200" kern="0" dirty="0">
                <a:solidFill>
                  <a:srgbClr val="2A2A2A"/>
                </a:solidFill>
                <a:effectLst/>
                <a:ea typeface="Times New Roman" panose="02020603050405020304" pitchFamily="18" charset="0"/>
                <a:cs typeface="Times New Roman" panose="02020603050405020304" pitchFamily="18" charset="0"/>
              </a:rPr>
              <a:t>from the detrimental effects of a shattered life. In the </a:t>
            </a:r>
            <a:r>
              <a:rPr lang="en-US" sz="2200" i="1" kern="0" dirty="0">
                <a:solidFill>
                  <a:srgbClr val="2A2A2A"/>
                </a:solidFill>
                <a:effectLst/>
                <a:ea typeface="Times New Roman" panose="02020603050405020304" pitchFamily="18" charset="0"/>
                <a:cs typeface="Times New Roman" panose="02020603050405020304" pitchFamily="18" charset="0"/>
              </a:rPr>
              <a:t>King James Version</a:t>
            </a:r>
            <a:r>
              <a:rPr lang="en-US" sz="2200" kern="0" dirty="0">
                <a:solidFill>
                  <a:srgbClr val="2A2A2A"/>
                </a:solidFill>
                <a:effectLst/>
                <a:ea typeface="Times New Roman" panose="02020603050405020304" pitchFamily="18" charset="0"/>
                <a:cs typeface="Times New Roman" panose="02020603050405020304" pitchFamily="18" charset="0"/>
              </a:rPr>
              <a:t>, it is translated to “heal,” but the Greek speaks of a </a:t>
            </a:r>
            <a:r>
              <a:rPr lang="en-US" sz="2200" i="1" kern="0" dirty="0">
                <a:solidFill>
                  <a:srgbClr val="2A2A2A"/>
                </a:solidFill>
                <a:effectLst/>
                <a:ea typeface="Times New Roman" panose="02020603050405020304" pitchFamily="18" charset="0"/>
                <a:cs typeface="Times New Roman" panose="02020603050405020304" pitchFamily="18" charset="0"/>
              </a:rPr>
              <a:t>release </a:t>
            </a:r>
            <a:r>
              <a:rPr lang="en-US" sz="2200" kern="0" dirty="0">
                <a:solidFill>
                  <a:srgbClr val="2A2A2A"/>
                </a:solidFill>
                <a:effectLst/>
                <a:ea typeface="Times New Roman" panose="02020603050405020304" pitchFamily="18" charset="0"/>
                <a:cs typeface="Times New Roman" panose="02020603050405020304" pitchFamily="18" charset="0"/>
              </a:rPr>
              <a:t>from the destructive effects of brokenness.</a:t>
            </a:r>
          </a:p>
          <a:p>
            <a:pPr marL="342900" indent="-342900">
              <a:buFont typeface="Arial" panose="020B0604020202020204" pitchFamily="34" charset="0"/>
              <a:buChar char="•"/>
            </a:pPr>
            <a:r>
              <a:rPr lang="en-US" sz="2200" kern="0" dirty="0">
                <a:solidFill>
                  <a:srgbClr val="2A2A2A"/>
                </a:solidFill>
                <a:ea typeface="Times New Roman" panose="02020603050405020304" pitchFamily="18" charset="0"/>
                <a:cs typeface="Times New Roman" panose="02020603050405020304" pitchFamily="18" charset="0"/>
              </a:rPr>
              <a:t>A</a:t>
            </a:r>
            <a:r>
              <a:rPr lang="en-US" sz="2200" kern="0" dirty="0">
                <a:solidFill>
                  <a:srgbClr val="2A2A2A"/>
                </a:solidFill>
                <a:effectLst/>
                <a:ea typeface="Times New Roman" panose="02020603050405020304" pitchFamily="18" charset="0"/>
                <a:cs typeface="Times New Roman" panose="02020603050405020304" pitchFamily="18" charset="0"/>
              </a:rPr>
              <a:t>lthough there is every reason to experience and feel brokenness, the anointing that is on Jesus is more than enough to release you from its adverse effects. Even though you were once broken by life, the anointing of the Holy Spirit has the power to </a:t>
            </a:r>
            <a:r>
              <a:rPr lang="en-US" sz="2200" i="1" kern="0" dirty="0">
                <a:solidFill>
                  <a:srgbClr val="2A2A2A"/>
                </a:solidFill>
                <a:effectLst/>
                <a:ea typeface="Times New Roman" panose="02020603050405020304" pitchFamily="18" charset="0"/>
                <a:cs typeface="Times New Roman" panose="02020603050405020304" pitchFamily="18" charset="0"/>
              </a:rPr>
              <a:t>restore </a:t>
            </a:r>
            <a:r>
              <a:rPr lang="en-US" sz="2200" kern="0" dirty="0">
                <a:solidFill>
                  <a:srgbClr val="2A2A2A"/>
                </a:solidFill>
                <a:effectLst/>
                <a:ea typeface="Times New Roman" panose="02020603050405020304" pitchFamily="18" charset="0"/>
                <a:cs typeface="Times New Roman" panose="02020603050405020304" pitchFamily="18" charset="0"/>
              </a:rPr>
              <a:t>and </a:t>
            </a:r>
            <a:r>
              <a:rPr lang="en-US" sz="2200" i="1" kern="0" dirty="0">
                <a:solidFill>
                  <a:srgbClr val="2A2A2A"/>
                </a:solidFill>
                <a:effectLst/>
                <a:ea typeface="Times New Roman" panose="02020603050405020304" pitchFamily="18" charset="0"/>
                <a:cs typeface="Times New Roman" panose="02020603050405020304" pitchFamily="18" charset="0"/>
              </a:rPr>
              <a:t>release </a:t>
            </a:r>
            <a:r>
              <a:rPr lang="en-US" sz="2200" kern="0" dirty="0">
                <a:solidFill>
                  <a:srgbClr val="2A2A2A"/>
                </a:solidFill>
                <a:effectLst/>
                <a:ea typeface="Times New Roman" panose="02020603050405020304" pitchFamily="18" charset="0"/>
                <a:cs typeface="Times New Roman" panose="02020603050405020304" pitchFamily="18" charset="0"/>
              </a:rPr>
              <a:t>you from this captivity that has held you in emotional bondage.</a:t>
            </a:r>
            <a:endParaRPr lang="en-US" sz="2200" kern="0" dirty="0">
              <a:solidFill>
                <a:srgbClr val="2A2A2A"/>
              </a:solidFill>
              <a:latin typeface="Roboto" panose="02000000000000000000" pitchFamily="2" charset="0"/>
              <a:ea typeface="Times New Roman" panose="02020603050405020304" pitchFamily="18" charset="0"/>
              <a:cs typeface="Times New Roman" panose="02020603050405020304" pitchFamily="18" charset="0"/>
            </a:endParaRPr>
          </a:p>
          <a:p>
            <a:pPr algn="r"/>
            <a:r>
              <a:rPr lang="en-US" sz="2400" kern="100" dirty="0">
                <a:solidFill>
                  <a:srgbClr val="7C7C7C"/>
                </a:solidFill>
                <a:ea typeface="Times New Roman" panose="02020603050405020304" pitchFamily="18" charset="0"/>
                <a:cs typeface="Times New Roman" panose="02020603050405020304" pitchFamily="18" charset="0"/>
              </a:rPr>
              <a:t>(</a:t>
            </a:r>
            <a:r>
              <a:rPr lang="en-US" sz="2000" kern="100" dirty="0">
                <a:solidFill>
                  <a:srgbClr val="7C7C7C"/>
                </a:solidFill>
                <a:ea typeface="Times New Roman" panose="02020603050405020304" pitchFamily="18" charset="0"/>
                <a:cs typeface="Times New Roman" panose="02020603050405020304" pitchFamily="18" charset="0"/>
              </a:rPr>
              <a:t>Rick Renner  </a:t>
            </a:r>
            <a:r>
              <a:rPr lang="en-US" sz="1800" i="1" u="sng" kern="0" dirty="0">
                <a:solidFill>
                  <a:srgbClr val="2A2A2A"/>
                </a:solidFill>
                <a:effectLst/>
                <a:latin typeface="Roboto" panose="02000000000000000000" pitchFamily="2" charset="0"/>
                <a:ea typeface="Times New Roman" panose="02020603050405020304" pitchFamily="18" charset="0"/>
                <a:cs typeface="Times New Roman" panose="02020603050405020304" pitchFamily="18" charset="0"/>
                <a:hlinkClick r:id="rId4"/>
              </a:rPr>
              <a:t>https://renner.org/article/healing-the-brokenhearted/</a:t>
            </a:r>
            <a:r>
              <a:rPr lang="en-US" sz="1800" i="1" u="sng" kern="0" dirty="0">
                <a:solidFill>
                  <a:srgbClr val="2A2A2A"/>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1">
            <a:extLst>
              <a:ext uri="{FF2B5EF4-FFF2-40B4-BE49-F238E27FC236}">
                <a16:creationId xmlns:a16="http://schemas.microsoft.com/office/drawing/2014/main" id="{27DB8A7E-FBF6-D94A-0E3E-07A58232FEAA}"/>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35" rIns="0" bIns="-7935"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he-IL" altLang="en-US" sz="2100" b="0" i="0" u="none" strike="noStrike" cap="none" normalizeH="0" baseline="0">
                <a:ln>
                  <a:noFill/>
                </a:ln>
                <a:solidFill>
                  <a:srgbClr val="1F1F1F"/>
                </a:solidFill>
                <a:effectLst/>
                <a:latin typeface="inherit"/>
                <a:cs typeface="Arial" panose="020B0604020202020204" pitchFamily="34" charset="0"/>
              </a:rPr>
              <a:t>לב שבור</a:t>
            </a: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1618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945</TotalTime>
  <Words>2231</Words>
  <Application>Microsoft Office PowerPoint</Application>
  <PresentationFormat>Widescreen</PresentationFormat>
  <Paragraphs>202</Paragraphs>
  <Slides>36</Slides>
  <Notes>1</Notes>
  <HiddenSlides>0</HiddenSlides>
  <MMClips>0</MMClips>
  <ScaleCrop>false</ScaleCrop>
  <HeadingPairs>
    <vt:vector size="6" baseType="variant">
      <vt:variant>
        <vt:lpstr>Fonts Used</vt:lpstr>
      </vt:variant>
      <vt:variant>
        <vt:i4>21</vt:i4>
      </vt:variant>
      <vt:variant>
        <vt:lpstr>Theme</vt:lpstr>
      </vt:variant>
      <vt:variant>
        <vt:i4>3</vt:i4>
      </vt:variant>
      <vt:variant>
        <vt:lpstr>Slide Titles</vt:lpstr>
      </vt:variant>
      <vt:variant>
        <vt:i4>36</vt:i4>
      </vt:variant>
    </vt:vector>
  </HeadingPairs>
  <TitlesOfParts>
    <vt:vector size="60" baseType="lpstr">
      <vt:lpstr>ADLaM Display</vt:lpstr>
      <vt:lpstr>Aharoni</vt:lpstr>
      <vt:lpstr>Alasassy Caps</vt:lpstr>
      <vt:lpstr>Amasis MT Pro Black</vt:lpstr>
      <vt:lpstr>Aptos</vt:lpstr>
      <vt:lpstr>Aptos Black</vt:lpstr>
      <vt:lpstr>Aptos Display</vt:lpstr>
      <vt:lpstr>Aptos SemiBold</vt:lpstr>
      <vt:lpstr>Arial</vt:lpstr>
      <vt:lpstr>Berlin Sans FB</vt:lpstr>
      <vt:lpstr>Berlin Sans FB Demi</vt:lpstr>
      <vt:lpstr>Britannic Bold</vt:lpstr>
      <vt:lpstr>Calisto MT</vt:lpstr>
      <vt:lpstr>Castellar</vt:lpstr>
      <vt:lpstr>Chiller</vt:lpstr>
      <vt:lpstr>Courier New</vt:lpstr>
      <vt:lpstr>Google Sans</vt:lpstr>
      <vt:lpstr>inherit</vt:lpstr>
      <vt:lpstr>Roboto</vt:lpstr>
      <vt:lpstr>system-ui</vt:lpstr>
      <vt:lpstr>Times New Roman</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Courtney Coleman</dc:creator>
  <cp:lastModifiedBy>Preston Jacob</cp:lastModifiedBy>
  <cp:revision>8</cp:revision>
  <cp:lastPrinted>2024-12-11T22:26:10Z</cp:lastPrinted>
  <dcterms:created xsi:type="dcterms:W3CDTF">2024-11-19T18:22:24Z</dcterms:created>
  <dcterms:modified xsi:type="dcterms:W3CDTF">2024-12-11T23:09:56Z</dcterms:modified>
</cp:coreProperties>
</file>