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70" r:id="rId5"/>
    <p:sldId id="262" r:id="rId6"/>
    <p:sldId id="273" r:id="rId7"/>
    <p:sldId id="272" r:id="rId8"/>
    <p:sldId id="271" r:id="rId9"/>
    <p:sldId id="274" r:id="rId10"/>
    <p:sldId id="269" r:id="rId11"/>
    <p:sldId id="275" r:id="rId12"/>
    <p:sldId id="268" r:id="rId13"/>
    <p:sldId id="267" r:id="rId14"/>
    <p:sldId id="265" r:id="rId15"/>
    <p:sldId id="264" r:id="rId16"/>
    <p:sldId id="263" r:id="rId17"/>
    <p:sldId id="276"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A98C-66CA-B1B7-E231-B628DF9A5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1BE2E-3820-3404-7A7E-31CA4B434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E081CE-ED33-B822-6575-4C6A976DC572}"/>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5" name="Footer Placeholder 4">
            <a:extLst>
              <a:ext uri="{FF2B5EF4-FFF2-40B4-BE49-F238E27FC236}">
                <a16:creationId xmlns:a16="http://schemas.microsoft.com/office/drawing/2014/main" id="{A8FC4344-04A8-9466-5974-1C9274FFD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2CF67-2955-D99D-60A1-2144419E8D76}"/>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940241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AFC0-329B-4400-7469-36C0257E26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07CC61-2F9F-EB92-6E9F-A5F2EA6BF3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D29D-C20F-0513-F26E-4D5071FFB21E}"/>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5" name="Footer Placeholder 4">
            <a:extLst>
              <a:ext uri="{FF2B5EF4-FFF2-40B4-BE49-F238E27FC236}">
                <a16:creationId xmlns:a16="http://schemas.microsoft.com/office/drawing/2014/main" id="{D093E8A8-D805-7251-1010-193AFBE6A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59EB7-BFB5-A73A-3CAF-7D84A069B499}"/>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407056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46E98-B802-7DF9-27F2-0C3C1E5A6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F9B1D7-600F-3382-47F1-EF6C61ADDB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FBA95-931A-E501-6B3B-16244F927D94}"/>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5" name="Footer Placeholder 4">
            <a:extLst>
              <a:ext uri="{FF2B5EF4-FFF2-40B4-BE49-F238E27FC236}">
                <a16:creationId xmlns:a16="http://schemas.microsoft.com/office/drawing/2014/main" id="{17F5DC39-24C6-C1AD-B72A-C7583267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FA3D2-199F-6ABC-D736-F0CB41FF690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9727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3167-A8E1-831C-EAEC-191B03A29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7E04C-77EB-16FC-90A2-51D8DA33EF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BF7-7EDE-5728-03D9-4FA663A664E5}"/>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5" name="Footer Placeholder 4">
            <a:extLst>
              <a:ext uri="{FF2B5EF4-FFF2-40B4-BE49-F238E27FC236}">
                <a16:creationId xmlns:a16="http://schemas.microsoft.com/office/drawing/2014/main" id="{A844AED5-24F3-8218-9368-301E533F3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B53C8-9DBE-5D06-7057-495145D85687}"/>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81219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3D7C-3005-0DB6-42D5-E885D4822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563F4B-1E24-50F6-4216-8E479DFCCC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42A14-35E0-163E-86CA-63F0F6737922}"/>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5" name="Footer Placeholder 4">
            <a:extLst>
              <a:ext uri="{FF2B5EF4-FFF2-40B4-BE49-F238E27FC236}">
                <a16:creationId xmlns:a16="http://schemas.microsoft.com/office/drawing/2014/main" id="{EB51CBE8-EE57-49AC-77BD-94B885172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D91F9-0B3D-F0A8-122B-A0EEDC6995F0}"/>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1942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6F90-EC47-170E-BB58-568B7D9B2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E9D99-96F4-75DA-0ED2-7531713A4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0341B-7E7D-486A-8CFE-51E3F20DB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36840-3C4C-E654-B5D9-972E85C3BFD9}"/>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6" name="Footer Placeholder 5">
            <a:extLst>
              <a:ext uri="{FF2B5EF4-FFF2-40B4-BE49-F238E27FC236}">
                <a16:creationId xmlns:a16="http://schemas.microsoft.com/office/drawing/2014/main" id="{76FF655F-0F99-3422-A277-EC5FADC65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BEF75-D8B3-883E-4F89-E38AD4CD8AB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42601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9050-4586-23F2-1611-D3F92B57A2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EE215F-161F-EBE7-C376-9E51D20F7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3EBF67-268A-98D1-4ED3-E359A739B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0D13BB-A624-104A-785E-056EBED12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AB255C-7EF2-251D-3B91-FE070BFE2A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12088-D221-3641-5CA6-CFDE689891E2}"/>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8" name="Footer Placeholder 7">
            <a:extLst>
              <a:ext uri="{FF2B5EF4-FFF2-40B4-BE49-F238E27FC236}">
                <a16:creationId xmlns:a16="http://schemas.microsoft.com/office/drawing/2014/main" id="{44E93256-51AB-7AFB-3B19-258FD2E807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D2F949-128D-7287-0AB6-87AFC610E2C4}"/>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50622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7747-B503-8D20-0AEE-738BB07E3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F5CCF2-5C81-29EA-50FC-644B19559F4C}"/>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4" name="Footer Placeholder 3">
            <a:extLst>
              <a:ext uri="{FF2B5EF4-FFF2-40B4-BE49-F238E27FC236}">
                <a16:creationId xmlns:a16="http://schemas.microsoft.com/office/drawing/2014/main" id="{76EA3FA8-D760-278B-DEBA-D6159BA0D3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953A4-E3BA-093E-1951-1A23D714216A}"/>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4198068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A8276-A969-20DB-E5B2-F924A4B8067B}"/>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3" name="Footer Placeholder 2">
            <a:extLst>
              <a:ext uri="{FF2B5EF4-FFF2-40B4-BE49-F238E27FC236}">
                <a16:creationId xmlns:a16="http://schemas.microsoft.com/office/drawing/2014/main" id="{E391A2D4-7BE0-BFFB-D512-93F6E16AB9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D3521-C6FD-05BC-67E0-7812EF432CF3}"/>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175523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ACE2-2D9A-0C11-5003-DED1E8E61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1C45CA-F93C-5F70-39D3-EDD22AB9C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CCB30-615D-23C3-1CAC-AB02FBB74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BFC7B-CB17-2D89-68AA-C2D1C1A96F97}"/>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6" name="Footer Placeholder 5">
            <a:extLst>
              <a:ext uri="{FF2B5EF4-FFF2-40B4-BE49-F238E27FC236}">
                <a16:creationId xmlns:a16="http://schemas.microsoft.com/office/drawing/2014/main" id="{722AB671-A975-2D12-0EF6-E4CCDCA15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7841F-4F68-D9FA-E0D6-227F4F567C0B}"/>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74480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5DBA-40AF-0E15-59A7-1C7B999E0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D5B61-71B7-217A-9DDE-EB2DD2ECD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A7A8D-5B61-711C-5378-F7C0945CD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5CE0D-F336-3BDE-BFDB-CD6E2451C3A5}"/>
              </a:ext>
            </a:extLst>
          </p:cNvPr>
          <p:cNvSpPr>
            <a:spLocks noGrp="1"/>
          </p:cNvSpPr>
          <p:nvPr>
            <p:ph type="dt" sz="half" idx="10"/>
          </p:nvPr>
        </p:nvSpPr>
        <p:spPr/>
        <p:txBody>
          <a:bodyPr/>
          <a:lstStyle/>
          <a:p>
            <a:fld id="{24881D62-9633-47B0-BDDE-C48763462EA5}" type="datetimeFigureOut">
              <a:rPr lang="en-US" smtClean="0"/>
              <a:t>1/10/2024</a:t>
            </a:fld>
            <a:endParaRPr lang="en-US"/>
          </a:p>
        </p:txBody>
      </p:sp>
      <p:sp>
        <p:nvSpPr>
          <p:cNvPr id="6" name="Footer Placeholder 5">
            <a:extLst>
              <a:ext uri="{FF2B5EF4-FFF2-40B4-BE49-F238E27FC236}">
                <a16:creationId xmlns:a16="http://schemas.microsoft.com/office/drawing/2014/main" id="{0686470C-8483-1C60-6645-95B7CD299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73EF8-1289-6112-1449-540E0CAFEF05}"/>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5383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007F1-B6FE-618C-6829-545B8772D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C856B-7D68-F07C-6AA0-17A45860E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CB6F3-2359-6C80-58FE-1BD26ECE3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1D62-9633-47B0-BDDE-C48763462EA5}" type="datetimeFigureOut">
              <a:rPr lang="en-US" smtClean="0"/>
              <a:t>1/10/2024</a:t>
            </a:fld>
            <a:endParaRPr lang="en-US"/>
          </a:p>
        </p:txBody>
      </p:sp>
      <p:sp>
        <p:nvSpPr>
          <p:cNvPr id="5" name="Footer Placeholder 4">
            <a:extLst>
              <a:ext uri="{FF2B5EF4-FFF2-40B4-BE49-F238E27FC236}">
                <a16:creationId xmlns:a16="http://schemas.microsoft.com/office/drawing/2014/main" id="{DDE08D6A-5021-D9D3-6588-78CB8A73A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B02130-A0DB-71C1-662D-B2BEED504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0AD1-CF02-493B-BF42-4932F46CAEB6}" type="slidenum">
              <a:rPr lang="en-US" smtClean="0"/>
              <a:t>‹#›</a:t>
            </a:fld>
            <a:endParaRPr lang="en-US"/>
          </a:p>
        </p:txBody>
      </p:sp>
    </p:spTree>
    <p:extLst>
      <p:ext uri="{BB962C8B-B14F-4D97-AF65-F5344CB8AC3E}">
        <p14:creationId xmlns:p14="http://schemas.microsoft.com/office/powerpoint/2010/main" val="1511131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pixabay.com/en/hand-buddhist-prayer-beads-religion-909626/"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pixabay.com/en/thank-you-stamp-template-red-1656195/"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allpaperflare.com/search?wallpaper=praying+hands" TargetMode="External"/><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wallpaperflare.com/search?wallpaper=praying+hands" TargetMode="External"/><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CCF4A-6780-9846-6B09-4BC2AEBC97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42B846D-31EF-87B7-B392-C57631730D24}"/>
              </a:ext>
            </a:extLst>
          </p:cNvPr>
          <p:cNvSpPr>
            <a:spLocks noGrp="1"/>
          </p:cNvSpPr>
          <p:nvPr>
            <p:ph type="subTitle" idx="1"/>
          </p:nvPr>
        </p:nvSpPr>
        <p:spPr/>
        <p:txBody>
          <a:bodyPr/>
          <a:lstStyle/>
          <a:p>
            <a:endParaRPr lang="en-US"/>
          </a:p>
        </p:txBody>
      </p:sp>
      <p:pic>
        <p:nvPicPr>
          <p:cNvPr id="5" name="Picture 4" descr="A close-up of a leaf&#10;&#10;Description automatically generated">
            <a:extLst>
              <a:ext uri="{FF2B5EF4-FFF2-40B4-BE49-F238E27FC236}">
                <a16:creationId xmlns:a16="http://schemas.microsoft.com/office/drawing/2014/main" id="{72C438B6-2370-34E1-FE7C-1C53A2276D2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142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y object with white text&#10;&#10;Description automatically generated">
            <a:extLst>
              <a:ext uri="{FF2B5EF4-FFF2-40B4-BE49-F238E27FC236}">
                <a16:creationId xmlns:a16="http://schemas.microsoft.com/office/drawing/2014/main" id="{20DCE280-175E-00D8-98C4-69081FE3ACF0}"/>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7102" r="23588"/>
          <a:stretch/>
        </p:blipFill>
        <p:spPr>
          <a:xfrm>
            <a:off x="20" y="10"/>
            <a:ext cx="8450297" cy="6857990"/>
          </a:xfrm>
          <a:prstGeom prst="rect">
            <a:avLst/>
          </a:prstGeom>
        </p:spPr>
      </p:pic>
      <p:sp>
        <p:nvSpPr>
          <p:cNvPr id="8" name="Title 7">
            <a:extLst>
              <a:ext uri="{FF2B5EF4-FFF2-40B4-BE49-F238E27FC236}">
                <a16:creationId xmlns:a16="http://schemas.microsoft.com/office/drawing/2014/main" id="{0E2F0AC0-E9CA-63B6-33F1-6CEAF867ECC2}"/>
              </a:ext>
            </a:extLst>
          </p:cNvPr>
          <p:cNvSpPr>
            <a:spLocks noGrp="1"/>
          </p:cNvSpPr>
          <p:nvPr>
            <p:ph type="title"/>
          </p:nvPr>
        </p:nvSpPr>
        <p:spPr>
          <a:xfrm>
            <a:off x="838200" y="365125"/>
            <a:ext cx="7248831" cy="1627636"/>
          </a:xfrm>
        </p:spPr>
        <p:txBody>
          <a:bodyPr>
            <a:normAutofit/>
          </a:bodyPr>
          <a:lstStyle/>
          <a:p>
            <a:pPr algn="ctr"/>
            <a:r>
              <a:rPr lang="en-US" dirty="0">
                <a:solidFill>
                  <a:srgbClr val="FFFFFF"/>
                </a:solidFill>
                <a:latin typeface="Amasis MT Pro Medium" panose="02040604050005020304" pitchFamily="18" charset="0"/>
              </a:rPr>
              <a:t>THE PATHWAY TO PRAYER</a:t>
            </a:r>
          </a:p>
        </p:txBody>
      </p:sp>
      <p:sp>
        <p:nvSpPr>
          <p:cNvPr id="9" name="Content Placeholder 8">
            <a:extLst>
              <a:ext uri="{FF2B5EF4-FFF2-40B4-BE49-F238E27FC236}">
                <a16:creationId xmlns:a16="http://schemas.microsoft.com/office/drawing/2014/main" id="{895FA8DB-722C-4AAD-6EDF-B1D681FC46E2}"/>
              </a:ext>
            </a:extLst>
          </p:cNvPr>
          <p:cNvSpPr>
            <a:spLocks noGrp="1"/>
          </p:cNvSpPr>
          <p:nvPr>
            <p:ph idx="1"/>
          </p:nvPr>
        </p:nvSpPr>
        <p:spPr>
          <a:xfrm>
            <a:off x="838200" y="2219785"/>
            <a:ext cx="6722806" cy="3957178"/>
          </a:xfrm>
        </p:spPr>
        <p:txBody>
          <a:bodyPr>
            <a:noAutofit/>
          </a:bodyPr>
          <a:lstStyle/>
          <a:p>
            <a:r>
              <a:rPr lang="en-US" sz="2400" dirty="0">
                <a:solidFill>
                  <a:srgbClr val="FFFFFF"/>
                </a:solidFill>
                <a:latin typeface="Amasis MT Pro Medium" panose="02040604050005020304" pitchFamily="18" charset="0"/>
              </a:rPr>
              <a:t>First, we must realize that when prayer does not bring results, it is an indication that something is wrong. When prayers aren’t answered, the word of God provides an indication of why it was not answered, giving insight into the kind of prayers God responds to, and points out what can inhibit our prayers. (LUKE 18:1)</a:t>
            </a:r>
          </a:p>
          <a:p>
            <a:r>
              <a:rPr lang="en-US" sz="2400" dirty="0">
                <a:solidFill>
                  <a:srgbClr val="FFFFFF"/>
                </a:solidFill>
                <a:latin typeface="Amasis MT Pro Medium" panose="02040604050005020304" pitchFamily="18" charset="0"/>
              </a:rPr>
              <a:t>Secondly, God is faithful to answer prayer. Jesus gives the assurance that God does hear and answer our prayers. (MARK 11:24)</a:t>
            </a:r>
          </a:p>
        </p:txBody>
      </p:sp>
      <p:pic>
        <p:nvPicPr>
          <p:cNvPr id="11" name="Picture 10" descr="Close-up of a person's hands with her hands raised&#10;&#10;Description automatically generated">
            <a:extLst>
              <a:ext uri="{FF2B5EF4-FFF2-40B4-BE49-F238E27FC236}">
                <a16:creationId xmlns:a16="http://schemas.microsoft.com/office/drawing/2014/main" id="{A83F9178-1AB3-FA92-4B13-24A4E70815B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66" r="17427" b="-1"/>
          <a:stretch/>
        </p:blipFill>
        <p:spPr>
          <a:xfrm>
            <a:off x="7019284" y="949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68489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leafy object with white text&#10;&#10;Description automatically generated">
            <a:extLst>
              <a:ext uri="{FF2B5EF4-FFF2-40B4-BE49-F238E27FC236}">
                <a16:creationId xmlns:a16="http://schemas.microsoft.com/office/drawing/2014/main" id="{20DCE280-175E-00D8-98C4-69081FE3ACF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0E2F0AC0-E9CA-63B6-33F1-6CEAF867ECC2}"/>
              </a:ext>
            </a:extLst>
          </p:cNvPr>
          <p:cNvSpPr>
            <a:spLocks noGrp="1"/>
          </p:cNvSpPr>
          <p:nvPr>
            <p:ph type="title"/>
          </p:nvPr>
        </p:nvSpPr>
        <p:spPr/>
        <p:txBody>
          <a:bodyPr/>
          <a:lstStyle/>
          <a:p>
            <a:pPr algn="ctr"/>
            <a:r>
              <a:rPr lang="en-US" u="sng" dirty="0">
                <a:solidFill>
                  <a:schemeClr val="bg1"/>
                </a:solidFill>
                <a:latin typeface="Amasis MT Pro Medium" panose="02040604050005020304" pitchFamily="18" charset="0"/>
              </a:rPr>
              <a:t>THE PATHWAY TO PRAYER</a:t>
            </a:r>
          </a:p>
        </p:txBody>
      </p:sp>
      <p:sp>
        <p:nvSpPr>
          <p:cNvPr id="9" name="Content Placeholder 8">
            <a:extLst>
              <a:ext uri="{FF2B5EF4-FFF2-40B4-BE49-F238E27FC236}">
                <a16:creationId xmlns:a16="http://schemas.microsoft.com/office/drawing/2014/main" id="{895FA8DB-722C-4AAD-6EDF-B1D681FC46E2}"/>
              </a:ext>
            </a:extLst>
          </p:cNvPr>
          <p:cNvSpPr>
            <a:spLocks noGrp="1"/>
          </p:cNvSpPr>
          <p:nvPr>
            <p:ph idx="1"/>
          </p:nvPr>
        </p:nvSpPr>
        <p:spPr>
          <a:xfrm>
            <a:off x="349045" y="1818968"/>
            <a:ext cx="11661057" cy="4525144"/>
          </a:xfrm>
        </p:spPr>
        <p:txBody>
          <a:bodyPr>
            <a:normAutofit lnSpcReduction="10000"/>
          </a:bodyPr>
          <a:lstStyle/>
          <a:p>
            <a:pPr algn="ctr"/>
            <a:r>
              <a:rPr lang="en-US" dirty="0">
                <a:solidFill>
                  <a:schemeClr val="bg1"/>
                </a:solidFill>
                <a:latin typeface="Amasis MT Pro Medium" panose="02040604050005020304" pitchFamily="18" charset="0"/>
              </a:rPr>
              <a:t>Third, God’s will and word do work when they are understood and put into practice. Trust prayer to do the following:</a:t>
            </a:r>
          </a:p>
          <a:p>
            <a:pPr algn="ctr"/>
            <a:endParaRPr lang="en-US" dirty="0">
              <a:solidFill>
                <a:schemeClr val="bg1"/>
              </a:solidFill>
              <a:latin typeface="Amasis MT Pro Medium" panose="02040604050005020304" pitchFamily="18" charset="0"/>
            </a:endParaRPr>
          </a:p>
          <a:p>
            <a:pPr algn="ctr"/>
            <a:r>
              <a:rPr lang="en-US" dirty="0">
                <a:solidFill>
                  <a:schemeClr val="bg1"/>
                </a:solidFill>
                <a:latin typeface="Amasis MT Pro Medium" panose="02040604050005020304" pitchFamily="18" charset="0"/>
              </a:rPr>
              <a:t>Build intimacy with God</a:t>
            </a:r>
          </a:p>
          <a:p>
            <a:pPr algn="ctr"/>
            <a:r>
              <a:rPr lang="en-US" dirty="0">
                <a:solidFill>
                  <a:schemeClr val="bg1"/>
                </a:solidFill>
                <a:latin typeface="Amasis MT Pro Medium" panose="02040604050005020304" pitchFamily="18" charset="0"/>
              </a:rPr>
              <a:t>Honor his nature and character</a:t>
            </a:r>
          </a:p>
          <a:p>
            <a:pPr algn="ctr"/>
            <a:r>
              <a:rPr lang="en-US" dirty="0">
                <a:solidFill>
                  <a:schemeClr val="bg1"/>
                </a:solidFill>
                <a:latin typeface="Amasis MT Pro Medium" panose="02040604050005020304" pitchFamily="18" charset="0"/>
              </a:rPr>
              <a:t>Cause respect for his integrity</a:t>
            </a:r>
          </a:p>
          <a:p>
            <a:pPr algn="ctr"/>
            <a:r>
              <a:rPr lang="en-US" dirty="0">
                <a:solidFill>
                  <a:schemeClr val="bg1"/>
                </a:solidFill>
                <a:latin typeface="Amasis MT Pro Medium" panose="02040604050005020304" pitchFamily="18" charset="0"/>
              </a:rPr>
              <a:t>Enable belief in  his word</a:t>
            </a:r>
          </a:p>
          <a:p>
            <a:pPr algn="ctr"/>
            <a:r>
              <a:rPr lang="en-US" dirty="0">
                <a:solidFill>
                  <a:schemeClr val="bg1"/>
                </a:solidFill>
                <a:latin typeface="Amasis MT Pro Medium" panose="02040604050005020304" pitchFamily="18" charset="0"/>
              </a:rPr>
              <a:t>Bring trust in his love</a:t>
            </a:r>
          </a:p>
          <a:p>
            <a:pPr algn="ctr"/>
            <a:r>
              <a:rPr lang="en-US" dirty="0">
                <a:solidFill>
                  <a:schemeClr val="bg1"/>
                </a:solidFill>
                <a:latin typeface="Amasis MT Pro Medium" panose="02040604050005020304" pitchFamily="18" charset="0"/>
              </a:rPr>
              <a:t>Affirm his purpose and will</a:t>
            </a:r>
          </a:p>
          <a:p>
            <a:pPr algn="ctr"/>
            <a:r>
              <a:rPr lang="en-US" dirty="0">
                <a:solidFill>
                  <a:schemeClr val="bg1"/>
                </a:solidFill>
                <a:latin typeface="Amasis MT Pro Medium" panose="02040604050005020304" pitchFamily="18" charset="0"/>
              </a:rPr>
              <a:t>Appropriates his promises</a:t>
            </a:r>
          </a:p>
        </p:txBody>
      </p:sp>
    </p:spTree>
    <p:extLst>
      <p:ext uri="{BB962C8B-B14F-4D97-AF65-F5344CB8AC3E}">
        <p14:creationId xmlns:p14="http://schemas.microsoft.com/office/powerpoint/2010/main" val="118576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een background with text&#10;&#10;Description automatically generated">
            <a:extLst>
              <a:ext uri="{FF2B5EF4-FFF2-40B4-BE49-F238E27FC236}">
                <a16:creationId xmlns:a16="http://schemas.microsoft.com/office/drawing/2014/main" id="{3FD77D15-C018-C1DB-B413-904AEF477B83}"/>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r="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11" name="TextBox 10">
            <a:extLst>
              <a:ext uri="{FF2B5EF4-FFF2-40B4-BE49-F238E27FC236}">
                <a16:creationId xmlns:a16="http://schemas.microsoft.com/office/drawing/2014/main" id="{E4654A36-7E95-E769-74C0-2CBC01E1A481}"/>
              </a:ext>
            </a:extLst>
          </p:cNvPr>
          <p:cNvSpPr txBox="1"/>
          <p:nvPr/>
        </p:nvSpPr>
        <p:spPr>
          <a:xfrm>
            <a:off x="209603" y="1372251"/>
            <a:ext cx="10001197" cy="707886"/>
          </a:xfrm>
          <a:prstGeom prst="rect">
            <a:avLst/>
          </a:prstGeom>
          <a:noFill/>
        </p:spPr>
        <p:txBody>
          <a:bodyPr wrap="square" rtlCol="0">
            <a:spAutoFit/>
          </a:bodyPr>
          <a:lstStyle/>
          <a:p>
            <a:pPr algn="ctr"/>
            <a:r>
              <a:rPr lang="en-US" sz="4000" u="sng" dirty="0">
                <a:solidFill>
                  <a:schemeClr val="bg1"/>
                </a:solidFill>
                <a:latin typeface="Amasis MT Pro Medium" panose="02040604050005020304" pitchFamily="18" charset="0"/>
              </a:rPr>
              <a:t>THE PATHWAY TO PRAYER</a:t>
            </a:r>
          </a:p>
        </p:txBody>
      </p:sp>
      <p:sp>
        <p:nvSpPr>
          <p:cNvPr id="16" name="TextBox 15">
            <a:extLst>
              <a:ext uri="{FF2B5EF4-FFF2-40B4-BE49-F238E27FC236}">
                <a16:creationId xmlns:a16="http://schemas.microsoft.com/office/drawing/2014/main" id="{30D55B83-38E1-70B5-2D31-199438CB9956}"/>
              </a:ext>
            </a:extLst>
          </p:cNvPr>
          <p:cNvSpPr txBox="1"/>
          <p:nvPr/>
        </p:nvSpPr>
        <p:spPr>
          <a:xfrm>
            <a:off x="329316" y="2706965"/>
            <a:ext cx="5262049"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Amasis MT Pro Medium" panose="02040604050005020304" pitchFamily="18" charset="0"/>
              </a:rPr>
              <a:t>Praying without understanding and applying the truth and principles or prayer is INEFFECTIVE. God knows we have limited understanding of himself and his ways, and that we struggle with our fallen nature. </a:t>
            </a:r>
          </a:p>
          <a:p>
            <a:pPr marL="342900" indent="-342900">
              <a:buFont typeface="Arial" panose="020B0604020202020204" pitchFamily="34" charset="0"/>
              <a:buChar char="•"/>
            </a:pPr>
            <a:r>
              <a:rPr lang="en-US" sz="2000" dirty="0">
                <a:solidFill>
                  <a:schemeClr val="bg1"/>
                </a:solidFill>
                <a:latin typeface="Amasis MT Pro Medium" panose="02040604050005020304" pitchFamily="18" charset="0"/>
              </a:rPr>
              <a:t>Therefore, at times, we will withhold answers to prayer so we will seek him and the principles of prayer that are essential for praying according to his will. (JOHN 10:10)</a:t>
            </a:r>
          </a:p>
        </p:txBody>
      </p:sp>
      <p:sp>
        <p:nvSpPr>
          <p:cNvPr id="18" name="TextBox 17">
            <a:extLst>
              <a:ext uri="{FF2B5EF4-FFF2-40B4-BE49-F238E27FC236}">
                <a16:creationId xmlns:a16="http://schemas.microsoft.com/office/drawing/2014/main" id="{E042ED43-2499-F71F-15CD-534A40AEC622}"/>
              </a:ext>
            </a:extLst>
          </p:cNvPr>
          <p:cNvSpPr txBox="1"/>
          <p:nvPr/>
        </p:nvSpPr>
        <p:spPr>
          <a:xfrm>
            <a:off x="5973096" y="2510709"/>
            <a:ext cx="4783394"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Amasis MT Pro Medium" panose="02040604050005020304" pitchFamily="18" charset="0"/>
              </a:rPr>
              <a:t>Prayer is MEANT to be answered- or God would not ask us to pray! He isn’t interested in wasting your time and efforts. He is interested in results, not just “many words” spoken in prayer. (MATT 6:7) </a:t>
            </a:r>
          </a:p>
          <a:p>
            <a:pPr marL="342900" indent="-342900">
              <a:buFont typeface="Arial" panose="020B0604020202020204" pitchFamily="34" charset="0"/>
              <a:buChar char="•"/>
            </a:pPr>
            <a:r>
              <a:rPr lang="en-US" sz="2000" dirty="0">
                <a:solidFill>
                  <a:schemeClr val="bg1"/>
                </a:solidFill>
                <a:latin typeface="Amasis MT Pro Medium" panose="02040604050005020304" pitchFamily="18" charset="0"/>
              </a:rPr>
              <a:t>Jesus expected God to hear his prayer. We need to know HOW to approach God to learn the kind of prayers God responds to. </a:t>
            </a:r>
          </a:p>
          <a:p>
            <a:pPr marL="342900" indent="-342900">
              <a:buFont typeface="Arial" panose="020B0604020202020204" pitchFamily="34" charset="0"/>
              <a:buChar char="•"/>
            </a:pPr>
            <a:r>
              <a:rPr lang="en-US" sz="2000" dirty="0">
                <a:solidFill>
                  <a:schemeClr val="bg1"/>
                </a:solidFill>
                <a:latin typeface="Amasis MT Pro Medium" panose="02040604050005020304" pitchFamily="18" charset="0"/>
              </a:rPr>
              <a:t>We need to pray as Jesus prayed.</a:t>
            </a:r>
          </a:p>
          <a:p>
            <a:pPr marL="342900" indent="-342900">
              <a:buFont typeface="Arial" panose="020B0604020202020204" pitchFamily="34" charset="0"/>
              <a:buChar char="•"/>
            </a:pPr>
            <a:r>
              <a:rPr lang="en-US" sz="2000" dirty="0">
                <a:solidFill>
                  <a:schemeClr val="bg1"/>
                </a:solidFill>
                <a:latin typeface="Amasis MT Pro Medium" panose="02040604050005020304" pitchFamily="18" charset="0"/>
              </a:rPr>
              <a:t>(JOHN 11:41-42)</a:t>
            </a:r>
          </a:p>
        </p:txBody>
      </p:sp>
    </p:spTree>
    <p:extLst>
      <p:ext uri="{BB962C8B-B14F-4D97-AF65-F5344CB8AC3E}">
        <p14:creationId xmlns:p14="http://schemas.microsoft.com/office/powerpoint/2010/main" val="99282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green leaf">
            <a:extLst>
              <a:ext uri="{FF2B5EF4-FFF2-40B4-BE49-F238E27FC236}">
                <a16:creationId xmlns:a16="http://schemas.microsoft.com/office/drawing/2014/main" id="{0C4ACA7D-E68B-768A-A931-181C3AC796E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3E7ED341-B818-BDCF-3056-260069FD9A47}"/>
              </a:ext>
            </a:extLst>
          </p:cNvPr>
          <p:cNvSpPr>
            <a:spLocks noGrp="1"/>
          </p:cNvSpPr>
          <p:nvPr>
            <p:ph type="title"/>
          </p:nvPr>
        </p:nvSpPr>
        <p:spPr>
          <a:xfrm>
            <a:off x="838200" y="40661"/>
            <a:ext cx="10515600" cy="1325563"/>
          </a:xfrm>
        </p:spPr>
        <p:txBody>
          <a:bodyPr/>
          <a:lstStyle/>
          <a:p>
            <a:pPr algn="ctr"/>
            <a:r>
              <a:rPr lang="en-US" dirty="0">
                <a:solidFill>
                  <a:schemeClr val="bg1"/>
                </a:solidFill>
                <a:latin typeface="Amasis MT Pro Medium" panose="02040604050005020304" pitchFamily="18" charset="0"/>
              </a:rPr>
              <a:t>PUTTING PRAYER INTO PRACTICE!!</a:t>
            </a:r>
          </a:p>
        </p:txBody>
      </p:sp>
      <p:sp>
        <p:nvSpPr>
          <p:cNvPr id="7" name="Content Placeholder 6">
            <a:extLst>
              <a:ext uri="{FF2B5EF4-FFF2-40B4-BE49-F238E27FC236}">
                <a16:creationId xmlns:a16="http://schemas.microsoft.com/office/drawing/2014/main" id="{900845AB-87CD-14AF-1F94-74DC2DC3B0BD}"/>
              </a:ext>
            </a:extLst>
          </p:cNvPr>
          <p:cNvSpPr>
            <a:spLocks noGrp="1"/>
          </p:cNvSpPr>
          <p:nvPr>
            <p:ph idx="1"/>
          </p:nvPr>
        </p:nvSpPr>
        <p:spPr>
          <a:xfrm>
            <a:off x="838200" y="1333116"/>
            <a:ext cx="10670628" cy="4760585"/>
          </a:xfrm>
        </p:spPr>
        <p:txBody>
          <a:bodyPr>
            <a:normAutofit fontScale="92500" lnSpcReduction="20000"/>
          </a:bodyPr>
          <a:lstStyle/>
          <a:p>
            <a:pPr algn="ctr"/>
            <a:r>
              <a:rPr lang="en-US" sz="2600" dirty="0">
                <a:solidFill>
                  <a:schemeClr val="bg1"/>
                </a:solidFill>
                <a:latin typeface="Amasis MT Pro Medium" panose="02040604050005020304" pitchFamily="18" charset="0"/>
              </a:rPr>
              <a:t>As we learn about prayer, our greatest temptation will be to acquire knowledge about prayer without putting it into practice. </a:t>
            </a:r>
          </a:p>
          <a:p>
            <a:pPr algn="ctr"/>
            <a:r>
              <a:rPr lang="en-US" sz="2600" dirty="0">
                <a:solidFill>
                  <a:schemeClr val="bg1"/>
                </a:solidFill>
                <a:latin typeface="Amasis MT Pro Medium" panose="02040604050005020304" pitchFamily="18" charset="0"/>
              </a:rPr>
              <a:t>Respond to the questions and actions steps by </a:t>
            </a:r>
            <a:r>
              <a:rPr lang="en-US" sz="2600" u="sng" dirty="0">
                <a:solidFill>
                  <a:schemeClr val="bg1"/>
                </a:solidFill>
                <a:latin typeface="Amasis MT Pro Medium" panose="02040604050005020304" pitchFamily="18" charset="0"/>
              </a:rPr>
              <a:t>asking yourself</a:t>
            </a:r>
            <a:r>
              <a:rPr lang="en-US" sz="2600" dirty="0">
                <a:solidFill>
                  <a:schemeClr val="bg1"/>
                </a:solidFill>
                <a:latin typeface="Amasis MT Pro Medium" panose="02040604050005020304" pitchFamily="18" charset="0"/>
              </a:rPr>
              <a:t>:</a:t>
            </a:r>
          </a:p>
          <a:p>
            <a:pPr marL="0" indent="0">
              <a:buNone/>
            </a:pPr>
            <a:endParaRPr lang="en-US" sz="2600" dirty="0">
              <a:solidFill>
                <a:schemeClr val="bg1"/>
              </a:solidFill>
              <a:latin typeface="Amasis MT Pro Medium" panose="02040604050005020304" pitchFamily="18" charset="0"/>
            </a:endParaRPr>
          </a:p>
          <a:p>
            <a:pPr>
              <a:buFont typeface="Wingdings" panose="05000000000000000000" pitchFamily="2" charset="2"/>
              <a:buChar char="n"/>
            </a:pPr>
            <a:r>
              <a:rPr lang="en-US" sz="2600" dirty="0">
                <a:solidFill>
                  <a:schemeClr val="bg1"/>
                </a:solidFill>
                <a:latin typeface="Amasis MT Pro Medium" panose="02040604050005020304" pitchFamily="18" charset="0"/>
              </a:rPr>
              <a:t>How often do I pray?</a:t>
            </a:r>
          </a:p>
          <a:p>
            <a:pPr>
              <a:buFont typeface="Wingdings" panose="05000000000000000000" pitchFamily="2" charset="2"/>
              <a:buChar char="n"/>
            </a:pPr>
            <a:r>
              <a:rPr lang="en-US" sz="2600" dirty="0">
                <a:solidFill>
                  <a:schemeClr val="bg1"/>
                </a:solidFill>
                <a:latin typeface="Amasis MT Pro Medium" panose="02040604050005020304" pitchFamily="18" charset="0"/>
              </a:rPr>
              <a:t>Is prayer a mystery to me? Are there aspects of prayer that are confusing or unclear to me?</a:t>
            </a:r>
          </a:p>
          <a:p>
            <a:pPr>
              <a:buFont typeface="Wingdings" panose="05000000000000000000" pitchFamily="2" charset="2"/>
              <a:buChar char="n"/>
            </a:pPr>
            <a:r>
              <a:rPr lang="en-US" sz="2600" dirty="0">
                <a:solidFill>
                  <a:schemeClr val="bg1"/>
                </a:solidFill>
                <a:latin typeface="Amasis MT Pro Medium" panose="02040604050005020304" pitchFamily="18" charset="0"/>
              </a:rPr>
              <a:t>Have I experienced unanswered prayers? How has that made me feel about prayer, about God, and myself?</a:t>
            </a:r>
          </a:p>
          <a:p>
            <a:pPr>
              <a:buFont typeface="Wingdings" panose="05000000000000000000" pitchFamily="2" charset="2"/>
              <a:buChar char="n"/>
            </a:pPr>
            <a:r>
              <a:rPr lang="en-US" sz="2600" dirty="0">
                <a:solidFill>
                  <a:schemeClr val="bg1"/>
                </a:solidFill>
                <a:latin typeface="Amasis MT Pro Medium" panose="02040604050005020304" pitchFamily="18" charset="0"/>
              </a:rPr>
              <a:t>Am I powerless, lack direction, have little victory over sin, poor spiritual progress, a weak witness, unfruitful ministry, poverty, or other similar problems?</a:t>
            </a:r>
          </a:p>
          <a:p>
            <a:pPr>
              <a:buFont typeface="Wingdings" panose="05000000000000000000" pitchFamily="2" charset="2"/>
              <a:buChar char="n"/>
            </a:pPr>
            <a:r>
              <a:rPr lang="en-US" sz="2600" dirty="0">
                <a:solidFill>
                  <a:schemeClr val="bg1"/>
                </a:solidFill>
                <a:latin typeface="Amasis MT Pro Medium" panose="02040604050005020304" pitchFamily="18" charset="0"/>
              </a:rPr>
              <a:t>How would answered prayers make a difference in my life?</a:t>
            </a:r>
          </a:p>
          <a:p>
            <a:endParaRPr lang="en-US" sz="2400" dirty="0">
              <a:solidFill>
                <a:schemeClr val="bg1"/>
              </a:solidFill>
              <a:latin typeface="Amasis MT Pro Medium" panose="02040604050005020304" pitchFamily="18" charset="0"/>
            </a:endParaRPr>
          </a:p>
        </p:txBody>
      </p:sp>
    </p:spTree>
    <p:extLst>
      <p:ext uri="{BB962C8B-B14F-4D97-AF65-F5344CB8AC3E}">
        <p14:creationId xmlns:p14="http://schemas.microsoft.com/office/powerpoint/2010/main" val="1711393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background with text">
            <a:extLst>
              <a:ext uri="{FF2B5EF4-FFF2-40B4-BE49-F238E27FC236}">
                <a16:creationId xmlns:a16="http://schemas.microsoft.com/office/drawing/2014/main" id="{749D4686-C8F3-C332-24F7-1E0553AAA9D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6"/>
          <a:stretch/>
        </p:blipFill>
        <p:spPr>
          <a:xfrm>
            <a:off x="0" y="0"/>
            <a:ext cx="12192000" cy="6858000"/>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
        <p:nvSpPr>
          <p:cNvPr id="6" name="TextBox 5">
            <a:extLst>
              <a:ext uri="{FF2B5EF4-FFF2-40B4-BE49-F238E27FC236}">
                <a16:creationId xmlns:a16="http://schemas.microsoft.com/office/drawing/2014/main" id="{F7B7F77D-C9F5-0B33-C4A3-D439F2119E94}"/>
              </a:ext>
            </a:extLst>
          </p:cNvPr>
          <p:cNvSpPr txBox="1"/>
          <p:nvPr/>
        </p:nvSpPr>
        <p:spPr>
          <a:xfrm>
            <a:off x="2598809" y="3044279"/>
            <a:ext cx="7223068" cy="769441"/>
          </a:xfrm>
          <a:prstGeom prst="rect">
            <a:avLst/>
          </a:prstGeom>
          <a:noFill/>
        </p:spPr>
        <p:txBody>
          <a:bodyPr wrap="none" rtlCol="0">
            <a:spAutoFit/>
          </a:bodyPr>
          <a:lstStyle/>
          <a:p>
            <a:r>
              <a:rPr lang="en-US" sz="4400" dirty="0">
                <a:solidFill>
                  <a:schemeClr val="bg1"/>
                </a:solidFill>
                <a:latin typeface="Amasis MT Pro Black" panose="02040A04050005020304" pitchFamily="18" charset="0"/>
              </a:rPr>
              <a:t>LET’S PRAY TOGETHER!</a:t>
            </a:r>
          </a:p>
        </p:txBody>
      </p:sp>
      <p:sp>
        <p:nvSpPr>
          <p:cNvPr id="7" name="TextBox 6">
            <a:extLst>
              <a:ext uri="{FF2B5EF4-FFF2-40B4-BE49-F238E27FC236}">
                <a16:creationId xmlns:a16="http://schemas.microsoft.com/office/drawing/2014/main" id="{415562EC-E094-F925-1F45-DB5B1FA6566A}"/>
              </a:ext>
            </a:extLst>
          </p:cNvPr>
          <p:cNvSpPr txBox="1"/>
          <p:nvPr/>
        </p:nvSpPr>
        <p:spPr>
          <a:xfrm>
            <a:off x="5982929" y="5451987"/>
            <a:ext cx="5447132" cy="369332"/>
          </a:xfrm>
          <a:prstGeom prst="rect">
            <a:avLst/>
          </a:prstGeom>
          <a:noFill/>
        </p:spPr>
        <p:txBody>
          <a:bodyPr wrap="none" rtlCol="0">
            <a:spAutoFit/>
          </a:bodyPr>
          <a:lstStyle/>
          <a:p>
            <a:r>
              <a:rPr lang="en-US" dirty="0">
                <a:solidFill>
                  <a:schemeClr val="bg1"/>
                </a:solidFill>
              </a:rPr>
              <a:t>COME TO THE ALTAR TO PRAY AND CONFESS YOUR SINS.</a:t>
            </a:r>
          </a:p>
        </p:txBody>
      </p:sp>
    </p:spTree>
    <p:extLst>
      <p:ext uri="{BB962C8B-B14F-4D97-AF65-F5344CB8AC3E}">
        <p14:creationId xmlns:p14="http://schemas.microsoft.com/office/powerpoint/2010/main" val="366637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leafy object with white text&#10;&#10;Description automatically generated">
            <a:extLst>
              <a:ext uri="{FF2B5EF4-FFF2-40B4-BE49-F238E27FC236}">
                <a16:creationId xmlns:a16="http://schemas.microsoft.com/office/drawing/2014/main" id="{7A199595-7089-CF43-EB70-DDEDDCEE1E5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AC66B9A5-5B2E-CE6F-9EB2-628E01245D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40" r="10446"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2263C4-4619-19CE-CE39-59A1F700303A}"/>
              </a:ext>
            </a:extLst>
          </p:cNvPr>
          <p:cNvSpPr txBox="1"/>
          <p:nvPr/>
        </p:nvSpPr>
        <p:spPr>
          <a:xfrm>
            <a:off x="102032" y="3813338"/>
            <a:ext cx="4711209" cy="1384995"/>
          </a:xfrm>
          <a:prstGeom prst="rect">
            <a:avLst/>
          </a:prstGeom>
          <a:noFill/>
        </p:spPr>
        <p:txBody>
          <a:bodyPr wrap="square" rtlCol="0">
            <a:spAutoFit/>
          </a:bodyPr>
          <a:lstStyle/>
          <a:p>
            <a:pPr algn="ctr"/>
            <a:r>
              <a:rPr lang="en-US" sz="2800" dirty="0">
                <a:solidFill>
                  <a:schemeClr val="bg1"/>
                </a:solidFill>
              </a:rPr>
              <a:t>DOORS OF THE CHURCH ARE OPEN:</a:t>
            </a:r>
          </a:p>
          <a:p>
            <a:pPr algn="ctr"/>
            <a:r>
              <a:rPr lang="en-US" sz="2800" dirty="0">
                <a:solidFill>
                  <a:schemeClr val="bg1"/>
                </a:solidFill>
              </a:rPr>
              <a:t>“Reid Temple Cares!”</a:t>
            </a:r>
          </a:p>
        </p:txBody>
      </p:sp>
    </p:spTree>
    <p:extLst>
      <p:ext uri="{BB962C8B-B14F-4D97-AF65-F5344CB8AC3E}">
        <p14:creationId xmlns:p14="http://schemas.microsoft.com/office/powerpoint/2010/main" val="1284687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green leaf&#10;&#10;Description automatically generated">
            <a:extLst>
              <a:ext uri="{FF2B5EF4-FFF2-40B4-BE49-F238E27FC236}">
                <a16:creationId xmlns:a16="http://schemas.microsoft.com/office/drawing/2014/main" id="{60EB60E0-5D57-9DFF-352F-DD1589EC651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16" r="-1"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6" name="Picture 6" descr="https://pciprdprodfmssa.blob.core.windows.net/fms/1c42292f-c552-44c2-afd7-d83021ea5632/giving_header.png">
            <a:extLst>
              <a:ext uri="{FF2B5EF4-FFF2-40B4-BE49-F238E27FC236}">
                <a16:creationId xmlns:a16="http://schemas.microsoft.com/office/drawing/2014/main" id="{AF1A13E8-60B3-DB66-217A-343131F98D0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17950" y="805399"/>
            <a:ext cx="8342541" cy="468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904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green leaf">
            <a:extLst>
              <a:ext uri="{FF2B5EF4-FFF2-40B4-BE49-F238E27FC236}">
                <a16:creationId xmlns:a16="http://schemas.microsoft.com/office/drawing/2014/main" id="{DD834C82-ADA1-99A5-A2C9-470D1F0C79A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4">
            <a:extLst>
              <a:ext uri="{FF2B5EF4-FFF2-40B4-BE49-F238E27FC236}">
                <a16:creationId xmlns:a16="http://schemas.microsoft.com/office/drawing/2014/main" id="{CB9590BF-2F79-48BA-063D-A953D24D18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400513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leafy plant with white text&#10;&#10;Description automatically generated">
            <a:extLst>
              <a:ext uri="{FF2B5EF4-FFF2-40B4-BE49-F238E27FC236}">
                <a16:creationId xmlns:a16="http://schemas.microsoft.com/office/drawing/2014/main" id="{EDA4D5E7-C822-9198-C771-4818B266E3D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4854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leaf&#10;&#10;Description automatically generated">
            <a:extLst>
              <a:ext uri="{FF2B5EF4-FFF2-40B4-BE49-F238E27FC236}">
                <a16:creationId xmlns:a16="http://schemas.microsoft.com/office/drawing/2014/main" id="{2DA4ED17-660E-CC33-BF41-090BDDB6E211}"/>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7D99B10-A822-7807-029C-F076915EA01F}"/>
              </a:ext>
            </a:extLst>
          </p:cNvPr>
          <p:cNvSpPr txBox="1"/>
          <p:nvPr/>
        </p:nvSpPr>
        <p:spPr>
          <a:xfrm>
            <a:off x="1135624" y="1725561"/>
            <a:ext cx="9488131" cy="1938992"/>
          </a:xfrm>
          <a:prstGeom prst="rect">
            <a:avLst/>
          </a:prstGeom>
          <a:noFill/>
        </p:spPr>
        <p:txBody>
          <a:bodyPr wrap="square" rtlCol="0">
            <a:spAutoFit/>
          </a:bodyPr>
          <a:lstStyle/>
          <a:p>
            <a:pPr algn="ctr"/>
            <a:r>
              <a:rPr lang="en-US" sz="6000" b="1" u="sng" dirty="0">
                <a:solidFill>
                  <a:schemeClr val="bg1"/>
                </a:solidFill>
                <a:latin typeface="Aldhabi" panose="01000000000000000000" pitchFamily="2" charset="-78"/>
                <a:cs typeface="Aldhabi" panose="01000000000000000000" pitchFamily="2" charset="-78"/>
              </a:rPr>
              <a:t>THE PURPOSE AND PRIORITY OF PRAYER</a:t>
            </a:r>
            <a:r>
              <a:rPr lang="en-US" sz="6000" b="1" dirty="0">
                <a:solidFill>
                  <a:schemeClr val="bg1"/>
                </a:solidFill>
                <a:latin typeface="Aldhabi" panose="01000000000000000000" pitchFamily="2" charset="-78"/>
                <a:cs typeface="Aldhabi" panose="01000000000000000000" pitchFamily="2" charset="-78"/>
              </a:rPr>
              <a:t>: </a:t>
            </a:r>
          </a:p>
          <a:p>
            <a:pPr algn="ctr"/>
            <a:r>
              <a:rPr lang="en-US" sz="6000" b="1" dirty="0">
                <a:solidFill>
                  <a:schemeClr val="bg1"/>
                </a:solidFill>
                <a:latin typeface="Aldhabi" panose="01000000000000000000" pitchFamily="2" charset="-78"/>
                <a:cs typeface="Aldhabi" panose="01000000000000000000" pitchFamily="2" charset="-78"/>
              </a:rPr>
              <a:t>DOES PRAYER REALLY WORK?</a:t>
            </a:r>
          </a:p>
        </p:txBody>
      </p:sp>
      <p:sp>
        <p:nvSpPr>
          <p:cNvPr id="8" name="Rectangle 7">
            <a:extLst>
              <a:ext uri="{FF2B5EF4-FFF2-40B4-BE49-F238E27FC236}">
                <a16:creationId xmlns:a16="http://schemas.microsoft.com/office/drawing/2014/main" id="{F2346BA0-0DF0-D466-0347-7DDAECE0B2F6}"/>
              </a:ext>
            </a:extLst>
          </p:cNvPr>
          <p:cNvSpPr>
            <a:spLocks noGrp="1" noRot="1" noMove="1" noResize="1" noEditPoints="1" noAdjustHandles="1" noChangeArrowheads="1" noChangeShapeType="1"/>
          </p:cNvSpPr>
          <p:nvPr/>
        </p:nvSpPr>
        <p:spPr>
          <a:xfrm>
            <a:off x="10058400" y="3608505"/>
            <a:ext cx="1939264" cy="2915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Understanding the Purpose and Power of Prayer: How to Call Heaven to Earth">
            <a:extLst>
              <a:ext uri="{FF2B5EF4-FFF2-40B4-BE49-F238E27FC236}">
                <a16:creationId xmlns:a16="http://schemas.microsoft.com/office/drawing/2014/main" id="{2D5A10F2-17C9-A553-1AAE-65E869E2A8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35141" y="3735845"/>
            <a:ext cx="1785782" cy="271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686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A green leafy object with white text&#10;&#10;Description automatically generated">
            <a:extLst>
              <a:ext uri="{FF2B5EF4-FFF2-40B4-BE49-F238E27FC236}">
                <a16:creationId xmlns:a16="http://schemas.microsoft.com/office/drawing/2014/main" id="{DC78032A-368E-1DCE-4052-99DB3EA7BE12}"/>
              </a:ext>
            </a:extLst>
          </p:cNvPr>
          <p:cNvPicPr>
            <a:picLocks noRot="1" noChangeAspect="1" noMove="1" noResize="1" noEditPoints="1" noAdjustHandles="1" noChangeArrowheads="1" noChangeShapeType="1" noCrop="1"/>
          </p:cNvPicPr>
          <p:nvPr/>
        </p:nvPicPr>
        <p:blipFill rotWithShape="1">
          <a:blip r:embed="rId2">
            <a:alphaModFix amt="60000"/>
            <a:extLst>
              <a:ext uri="{28A0092B-C50C-407E-A947-70E740481C1C}">
                <a14:useLocalDpi xmlns:a14="http://schemas.microsoft.com/office/drawing/2010/main" val="0"/>
              </a:ext>
            </a:extLst>
          </a:blip>
          <a:srcRect/>
          <a:stretch/>
        </p:blipFill>
        <p:spPr>
          <a:xfrm>
            <a:off x="-1" y="10"/>
            <a:ext cx="12192001" cy="6857990"/>
          </a:xfrm>
          <a:prstGeom prst="rect">
            <a:avLst/>
          </a:prstGeom>
        </p:spPr>
      </p:pic>
      <p:sp>
        <p:nvSpPr>
          <p:cNvPr id="9" name="Title 8">
            <a:extLst>
              <a:ext uri="{FF2B5EF4-FFF2-40B4-BE49-F238E27FC236}">
                <a16:creationId xmlns:a16="http://schemas.microsoft.com/office/drawing/2014/main" id="{1F2BB93E-6AA7-7A93-2AF3-3C1FDD38DDC7}"/>
              </a:ext>
            </a:extLst>
          </p:cNvPr>
          <p:cNvSpPr>
            <a:spLocks noGrp="1"/>
          </p:cNvSpPr>
          <p:nvPr>
            <p:ph type="title"/>
          </p:nvPr>
        </p:nvSpPr>
        <p:spPr>
          <a:xfrm>
            <a:off x="1276839" y="535345"/>
            <a:ext cx="9792471" cy="2057037"/>
          </a:xfrm>
        </p:spPr>
        <p:txBody>
          <a:bodyPr>
            <a:normAutofit fontScale="90000"/>
          </a:bodyPr>
          <a:lstStyle/>
          <a:p>
            <a:pPr algn="ctr"/>
            <a:r>
              <a:rPr lang="en-US" b="1" u="sng" dirty="0">
                <a:solidFill>
                  <a:schemeClr val="bg1"/>
                </a:solidFill>
              </a:rPr>
              <a:t>COURSE OBJECTIVES:</a:t>
            </a:r>
            <a:br>
              <a:rPr lang="en-US" b="1" u="sng" dirty="0">
                <a:solidFill>
                  <a:schemeClr val="bg1"/>
                </a:solidFill>
              </a:rPr>
            </a:br>
            <a:r>
              <a:rPr lang="en-US" b="1" u="sng" dirty="0">
                <a:solidFill>
                  <a:schemeClr val="bg1"/>
                </a:solidFill>
              </a:rPr>
              <a:t> </a:t>
            </a:r>
            <a:br>
              <a:rPr lang="en-US" dirty="0">
                <a:solidFill>
                  <a:schemeClr val="bg1"/>
                </a:solidFill>
              </a:rPr>
            </a:br>
            <a:r>
              <a:rPr lang="en-US" sz="3600" dirty="0">
                <a:solidFill>
                  <a:schemeClr val="bg1"/>
                </a:solidFill>
              </a:rPr>
              <a:t>THE PURPOSE AND PRIORITY OF PRAYER:</a:t>
            </a:r>
            <a:br>
              <a:rPr lang="en-US" sz="3600" dirty="0">
                <a:solidFill>
                  <a:schemeClr val="bg1"/>
                </a:solidFill>
              </a:rPr>
            </a:br>
            <a:r>
              <a:rPr lang="en-US" sz="3600" dirty="0">
                <a:solidFill>
                  <a:schemeClr val="bg1"/>
                </a:solidFill>
              </a:rPr>
              <a:t>DOES PRAYER REALLY WORK?</a:t>
            </a:r>
          </a:p>
        </p:txBody>
      </p:sp>
      <p:sp>
        <p:nvSpPr>
          <p:cNvPr id="15" name="Content Placeholder 12">
            <a:extLst>
              <a:ext uri="{FF2B5EF4-FFF2-40B4-BE49-F238E27FC236}">
                <a16:creationId xmlns:a16="http://schemas.microsoft.com/office/drawing/2014/main" id="{C4C1269F-C749-F8B2-F307-A61100AE2A36}"/>
              </a:ext>
            </a:extLst>
          </p:cNvPr>
          <p:cNvSpPr>
            <a:spLocks noGrp="1"/>
          </p:cNvSpPr>
          <p:nvPr>
            <p:ph idx="1"/>
          </p:nvPr>
        </p:nvSpPr>
        <p:spPr>
          <a:xfrm>
            <a:off x="647576" y="3127717"/>
            <a:ext cx="6180928" cy="3149914"/>
          </a:xfrm>
        </p:spPr>
        <p:txBody>
          <a:bodyPr>
            <a:normAutofit/>
          </a:bodyPr>
          <a:lstStyle/>
          <a:p>
            <a:pPr marL="0" indent="0">
              <a:buNone/>
            </a:pPr>
            <a:r>
              <a:rPr lang="en-US" sz="2000" dirty="0">
                <a:solidFill>
                  <a:schemeClr val="bg1"/>
                </a:solidFill>
                <a:cs typeface="Aldhabi" panose="01000000000000000000" pitchFamily="2" charset="-78"/>
              </a:rPr>
              <a:t>I. PRAYER</a:t>
            </a:r>
          </a:p>
          <a:p>
            <a:pPr marL="0" indent="0">
              <a:buNone/>
            </a:pPr>
            <a:r>
              <a:rPr lang="en-US" sz="2000" dirty="0">
                <a:solidFill>
                  <a:schemeClr val="bg1"/>
                </a:solidFill>
                <a:cs typeface="Aldhabi" panose="01000000000000000000" pitchFamily="2" charset="-78"/>
              </a:rPr>
              <a:t>II. DISCUSSION ON “IF YOU PRAY, WHY WORRY?”</a:t>
            </a:r>
          </a:p>
          <a:p>
            <a:pPr marL="0" indent="0">
              <a:buNone/>
            </a:pPr>
            <a:r>
              <a:rPr lang="en-US" sz="2000" dirty="0">
                <a:solidFill>
                  <a:schemeClr val="bg1"/>
                </a:solidFill>
                <a:cs typeface="Aldhabi" panose="01000000000000000000" pitchFamily="2" charset="-78"/>
              </a:rPr>
              <a:t>III. THE WORD: LUKE 18:1; MARK 11:24, MATTHEW 6:7; JOHN 10:10; JOHN 11:41</a:t>
            </a:r>
          </a:p>
          <a:p>
            <a:pPr marL="0" indent="0">
              <a:buNone/>
            </a:pPr>
            <a:r>
              <a:rPr lang="en-US" sz="2000" dirty="0">
                <a:solidFill>
                  <a:schemeClr val="bg1"/>
                </a:solidFill>
                <a:cs typeface="Aldhabi" panose="01000000000000000000" pitchFamily="2" charset="-78"/>
              </a:rPr>
              <a:t>VI. DOES PRAYER REALLY WORK?</a:t>
            </a:r>
          </a:p>
          <a:p>
            <a:pPr marL="0" indent="0">
              <a:buNone/>
            </a:pPr>
            <a:r>
              <a:rPr lang="en-US" sz="2000" dirty="0">
                <a:solidFill>
                  <a:schemeClr val="bg1"/>
                </a:solidFill>
                <a:cs typeface="Aldhabi" panose="01000000000000000000" pitchFamily="2" charset="-78"/>
              </a:rPr>
              <a:t>V. CONSEQUENCES OF UNANSWERED PRAYERS</a:t>
            </a:r>
          </a:p>
          <a:p>
            <a:pPr marL="0" indent="0">
              <a:buNone/>
            </a:pPr>
            <a:endParaRPr lang="en-US" sz="2000" dirty="0">
              <a:solidFill>
                <a:schemeClr val="bg1"/>
              </a:solidFill>
              <a:cs typeface="Aldhabi" panose="01000000000000000000" pitchFamily="2" charset="-78"/>
            </a:endParaRPr>
          </a:p>
        </p:txBody>
      </p:sp>
      <p:sp>
        <p:nvSpPr>
          <p:cNvPr id="17" name="TextBox 16">
            <a:extLst>
              <a:ext uri="{FF2B5EF4-FFF2-40B4-BE49-F238E27FC236}">
                <a16:creationId xmlns:a16="http://schemas.microsoft.com/office/drawing/2014/main" id="{D22826FD-8BBE-9296-6EBF-A1C86D204D2B}"/>
              </a:ext>
            </a:extLst>
          </p:cNvPr>
          <p:cNvSpPr txBox="1"/>
          <p:nvPr/>
        </p:nvSpPr>
        <p:spPr>
          <a:xfrm>
            <a:off x="6938013" y="3127717"/>
            <a:ext cx="4970205" cy="2395528"/>
          </a:xfrm>
          <a:prstGeom prst="rect">
            <a:avLst/>
          </a:prstGeom>
          <a:noFill/>
        </p:spPr>
        <p:txBody>
          <a:bodyPr wrap="square" rtlCol="0">
            <a:spAutoFit/>
          </a:bodyPr>
          <a:lstStyle/>
          <a:p>
            <a:pPr>
              <a:lnSpc>
                <a:spcPct val="90000"/>
              </a:lnSpc>
              <a:spcBef>
                <a:spcPts val="1000"/>
              </a:spcBef>
            </a:pPr>
            <a:r>
              <a:rPr lang="en-US" sz="2000" dirty="0">
                <a:solidFill>
                  <a:schemeClr val="bg1"/>
                </a:solidFill>
                <a:cs typeface="Aldhabi" panose="01000000000000000000" pitchFamily="2" charset="-78"/>
              </a:rPr>
              <a:t>VI. THE MISUNDERSTOOD ART OF PRAYER</a:t>
            </a:r>
          </a:p>
          <a:p>
            <a:pPr>
              <a:lnSpc>
                <a:spcPct val="90000"/>
              </a:lnSpc>
              <a:spcBef>
                <a:spcPts val="1000"/>
              </a:spcBef>
            </a:pPr>
            <a:r>
              <a:rPr lang="en-US" sz="2000" dirty="0">
                <a:solidFill>
                  <a:schemeClr val="bg1"/>
                </a:solidFill>
              </a:rPr>
              <a:t>VII. THE PATHWAY TO PRAYER</a:t>
            </a:r>
          </a:p>
          <a:p>
            <a:pPr>
              <a:lnSpc>
                <a:spcPct val="90000"/>
              </a:lnSpc>
              <a:spcBef>
                <a:spcPts val="1000"/>
              </a:spcBef>
            </a:pPr>
            <a:r>
              <a:rPr lang="en-US" sz="2000" dirty="0">
                <a:solidFill>
                  <a:schemeClr val="bg1"/>
                </a:solidFill>
              </a:rPr>
              <a:t>VIII. PUTTING PRAYER TO PRACTICE</a:t>
            </a:r>
          </a:p>
          <a:p>
            <a:pPr>
              <a:lnSpc>
                <a:spcPct val="90000"/>
              </a:lnSpc>
              <a:spcBef>
                <a:spcPts val="1000"/>
              </a:spcBef>
            </a:pPr>
            <a:r>
              <a:rPr lang="en-US" sz="2000" dirty="0">
                <a:solidFill>
                  <a:schemeClr val="bg1"/>
                </a:solidFill>
              </a:rPr>
              <a:t>XI. LET’S PRAY TOGETHER</a:t>
            </a:r>
          </a:p>
          <a:p>
            <a:pPr>
              <a:lnSpc>
                <a:spcPct val="90000"/>
              </a:lnSpc>
              <a:spcBef>
                <a:spcPts val="1000"/>
              </a:spcBef>
            </a:pPr>
            <a:r>
              <a:rPr lang="en-US" sz="2000" dirty="0">
                <a:solidFill>
                  <a:schemeClr val="bg1"/>
                </a:solidFill>
              </a:rPr>
              <a:t>X. THE DOORS ARE OPEN!/OFFERING</a:t>
            </a:r>
          </a:p>
          <a:p>
            <a:pPr>
              <a:lnSpc>
                <a:spcPct val="90000"/>
              </a:lnSpc>
              <a:spcBef>
                <a:spcPts val="1000"/>
              </a:spcBef>
            </a:pPr>
            <a:r>
              <a:rPr lang="en-US" sz="2000" dirty="0">
                <a:solidFill>
                  <a:schemeClr val="bg1"/>
                </a:solidFill>
              </a:rPr>
              <a:t>XI. THANK YOU!!</a:t>
            </a:r>
          </a:p>
        </p:txBody>
      </p:sp>
    </p:spTree>
    <p:extLst>
      <p:ext uri="{BB962C8B-B14F-4D97-AF65-F5344CB8AC3E}">
        <p14:creationId xmlns:p14="http://schemas.microsoft.com/office/powerpoint/2010/main" val="256717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Close-up of a person's hands with a ring on their fingers&#10;&#10;Description automatically generated">
            <a:extLst>
              <a:ext uri="{FF2B5EF4-FFF2-40B4-BE49-F238E27FC236}">
                <a16:creationId xmlns:a16="http://schemas.microsoft.com/office/drawing/2014/main" id="{5AF3441D-23A3-6C96-2474-AD0D3E02893E}"/>
              </a:ext>
            </a:extLst>
          </p:cNvPr>
          <p:cNvPicPr>
            <a:picLocks noGrp="1" noRot="1" noChangeAspect="1" noMove="1" noResize="1" noEditPoints="1" noAdjustHandles="1" noChangeArrowheads="1" noChangeShapeType="1" noCrop="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686" r="10065" b="-1"/>
          <a:stretch/>
        </p:blipFill>
        <p:spPr>
          <a:xfrm>
            <a:off x="0" y="10"/>
            <a:ext cx="8450297" cy="6857990"/>
          </a:xfrm>
          <a:prstGeom prst="rect">
            <a:avLst/>
          </a:prstGeom>
        </p:spPr>
      </p:pic>
      <p:pic>
        <p:nvPicPr>
          <p:cNvPr id="5" name="Picture 4" descr="A close up of a green leaf">
            <a:extLst>
              <a:ext uri="{FF2B5EF4-FFF2-40B4-BE49-F238E27FC236}">
                <a16:creationId xmlns:a16="http://schemas.microsoft.com/office/drawing/2014/main" id="{FD0882FD-3983-9ACA-AE14-BE9147247809}"/>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1869" r="1922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TextBox 10">
            <a:extLst>
              <a:ext uri="{FF2B5EF4-FFF2-40B4-BE49-F238E27FC236}">
                <a16:creationId xmlns:a16="http://schemas.microsoft.com/office/drawing/2014/main" id="{71756600-72A1-3551-24AA-D1F6782D13B3}"/>
              </a:ext>
            </a:extLst>
          </p:cNvPr>
          <p:cNvSpPr txBox="1"/>
          <p:nvPr/>
        </p:nvSpPr>
        <p:spPr>
          <a:xfrm>
            <a:off x="7084143" y="3133999"/>
            <a:ext cx="5201264" cy="1938992"/>
          </a:xfrm>
          <a:prstGeom prst="rect">
            <a:avLst/>
          </a:prstGeom>
          <a:noFill/>
        </p:spPr>
        <p:txBody>
          <a:bodyPr wrap="square" rtlCol="0">
            <a:spAutoFit/>
          </a:bodyPr>
          <a:lstStyle/>
          <a:p>
            <a:pPr algn="ctr"/>
            <a:r>
              <a:rPr lang="en-US" sz="4000" dirty="0">
                <a:solidFill>
                  <a:schemeClr val="bg1"/>
                </a:solidFill>
                <a:latin typeface="Amasis MT Pro Medium" panose="02040604050005020304" pitchFamily="18" charset="0"/>
              </a:rPr>
              <a:t>SCRIPTUAL PATHWAY TO PRAYER!</a:t>
            </a:r>
          </a:p>
        </p:txBody>
      </p:sp>
    </p:spTree>
    <p:extLst>
      <p:ext uri="{BB962C8B-B14F-4D97-AF65-F5344CB8AC3E}">
        <p14:creationId xmlns:p14="http://schemas.microsoft.com/office/powerpoint/2010/main" val="67003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green leaf&#10;&#10;Description automatically generated">
            <a:extLst>
              <a:ext uri="{FF2B5EF4-FFF2-40B4-BE49-F238E27FC236}">
                <a16:creationId xmlns:a16="http://schemas.microsoft.com/office/drawing/2014/main" id="{7D497576-880A-C441-6AAE-112CB0A19B9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6" name="Title 5">
            <a:extLst>
              <a:ext uri="{FF2B5EF4-FFF2-40B4-BE49-F238E27FC236}">
                <a16:creationId xmlns:a16="http://schemas.microsoft.com/office/drawing/2014/main" id="{D0DDDD5A-2E31-9149-3226-F6D6FC7BF5A4}"/>
              </a:ext>
            </a:extLst>
          </p:cNvPr>
          <p:cNvSpPr>
            <a:spLocks noGrp="1"/>
          </p:cNvSpPr>
          <p:nvPr>
            <p:ph type="title"/>
          </p:nvPr>
        </p:nvSpPr>
        <p:spPr>
          <a:xfrm>
            <a:off x="838200" y="178312"/>
            <a:ext cx="10515600" cy="1325563"/>
          </a:xfrm>
        </p:spPr>
        <p:txBody>
          <a:bodyPr/>
          <a:lstStyle/>
          <a:p>
            <a:pPr algn="ctr"/>
            <a:r>
              <a:rPr lang="en-US" dirty="0">
                <a:solidFill>
                  <a:schemeClr val="bg1"/>
                </a:solidFill>
                <a:latin typeface="Amasis MT Pro Medium" panose="02040604050005020304" pitchFamily="18" charset="0"/>
              </a:rPr>
              <a:t>SCRIPTUAL PATHWAY TO PRAYER!</a:t>
            </a:r>
          </a:p>
        </p:txBody>
      </p:sp>
      <p:sp>
        <p:nvSpPr>
          <p:cNvPr id="7" name="Content Placeholder 6">
            <a:extLst>
              <a:ext uri="{FF2B5EF4-FFF2-40B4-BE49-F238E27FC236}">
                <a16:creationId xmlns:a16="http://schemas.microsoft.com/office/drawing/2014/main" id="{2FA5933A-A486-18C6-D218-D4779C34E607}"/>
              </a:ext>
            </a:extLst>
          </p:cNvPr>
          <p:cNvSpPr>
            <a:spLocks noGrp="1"/>
          </p:cNvSpPr>
          <p:nvPr>
            <p:ph idx="1"/>
          </p:nvPr>
        </p:nvSpPr>
        <p:spPr>
          <a:xfrm>
            <a:off x="838200" y="1682187"/>
            <a:ext cx="10515600" cy="4351338"/>
          </a:xfrm>
        </p:spPr>
        <p:txBody>
          <a:bodyPr>
            <a:normAutofit/>
          </a:bodyPr>
          <a:lstStyle/>
          <a:p>
            <a:pPr algn="ctr"/>
            <a:r>
              <a:rPr lang="en-US" sz="2000" b="1" u="sng" dirty="0">
                <a:solidFill>
                  <a:schemeClr val="bg1"/>
                </a:solidFill>
                <a:latin typeface="Amasis MT Pro Medium" panose="02040604050005020304" pitchFamily="18" charset="0"/>
              </a:rPr>
              <a:t>LUKE: 18:1</a:t>
            </a:r>
            <a:r>
              <a:rPr lang="en-US" sz="2000" dirty="0">
                <a:solidFill>
                  <a:schemeClr val="bg1"/>
                </a:solidFill>
                <a:latin typeface="Amasis MT Pro Medium" panose="02040604050005020304" pitchFamily="18" charset="0"/>
              </a:rPr>
              <a:t>– “ And He Spake a parable unto them to this end, that men ought always to pray, and not to faint;”</a:t>
            </a:r>
          </a:p>
          <a:p>
            <a:pPr algn="ctr"/>
            <a:endParaRPr lang="en-US" sz="2000" dirty="0">
              <a:solidFill>
                <a:schemeClr val="bg1"/>
              </a:solidFill>
              <a:latin typeface="Amasis MT Pro Medium" panose="02040604050005020304" pitchFamily="18" charset="0"/>
            </a:endParaRPr>
          </a:p>
          <a:p>
            <a:pPr algn="ctr"/>
            <a:r>
              <a:rPr lang="en-US" sz="2000" b="1" u="sng" dirty="0">
                <a:solidFill>
                  <a:schemeClr val="bg1"/>
                </a:solidFill>
                <a:latin typeface="Amasis MT Pro Medium" panose="02040604050005020304" pitchFamily="18" charset="0"/>
              </a:rPr>
              <a:t>MARK 11:24</a:t>
            </a:r>
            <a:r>
              <a:rPr lang="en-US" sz="2000" dirty="0">
                <a:solidFill>
                  <a:schemeClr val="bg1"/>
                </a:solidFill>
                <a:latin typeface="Amasis MT Pro Medium" panose="02040604050005020304" pitchFamily="18" charset="0"/>
              </a:rPr>
              <a:t>– “Therefore I say unto you, what things soever ye desire, when ye pray, believe that ye receive them, and ye shall have them.”</a:t>
            </a:r>
          </a:p>
          <a:p>
            <a:pPr algn="ctr"/>
            <a:endParaRPr lang="en-US" sz="2000" dirty="0">
              <a:solidFill>
                <a:schemeClr val="bg1"/>
              </a:solidFill>
              <a:latin typeface="Amasis MT Pro Medium" panose="02040604050005020304" pitchFamily="18" charset="0"/>
            </a:endParaRPr>
          </a:p>
          <a:p>
            <a:pPr algn="ctr"/>
            <a:r>
              <a:rPr lang="en-US" sz="2000" b="1" u="sng" dirty="0">
                <a:solidFill>
                  <a:schemeClr val="bg1"/>
                </a:solidFill>
                <a:latin typeface="Amasis MT Pro Medium" panose="02040604050005020304" pitchFamily="18" charset="0"/>
              </a:rPr>
              <a:t>MATTHEW 6:7</a:t>
            </a:r>
            <a:r>
              <a:rPr lang="en-US" sz="2000" dirty="0">
                <a:solidFill>
                  <a:schemeClr val="bg1"/>
                </a:solidFill>
                <a:latin typeface="Amasis MT Pro Medium" panose="02040604050005020304" pitchFamily="18" charset="0"/>
              </a:rPr>
              <a:t>– “But when ye pray, use not vain repetitions, as the heathen do: for they think that they shall be  heard for their much speaking.”</a:t>
            </a:r>
          </a:p>
          <a:p>
            <a:pPr algn="ctr"/>
            <a:endParaRPr lang="en-US" sz="2000" dirty="0">
              <a:solidFill>
                <a:schemeClr val="bg1"/>
              </a:solidFill>
              <a:latin typeface="Amasis MT Pro Medium" panose="02040604050005020304" pitchFamily="18" charset="0"/>
            </a:endParaRPr>
          </a:p>
          <a:p>
            <a:pPr algn="ctr"/>
            <a:r>
              <a:rPr lang="en-US" sz="2000" b="1" u="sng" dirty="0">
                <a:solidFill>
                  <a:schemeClr val="bg1"/>
                </a:solidFill>
                <a:latin typeface="Amasis MT Pro Medium" panose="02040604050005020304" pitchFamily="18" charset="0"/>
              </a:rPr>
              <a:t>JOHN 10:10</a:t>
            </a:r>
            <a:r>
              <a:rPr lang="en-US" sz="2000" dirty="0">
                <a:solidFill>
                  <a:schemeClr val="bg1"/>
                </a:solidFill>
                <a:latin typeface="Amasis MT Pro Medium" panose="02040604050005020304" pitchFamily="18" charset="0"/>
              </a:rPr>
              <a:t>– “The thief cometh not, but for to steal, and to kill, and to destroy: I come that they might have life, and that they might have it more abundantly.”</a:t>
            </a:r>
          </a:p>
        </p:txBody>
      </p:sp>
    </p:spTree>
    <p:extLst>
      <p:ext uri="{BB962C8B-B14F-4D97-AF65-F5344CB8AC3E}">
        <p14:creationId xmlns:p14="http://schemas.microsoft.com/office/powerpoint/2010/main" val="172160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green leaf&#10;&#10;Description automatically generated">
            <a:extLst>
              <a:ext uri="{FF2B5EF4-FFF2-40B4-BE49-F238E27FC236}">
                <a16:creationId xmlns:a16="http://schemas.microsoft.com/office/drawing/2014/main" id="{7D497576-880A-C441-6AAE-112CB0A19B9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6" name="Title 5">
            <a:extLst>
              <a:ext uri="{FF2B5EF4-FFF2-40B4-BE49-F238E27FC236}">
                <a16:creationId xmlns:a16="http://schemas.microsoft.com/office/drawing/2014/main" id="{D0DDDD5A-2E31-9149-3226-F6D6FC7BF5A4}"/>
              </a:ext>
            </a:extLst>
          </p:cNvPr>
          <p:cNvSpPr>
            <a:spLocks noGrp="1"/>
          </p:cNvSpPr>
          <p:nvPr>
            <p:ph type="title"/>
          </p:nvPr>
        </p:nvSpPr>
        <p:spPr>
          <a:xfrm>
            <a:off x="838200" y="178312"/>
            <a:ext cx="10515600" cy="1325563"/>
          </a:xfrm>
        </p:spPr>
        <p:txBody>
          <a:bodyPr/>
          <a:lstStyle/>
          <a:p>
            <a:pPr algn="ctr"/>
            <a:r>
              <a:rPr lang="en-US" dirty="0">
                <a:solidFill>
                  <a:schemeClr val="bg1"/>
                </a:solidFill>
                <a:latin typeface="Amasis MT Pro Medium" panose="02040604050005020304" pitchFamily="18" charset="0"/>
              </a:rPr>
              <a:t>SCRIPTUAL PATHWAY TO PRAYER!</a:t>
            </a:r>
          </a:p>
        </p:txBody>
      </p:sp>
      <p:sp>
        <p:nvSpPr>
          <p:cNvPr id="7" name="Content Placeholder 6">
            <a:extLst>
              <a:ext uri="{FF2B5EF4-FFF2-40B4-BE49-F238E27FC236}">
                <a16:creationId xmlns:a16="http://schemas.microsoft.com/office/drawing/2014/main" id="{2FA5933A-A486-18C6-D218-D4779C34E607}"/>
              </a:ext>
            </a:extLst>
          </p:cNvPr>
          <p:cNvSpPr>
            <a:spLocks noGrp="1"/>
          </p:cNvSpPr>
          <p:nvPr>
            <p:ph idx="1"/>
          </p:nvPr>
        </p:nvSpPr>
        <p:spPr>
          <a:xfrm>
            <a:off x="907026" y="1590204"/>
            <a:ext cx="10515600" cy="4351338"/>
          </a:xfrm>
        </p:spPr>
        <p:txBody>
          <a:bodyPr>
            <a:normAutofit/>
          </a:bodyPr>
          <a:lstStyle/>
          <a:p>
            <a:pPr algn="ctr"/>
            <a:endParaRPr lang="en-US" sz="3200" dirty="0">
              <a:solidFill>
                <a:schemeClr val="bg1"/>
              </a:solidFill>
              <a:latin typeface="Amasis MT Pro Medium" panose="02040604050005020304" pitchFamily="18" charset="0"/>
            </a:endParaRPr>
          </a:p>
          <a:p>
            <a:pPr algn="ctr"/>
            <a:r>
              <a:rPr lang="en-US" sz="3200" b="1" u="sng" dirty="0">
                <a:solidFill>
                  <a:schemeClr val="bg1"/>
                </a:solidFill>
                <a:latin typeface="Amasis MT Pro Medium" panose="02040604050005020304" pitchFamily="18" charset="0"/>
              </a:rPr>
              <a:t>JOHN 11:41</a:t>
            </a:r>
            <a:r>
              <a:rPr lang="en-US" sz="3200" dirty="0">
                <a:solidFill>
                  <a:schemeClr val="bg1"/>
                </a:solidFill>
                <a:latin typeface="Amasis MT Pro Medium" panose="02040604050005020304" pitchFamily="18" charset="0"/>
              </a:rPr>
              <a:t>– “ Then they took away the stone from the place where the dead was laid. And Jesus lifted up his eyes, and said, Father, I thank thee that thou hast heard me. 42. And I knew that thou </a:t>
            </a:r>
            <a:r>
              <a:rPr lang="en-US" sz="3200" dirty="0" err="1">
                <a:solidFill>
                  <a:schemeClr val="bg1"/>
                </a:solidFill>
                <a:latin typeface="Amasis MT Pro Medium" panose="02040604050005020304" pitchFamily="18" charset="0"/>
              </a:rPr>
              <a:t>hearest</a:t>
            </a:r>
            <a:r>
              <a:rPr lang="en-US" sz="3200" dirty="0">
                <a:solidFill>
                  <a:schemeClr val="bg1"/>
                </a:solidFill>
                <a:latin typeface="Amasis MT Pro Medium" panose="02040604050005020304" pitchFamily="18" charset="0"/>
              </a:rPr>
              <a:t> me always: but because of the people which stand by I said it, that they may believe that thou hast sent me.”</a:t>
            </a:r>
          </a:p>
        </p:txBody>
      </p:sp>
    </p:spTree>
    <p:extLst>
      <p:ext uri="{BB962C8B-B14F-4D97-AF65-F5344CB8AC3E}">
        <p14:creationId xmlns:p14="http://schemas.microsoft.com/office/powerpoint/2010/main" val="1507614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background with text&#10;&#10;Description automatically generated">
            <a:extLst>
              <a:ext uri="{FF2B5EF4-FFF2-40B4-BE49-F238E27FC236}">
                <a16:creationId xmlns:a16="http://schemas.microsoft.com/office/drawing/2014/main" id="{6EB491E8-F890-70D4-8095-397E4985620D}"/>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856" r="16834"/>
          <a:stretch/>
        </p:blipFill>
        <p:spPr>
          <a:xfrm>
            <a:off x="20" y="10"/>
            <a:ext cx="8450297" cy="6857990"/>
          </a:xfrm>
          <a:prstGeom prst="rect">
            <a:avLst/>
          </a:prstGeom>
        </p:spPr>
      </p:pic>
      <p:sp>
        <p:nvSpPr>
          <p:cNvPr id="6" name="Title 5">
            <a:extLst>
              <a:ext uri="{FF2B5EF4-FFF2-40B4-BE49-F238E27FC236}">
                <a16:creationId xmlns:a16="http://schemas.microsoft.com/office/drawing/2014/main" id="{BAB4E844-5887-0441-573A-3F5AE1928AAB}"/>
              </a:ext>
            </a:extLst>
          </p:cNvPr>
          <p:cNvSpPr>
            <a:spLocks noGrp="1"/>
          </p:cNvSpPr>
          <p:nvPr>
            <p:ph type="title"/>
          </p:nvPr>
        </p:nvSpPr>
        <p:spPr>
          <a:xfrm>
            <a:off x="54078" y="1317523"/>
            <a:ext cx="8283677" cy="1053780"/>
          </a:xfrm>
        </p:spPr>
        <p:txBody>
          <a:bodyPr vert="horz" lIns="91440" tIns="45720" rIns="91440" bIns="45720" rtlCol="0" anchor="ctr">
            <a:normAutofit fontScale="90000"/>
          </a:bodyPr>
          <a:lstStyle/>
          <a:p>
            <a:pPr algn="ctr"/>
            <a:r>
              <a:rPr lang="en-US" b="1" u="sng" kern="1200" dirty="0">
                <a:solidFill>
                  <a:srgbClr val="FFFFFF"/>
                </a:solidFill>
                <a:latin typeface="Amasis MT Pro Medium" panose="02040604050005020304" pitchFamily="18" charset="0"/>
              </a:rPr>
              <a:t>DOES PRAYER REALLY WORK?</a:t>
            </a:r>
          </a:p>
        </p:txBody>
      </p:sp>
      <p:sp>
        <p:nvSpPr>
          <p:cNvPr id="7" name="Content Placeholder 6">
            <a:extLst>
              <a:ext uri="{FF2B5EF4-FFF2-40B4-BE49-F238E27FC236}">
                <a16:creationId xmlns:a16="http://schemas.microsoft.com/office/drawing/2014/main" id="{1F3697C8-3AB9-133B-F81F-10E0FF6D003D}"/>
              </a:ext>
            </a:extLst>
          </p:cNvPr>
          <p:cNvSpPr>
            <a:spLocks noGrp="1"/>
          </p:cNvSpPr>
          <p:nvPr>
            <p:ph sz="half" idx="1"/>
          </p:nvPr>
        </p:nvSpPr>
        <p:spPr>
          <a:xfrm>
            <a:off x="633570" y="2558998"/>
            <a:ext cx="7420897" cy="3957178"/>
          </a:xfrm>
        </p:spPr>
        <p:txBody>
          <a:bodyPr vert="horz" lIns="91440" tIns="45720" rIns="91440" bIns="45720" rtlCol="0">
            <a:normAutofit/>
          </a:bodyPr>
          <a:lstStyle/>
          <a:p>
            <a:pPr algn="ctr"/>
            <a:r>
              <a:rPr lang="en-US" sz="2000" dirty="0">
                <a:solidFill>
                  <a:srgbClr val="FFFFFF"/>
                </a:solidFill>
                <a:latin typeface="Amasis MT Pro Medium" panose="02040604050005020304" pitchFamily="18" charset="0"/>
              </a:rPr>
              <a:t>Prayer is one of the MOST misunderstood arts of the human experience. </a:t>
            </a:r>
          </a:p>
          <a:p>
            <a:pPr algn="ctr"/>
            <a:r>
              <a:rPr lang="en-US" sz="2000" dirty="0">
                <a:solidFill>
                  <a:srgbClr val="FFFFFF"/>
                </a:solidFill>
                <a:latin typeface="Amasis MT Pro Medium" panose="02040604050005020304" pitchFamily="18" charset="0"/>
              </a:rPr>
              <a:t>Prayer is a lonely experience for many of us because of unanswered prayers. </a:t>
            </a:r>
          </a:p>
          <a:p>
            <a:pPr algn="ctr"/>
            <a:r>
              <a:rPr lang="en-US" sz="2000" dirty="0">
                <a:solidFill>
                  <a:srgbClr val="FFFFFF"/>
                </a:solidFill>
                <a:latin typeface="Amasis MT Pro Medium" panose="02040604050005020304" pitchFamily="18" charset="0"/>
              </a:rPr>
              <a:t>Unanswered prayers are a major obstacle that stands in the way of a life of true faith!</a:t>
            </a:r>
          </a:p>
          <a:p>
            <a:pPr algn="ctr"/>
            <a:r>
              <a:rPr lang="en-US" sz="2000" dirty="0">
                <a:solidFill>
                  <a:srgbClr val="FFFFFF"/>
                </a:solidFill>
                <a:latin typeface="Amasis MT Pro Medium" panose="02040604050005020304" pitchFamily="18" charset="0"/>
              </a:rPr>
              <a:t>For some, the practice of prayer is merely a religious exercise, one that isn’t concerned with obtaining results from prayer.</a:t>
            </a:r>
          </a:p>
          <a:p>
            <a:pPr algn="ctr"/>
            <a:r>
              <a:rPr lang="en-US" sz="2000" dirty="0">
                <a:solidFill>
                  <a:srgbClr val="FFFFFF"/>
                </a:solidFill>
                <a:latin typeface="Amasis MT Pro Medium" panose="02040604050005020304" pitchFamily="18" charset="0"/>
              </a:rPr>
              <a:t>Our disappointing experiences with prayer have caused some to question: “Will God’s word do what it says it will do?”</a:t>
            </a:r>
          </a:p>
        </p:txBody>
      </p:sp>
      <p:pic>
        <p:nvPicPr>
          <p:cNvPr id="10" name="Content Placeholder 9" descr="Adult man praying">
            <a:extLst>
              <a:ext uri="{FF2B5EF4-FFF2-40B4-BE49-F238E27FC236}">
                <a16:creationId xmlns:a16="http://schemas.microsoft.com/office/drawing/2014/main" id="{811BCFD8-092F-CD76-6AC5-FDCE6BB59E32}"/>
              </a:ext>
            </a:extLst>
          </p:cNvPr>
          <p:cNvPicPr>
            <a:picLocks noGrp="1" noRot="1" noChangeAspect="1" noMove="1" noResize="1" noEditPoints="1" noAdjustHandles="1" noChangeArrowheads="1" noChangeShapeType="1" noCrop="1"/>
          </p:cNvPicPr>
          <p:nvPr>
            <p:ph sz="half" idx="2"/>
          </p:nvPr>
        </p:nvPicPr>
        <p:blipFill rotWithShape="1">
          <a:blip r:embed="rId3">
            <a:extLst>
              <a:ext uri="{28A0092B-C50C-407E-A947-70E740481C1C}">
                <a14:useLocalDpi xmlns:a14="http://schemas.microsoft.com/office/drawing/2010/main" val="0"/>
              </a:ext>
            </a:extLst>
          </a:blip>
          <a:srcRect l="24195" r="17767" b="-1"/>
          <a:stretch/>
        </p:blipFill>
        <p:spPr>
          <a:xfrm>
            <a:off x="8054467"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54388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leafy object with white text">
            <a:extLst>
              <a:ext uri="{FF2B5EF4-FFF2-40B4-BE49-F238E27FC236}">
                <a16:creationId xmlns:a16="http://schemas.microsoft.com/office/drawing/2014/main" id="{98B68B24-DC3E-024D-A6C6-9E20752C42C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
        <p:nvSpPr>
          <p:cNvPr id="6" name="Title 5">
            <a:extLst>
              <a:ext uri="{FF2B5EF4-FFF2-40B4-BE49-F238E27FC236}">
                <a16:creationId xmlns:a16="http://schemas.microsoft.com/office/drawing/2014/main" id="{A2972F78-B3A6-C096-F473-5EDA72E0195A}"/>
              </a:ext>
            </a:extLst>
          </p:cNvPr>
          <p:cNvSpPr>
            <a:spLocks noGrp="1"/>
          </p:cNvSpPr>
          <p:nvPr>
            <p:ph type="title"/>
          </p:nvPr>
        </p:nvSpPr>
        <p:spPr/>
        <p:txBody>
          <a:bodyPr>
            <a:normAutofit/>
          </a:bodyPr>
          <a:lstStyle/>
          <a:p>
            <a:pPr algn="ctr"/>
            <a:r>
              <a:rPr lang="en-US" sz="3200" b="1" u="sng" dirty="0">
                <a:solidFill>
                  <a:schemeClr val="bg1"/>
                </a:solidFill>
                <a:latin typeface="Amasis MT Pro Medium" panose="02040604050005020304" pitchFamily="18" charset="0"/>
              </a:rPr>
              <a:t>CONSEQUENCES OF UNANSWERED PRAYERS</a:t>
            </a:r>
          </a:p>
        </p:txBody>
      </p:sp>
      <p:sp>
        <p:nvSpPr>
          <p:cNvPr id="7" name="Content Placeholder 6">
            <a:extLst>
              <a:ext uri="{FF2B5EF4-FFF2-40B4-BE49-F238E27FC236}">
                <a16:creationId xmlns:a16="http://schemas.microsoft.com/office/drawing/2014/main" id="{5FE5AF0A-2145-BF28-9597-EB417E217324}"/>
              </a:ext>
            </a:extLst>
          </p:cNvPr>
          <p:cNvSpPr>
            <a:spLocks noGrp="1"/>
          </p:cNvSpPr>
          <p:nvPr>
            <p:ph sz="half" idx="1"/>
          </p:nvPr>
        </p:nvSpPr>
        <p:spPr>
          <a:xfrm>
            <a:off x="838201" y="1690688"/>
            <a:ext cx="5181600" cy="4351338"/>
          </a:xfrm>
        </p:spPr>
        <p:txBody>
          <a:bodyPr>
            <a:normAutofit lnSpcReduction="10000"/>
          </a:bodyPr>
          <a:lstStyle/>
          <a:p>
            <a:pPr algn="ctr"/>
            <a:r>
              <a:rPr lang="en-US" sz="2400" dirty="0">
                <a:solidFill>
                  <a:schemeClr val="bg1"/>
                </a:solidFill>
                <a:latin typeface="Amasis MT Pro Medium" panose="02040604050005020304" pitchFamily="18" charset="0"/>
              </a:rPr>
              <a:t>Some of us have lost our FAITH because of unanswered prayers.</a:t>
            </a:r>
          </a:p>
          <a:p>
            <a:pPr algn="ctr"/>
            <a:r>
              <a:rPr lang="en-US" sz="2400" dirty="0">
                <a:solidFill>
                  <a:schemeClr val="bg1"/>
                </a:solidFill>
                <a:latin typeface="Amasis MT Pro Medium" panose="02040604050005020304" pitchFamily="18" charset="0"/>
              </a:rPr>
              <a:t>We feel ABANDONED and ISOLATED from God, imagining that he doesn’t care about our problems and doubting his love. </a:t>
            </a:r>
          </a:p>
          <a:p>
            <a:pPr algn="ctr"/>
            <a:r>
              <a:rPr lang="en-US" sz="2400" dirty="0">
                <a:solidFill>
                  <a:schemeClr val="bg1"/>
                </a:solidFill>
                <a:latin typeface="Amasis MT Pro Medium" panose="02040604050005020304" pitchFamily="18" charset="0"/>
              </a:rPr>
              <a:t>We question God’s character and integrity and begin to DISTRUST God.</a:t>
            </a:r>
          </a:p>
          <a:p>
            <a:pPr algn="ctr"/>
            <a:r>
              <a:rPr lang="en-US" sz="2400" dirty="0">
                <a:solidFill>
                  <a:schemeClr val="bg1"/>
                </a:solidFill>
                <a:latin typeface="Amasis MT Pro Medium" panose="02040604050005020304" pitchFamily="18" charset="0"/>
              </a:rPr>
              <a:t>We feel as if our lives are very unsettled and unstable; therefore, we begin to rely on ourselves, or others INSTEAD of God. </a:t>
            </a:r>
          </a:p>
          <a:p>
            <a:endParaRPr lang="en-US" sz="2000" dirty="0">
              <a:solidFill>
                <a:schemeClr val="bg1"/>
              </a:solidFill>
              <a:latin typeface="Amasis MT Pro Medium" panose="02040604050005020304" pitchFamily="18" charset="0"/>
            </a:endParaRPr>
          </a:p>
        </p:txBody>
      </p:sp>
      <p:sp>
        <p:nvSpPr>
          <p:cNvPr id="8" name="Content Placeholder 7">
            <a:extLst>
              <a:ext uri="{FF2B5EF4-FFF2-40B4-BE49-F238E27FC236}">
                <a16:creationId xmlns:a16="http://schemas.microsoft.com/office/drawing/2014/main" id="{7DE8FB8B-9679-E9EE-536C-731385CD3B0D}"/>
              </a:ext>
            </a:extLst>
          </p:cNvPr>
          <p:cNvSpPr>
            <a:spLocks noGrp="1"/>
          </p:cNvSpPr>
          <p:nvPr>
            <p:ph sz="half" idx="2"/>
          </p:nvPr>
        </p:nvSpPr>
        <p:spPr>
          <a:xfrm>
            <a:off x="6172199" y="1686643"/>
            <a:ext cx="5181600" cy="4351338"/>
          </a:xfrm>
        </p:spPr>
        <p:txBody>
          <a:bodyPr>
            <a:noAutofit/>
          </a:bodyPr>
          <a:lstStyle/>
          <a:p>
            <a:pPr algn="ctr"/>
            <a:r>
              <a:rPr lang="en-US" sz="2400" dirty="0">
                <a:solidFill>
                  <a:schemeClr val="bg1"/>
                </a:solidFill>
                <a:latin typeface="Amasis MT Pro Medium" panose="02040604050005020304" pitchFamily="18" charset="0"/>
              </a:rPr>
              <a:t>We come to PREMATURE conclusions about ourselves, our prayers, and we don’t learn the principles and truths concerning prayer. </a:t>
            </a:r>
          </a:p>
          <a:p>
            <a:pPr algn="ctr"/>
            <a:r>
              <a:rPr lang="en-US" sz="2400" dirty="0">
                <a:solidFill>
                  <a:schemeClr val="bg1"/>
                </a:solidFill>
                <a:latin typeface="Amasis MT Pro Medium" panose="02040604050005020304" pitchFamily="18" charset="0"/>
              </a:rPr>
              <a:t>We DOUBT our callings as God’s intercessors, so that we ABANDON a major purpose of God for our lives. </a:t>
            </a:r>
          </a:p>
          <a:p>
            <a:pPr algn="ctr"/>
            <a:r>
              <a:rPr lang="en-US" sz="2400" b="1" u="sng" dirty="0">
                <a:solidFill>
                  <a:schemeClr val="bg1"/>
                </a:solidFill>
                <a:latin typeface="Amasis MT Pro Medium" panose="02040604050005020304" pitchFamily="18" charset="0"/>
              </a:rPr>
              <a:t>JOHN 21:15 </a:t>
            </a:r>
            <a:r>
              <a:rPr lang="en-US" sz="2400" dirty="0">
                <a:solidFill>
                  <a:schemeClr val="bg1"/>
                </a:solidFill>
                <a:latin typeface="Amasis MT Pro Medium" panose="02040604050005020304" pitchFamily="18" charset="0"/>
              </a:rPr>
              <a:t>says, “ What is the Almighty, that we should serve him? And what profit should we have, if we pray unto him?”</a:t>
            </a:r>
          </a:p>
        </p:txBody>
      </p:sp>
    </p:spTree>
    <p:extLst>
      <p:ext uri="{BB962C8B-B14F-4D97-AF65-F5344CB8AC3E}">
        <p14:creationId xmlns:p14="http://schemas.microsoft.com/office/powerpoint/2010/main" val="3384252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Close-up of a person's hands with a ring on their fingers&#10;&#10;Description automatically generated">
            <a:extLst>
              <a:ext uri="{FF2B5EF4-FFF2-40B4-BE49-F238E27FC236}">
                <a16:creationId xmlns:a16="http://schemas.microsoft.com/office/drawing/2014/main" id="{5AF3441D-23A3-6C96-2474-AD0D3E02893E}"/>
              </a:ext>
            </a:extLst>
          </p:cNvPr>
          <p:cNvPicPr>
            <a:picLocks noGrp="1" noRot="1" noChangeAspect="1" noMove="1" noResize="1" noEditPoints="1" noAdjustHandles="1" noChangeArrowheads="1" noChangeShapeType="1" noCrop="1"/>
          </p:cNvPicPr>
          <p:nvPr>
            <p:ph sz="half" idx="1"/>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686" r="10065" b="-1"/>
          <a:stretch/>
        </p:blipFill>
        <p:spPr>
          <a:xfrm>
            <a:off x="0" y="10"/>
            <a:ext cx="8450297" cy="6857990"/>
          </a:xfrm>
          <a:prstGeom prst="rect">
            <a:avLst/>
          </a:prstGeom>
        </p:spPr>
      </p:pic>
      <p:pic>
        <p:nvPicPr>
          <p:cNvPr id="5" name="Picture 4" descr="A close up of a green leaf">
            <a:extLst>
              <a:ext uri="{FF2B5EF4-FFF2-40B4-BE49-F238E27FC236}">
                <a16:creationId xmlns:a16="http://schemas.microsoft.com/office/drawing/2014/main" id="{FD0882FD-3983-9ACA-AE14-BE9147247809}"/>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31869" r="1922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TextBox 10">
            <a:extLst>
              <a:ext uri="{FF2B5EF4-FFF2-40B4-BE49-F238E27FC236}">
                <a16:creationId xmlns:a16="http://schemas.microsoft.com/office/drawing/2014/main" id="{71756600-72A1-3551-24AA-D1F6782D13B3}"/>
              </a:ext>
            </a:extLst>
          </p:cNvPr>
          <p:cNvSpPr txBox="1"/>
          <p:nvPr/>
        </p:nvSpPr>
        <p:spPr>
          <a:xfrm>
            <a:off x="7216877" y="2745624"/>
            <a:ext cx="4842387" cy="1938992"/>
          </a:xfrm>
          <a:prstGeom prst="rect">
            <a:avLst/>
          </a:prstGeom>
          <a:noFill/>
        </p:spPr>
        <p:txBody>
          <a:bodyPr wrap="square" rtlCol="0">
            <a:spAutoFit/>
          </a:bodyPr>
          <a:lstStyle/>
          <a:p>
            <a:pPr algn="ctr"/>
            <a:r>
              <a:rPr lang="en-US" sz="4000" dirty="0">
                <a:solidFill>
                  <a:schemeClr val="bg1"/>
                </a:solidFill>
                <a:latin typeface="Amasis MT Pro Medium" panose="02040604050005020304" pitchFamily="18" charset="0"/>
              </a:rPr>
              <a:t>THE MISUNDERSTOOD</a:t>
            </a:r>
          </a:p>
          <a:p>
            <a:pPr algn="ctr"/>
            <a:r>
              <a:rPr lang="en-US" sz="4000" dirty="0">
                <a:solidFill>
                  <a:schemeClr val="bg1"/>
                </a:solidFill>
                <a:latin typeface="Amasis MT Pro Medium" panose="02040604050005020304" pitchFamily="18" charset="0"/>
              </a:rPr>
              <a:t>ART OF PRAYER!</a:t>
            </a:r>
          </a:p>
        </p:txBody>
      </p:sp>
    </p:spTree>
    <p:extLst>
      <p:ext uri="{BB962C8B-B14F-4D97-AF65-F5344CB8AC3E}">
        <p14:creationId xmlns:p14="http://schemas.microsoft.com/office/powerpoint/2010/main" val="1411866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1050</Words>
  <Application>Microsoft Office PowerPoint</Application>
  <PresentationFormat>Widescreen</PresentationFormat>
  <Paragraphs>75</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Aldhabi</vt:lpstr>
      <vt:lpstr>Amasis MT Pro Black</vt:lpstr>
      <vt:lpstr>Amasis MT Pro Medium</vt:lpstr>
      <vt:lpstr>Arial</vt:lpstr>
      <vt:lpstr>Calibri</vt:lpstr>
      <vt:lpstr>Calibri Light</vt:lpstr>
      <vt:lpstr>Wingdings</vt:lpstr>
      <vt:lpstr>Office Theme</vt:lpstr>
      <vt:lpstr>PowerPoint Presentation</vt:lpstr>
      <vt:lpstr>PowerPoint Presentation</vt:lpstr>
      <vt:lpstr>COURSE OBJECTIVES:   THE PURPOSE AND PRIORITY OF PRAYER: DOES PRAYER REALLY WORK?</vt:lpstr>
      <vt:lpstr>PowerPoint Presentation</vt:lpstr>
      <vt:lpstr>SCRIPTUAL PATHWAY TO PRAYER!</vt:lpstr>
      <vt:lpstr>SCRIPTUAL PATHWAY TO PRAYER!</vt:lpstr>
      <vt:lpstr>DOES PRAYER REALLY WORK?</vt:lpstr>
      <vt:lpstr>CONSEQUENCES OF UNANSWERED PRAYERS</vt:lpstr>
      <vt:lpstr>PowerPoint Presentation</vt:lpstr>
      <vt:lpstr>THE PATHWAY TO PRAYER</vt:lpstr>
      <vt:lpstr>THE PATHWAY TO PRAYER</vt:lpstr>
      <vt:lpstr>PowerPoint Presentation</vt:lpstr>
      <vt:lpstr>PUTTING PRAYER INTO PRACTICE!!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1</cp:revision>
  <dcterms:created xsi:type="dcterms:W3CDTF">2024-01-09T15:38:04Z</dcterms:created>
  <dcterms:modified xsi:type="dcterms:W3CDTF">2024-01-10T15:49:26Z</dcterms:modified>
</cp:coreProperties>
</file>