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68" r:id="rId2"/>
    <p:sldMasterId id="2147483664" r:id="rId3"/>
    <p:sldMasterId id="2147483648" r:id="rId4"/>
    <p:sldMasterId id="2147483666" r:id="rId5"/>
  </p:sldMasterIdLst>
  <p:sldIdLst>
    <p:sldId id="274" r:id="rId6"/>
    <p:sldId id="275" r:id="rId7"/>
    <p:sldId id="276" r:id="rId8"/>
    <p:sldId id="277" r:id="rId9"/>
    <p:sldId id="283" r:id="rId10"/>
    <p:sldId id="284" r:id="rId11"/>
    <p:sldId id="286" r:id="rId12"/>
    <p:sldId id="285" r:id="rId13"/>
    <p:sldId id="287" r:id="rId14"/>
    <p:sldId id="289" r:id="rId15"/>
    <p:sldId id="290" r:id="rId16"/>
    <p:sldId id="288" r:id="rId17"/>
    <p:sldId id="278" r:id="rId18"/>
    <p:sldId id="279" r:id="rId19"/>
    <p:sldId id="280" r:id="rId20"/>
    <p:sldId id="281" r:id="rId21"/>
    <p:sldId id="28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E19E72-19BE-2644-C860-C7955CD09B0A}"/>
              </a:ext>
            </a:extLst>
          </p:cNvPr>
          <p:cNvSpPr>
            <a:spLocks noGrp="1"/>
          </p:cNvSpPr>
          <p:nvPr>
            <p:ph type="dt" sz="half" idx="10"/>
          </p:nvPr>
        </p:nvSpPr>
        <p:spPr/>
        <p:txBody>
          <a:bodyPr/>
          <a:lstStyle/>
          <a:p>
            <a:fld id="{C16ED970-FBDC-4704-AFE8-ED912A2E1586}" type="datetimeFigureOut">
              <a:rPr lang="en-US" smtClean="0"/>
              <a:t>3/6/2024</a:t>
            </a:fld>
            <a:endParaRPr lang="en-US"/>
          </a:p>
        </p:txBody>
      </p:sp>
      <p:sp>
        <p:nvSpPr>
          <p:cNvPr id="3" name="Footer Placeholder 2">
            <a:extLst>
              <a:ext uri="{FF2B5EF4-FFF2-40B4-BE49-F238E27FC236}">
                <a16:creationId xmlns:a16="http://schemas.microsoft.com/office/drawing/2014/main" id="{7E74BDCE-5A11-2B35-311C-9129FCC577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F2D2FC-2310-1577-3E2A-D5E1278D43FA}"/>
              </a:ext>
            </a:extLst>
          </p:cNvPr>
          <p:cNvSpPr>
            <a:spLocks noGrp="1"/>
          </p:cNvSpPr>
          <p:nvPr>
            <p:ph type="sldNum" sz="quarter" idx="12"/>
          </p:nvPr>
        </p:nvSpPr>
        <p:spPr/>
        <p:txBody>
          <a:bodyPr/>
          <a:lstStyle/>
          <a:p>
            <a:fld id="{8C7470C9-FF5A-4181-8475-72B637C87D9B}" type="slidenum">
              <a:rPr lang="en-US" smtClean="0"/>
              <a:t>‹#›</a:t>
            </a:fld>
            <a:endParaRPr lang="en-US"/>
          </a:p>
        </p:txBody>
      </p:sp>
    </p:spTree>
    <p:extLst>
      <p:ext uri="{BB962C8B-B14F-4D97-AF65-F5344CB8AC3E}">
        <p14:creationId xmlns:p14="http://schemas.microsoft.com/office/powerpoint/2010/main" val="2527761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558521-88C2-4A27-86DF-84F9B2DDF3B5}"/>
              </a:ext>
            </a:extLst>
          </p:cNvPr>
          <p:cNvSpPr>
            <a:spLocks noGrp="1"/>
          </p:cNvSpPr>
          <p:nvPr>
            <p:ph type="dt" sz="half" idx="10"/>
          </p:nvPr>
        </p:nvSpPr>
        <p:spPr/>
        <p:txBody>
          <a:bodyPr/>
          <a:lstStyle/>
          <a:p>
            <a:fld id="{FC24E7C9-F56B-4567-B8EA-31F4384D7C1B}" type="datetimeFigureOut">
              <a:rPr lang="en-US" smtClean="0"/>
              <a:t>3/6/2024</a:t>
            </a:fld>
            <a:endParaRPr lang="en-US"/>
          </a:p>
        </p:txBody>
      </p:sp>
      <p:sp>
        <p:nvSpPr>
          <p:cNvPr id="3" name="Footer Placeholder 2">
            <a:extLst>
              <a:ext uri="{FF2B5EF4-FFF2-40B4-BE49-F238E27FC236}">
                <a16:creationId xmlns:a16="http://schemas.microsoft.com/office/drawing/2014/main" id="{A445E50D-1BCA-83FE-E757-FD6F66A21F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82F31A-C5E7-A360-0642-E028913075D6}"/>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1892109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91D7F4-B55C-E5A0-FCA1-AB6CAD9E8045}"/>
              </a:ext>
            </a:extLst>
          </p:cNvPr>
          <p:cNvSpPr>
            <a:spLocks noGrp="1"/>
          </p:cNvSpPr>
          <p:nvPr>
            <p:ph type="dt" sz="half" idx="10"/>
          </p:nvPr>
        </p:nvSpPr>
        <p:spPr/>
        <p:txBody>
          <a:bodyPr/>
          <a:lstStyle/>
          <a:p>
            <a:fld id="{953E5696-5CD9-4076-9C6F-665D5B13D4C9}" type="datetimeFigureOut">
              <a:rPr lang="en-US" smtClean="0"/>
              <a:t>3/6/2024</a:t>
            </a:fld>
            <a:endParaRPr lang="en-US"/>
          </a:p>
        </p:txBody>
      </p:sp>
      <p:sp>
        <p:nvSpPr>
          <p:cNvPr id="3" name="Footer Placeholder 2">
            <a:extLst>
              <a:ext uri="{FF2B5EF4-FFF2-40B4-BE49-F238E27FC236}">
                <a16:creationId xmlns:a16="http://schemas.microsoft.com/office/drawing/2014/main" id="{49BE5640-C83B-3F66-C3D7-5BB584611D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8042F3-7BE1-FC30-150F-577002D6DC32}"/>
              </a:ext>
            </a:extLst>
          </p:cNvPr>
          <p:cNvSpPr>
            <a:spLocks noGrp="1"/>
          </p:cNvSpPr>
          <p:nvPr>
            <p:ph type="sldNum" sz="quarter" idx="12"/>
          </p:nvPr>
        </p:nvSpPr>
        <p:spPr/>
        <p:txBody>
          <a:bodyPr/>
          <a:lstStyle/>
          <a:p>
            <a:fld id="{03B9D491-975B-429D-8CF5-5ED9AC8C3BE9}" type="slidenum">
              <a:rPr lang="en-US" smtClean="0"/>
              <a:t>‹#›</a:t>
            </a:fld>
            <a:endParaRPr lang="en-US"/>
          </a:p>
        </p:txBody>
      </p:sp>
    </p:spTree>
    <p:extLst>
      <p:ext uri="{BB962C8B-B14F-4D97-AF65-F5344CB8AC3E}">
        <p14:creationId xmlns:p14="http://schemas.microsoft.com/office/powerpoint/2010/main" val="3011345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03167-A8E1-831C-EAEC-191B03A294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B7E04C-77EB-16FC-90A2-51D8DA33EF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06FBF7-7EDE-5728-03D9-4FA663A664E5}"/>
              </a:ext>
            </a:extLst>
          </p:cNvPr>
          <p:cNvSpPr>
            <a:spLocks noGrp="1"/>
          </p:cNvSpPr>
          <p:nvPr>
            <p:ph type="dt" sz="half" idx="10"/>
          </p:nvPr>
        </p:nvSpPr>
        <p:spPr/>
        <p:txBody>
          <a:bodyPr/>
          <a:lstStyle/>
          <a:p>
            <a:fld id="{24881D62-9633-47B0-BDDE-C48763462EA5}" type="datetimeFigureOut">
              <a:rPr lang="en-US" smtClean="0"/>
              <a:t>3/6/2024</a:t>
            </a:fld>
            <a:endParaRPr lang="en-US"/>
          </a:p>
        </p:txBody>
      </p:sp>
      <p:sp>
        <p:nvSpPr>
          <p:cNvPr id="5" name="Footer Placeholder 4">
            <a:extLst>
              <a:ext uri="{FF2B5EF4-FFF2-40B4-BE49-F238E27FC236}">
                <a16:creationId xmlns:a16="http://schemas.microsoft.com/office/drawing/2014/main" id="{A844AED5-24F3-8218-9368-301E533F3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AB53C8-9DBE-5D06-7057-495145D85687}"/>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812199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26F90-EC47-170E-BB58-568B7D9B26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6E9D99-96F4-75DA-0ED2-7531713A44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50341B-7E7D-486A-8CFE-51E3F20DBB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C36840-3C4C-E654-B5D9-972E85C3BFD9}"/>
              </a:ext>
            </a:extLst>
          </p:cNvPr>
          <p:cNvSpPr>
            <a:spLocks noGrp="1"/>
          </p:cNvSpPr>
          <p:nvPr>
            <p:ph type="dt" sz="half" idx="10"/>
          </p:nvPr>
        </p:nvSpPr>
        <p:spPr/>
        <p:txBody>
          <a:bodyPr/>
          <a:lstStyle/>
          <a:p>
            <a:fld id="{24881D62-9633-47B0-BDDE-C48763462EA5}" type="datetimeFigureOut">
              <a:rPr lang="en-US" smtClean="0"/>
              <a:t>3/6/2024</a:t>
            </a:fld>
            <a:endParaRPr lang="en-US"/>
          </a:p>
        </p:txBody>
      </p:sp>
      <p:sp>
        <p:nvSpPr>
          <p:cNvPr id="6" name="Footer Placeholder 5">
            <a:extLst>
              <a:ext uri="{FF2B5EF4-FFF2-40B4-BE49-F238E27FC236}">
                <a16:creationId xmlns:a16="http://schemas.microsoft.com/office/drawing/2014/main" id="{76FF655F-0F99-3422-A277-EC5FADC65B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BBEF75-D8B3-883E-4F89-E38AD4CD8AB8}"/>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342601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6A20B3-859F-4A39-FB0C-F8742B98F48B}"/>
              </a:ext>
            </a:extLst>
          </p:cNvPr>
          <p:cNvSpPr>
            <a:spLocks noGrp="1"/>
          </p:cNvSpPr>
          <p:nvPr>
            <p:ph type="dt" sz="half" idx="10"/>
          </p:nvPr>
        </p:nvSpPr>
        <p:spPr/>
        <p:txBody>
          <a:bodyPr/>
          <a:lstStyle/>
          <a:p>
            <a:fld id="{1C224FF1-EF92-4B8C-B724-6BDB68E211F5}" type="datetimeFigureOut">
              <a:rPr lang="en-US" smtClean="0"/>
              <a:t>3/6/2024</a:t>
            </a:fld>
            <a:endParaRPr lang="en-US"/>
          </a:p>
        </p:txBody>
      </p:sp>
      <p:sp>
        <p:nvSpPr>
          <p:cNvPr id="3" name="Footer Placeholder 2">
            <a:extLst>
              <a:ext uri="{FF2B5EF4-FFF2-40B4-BE49-F238E27FC236}">
                <a16:creationId xmlns:a16="http://schemas.microsoft.com/office/drawing/2014/main" id="{98452CA8-B6ED-D620-27E6-EDDC5E6D6A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09568B-6C27-0C54-C133-292DC9D859E3}"/>
              </a:ext>
            </a:extLst>
          </p:cNvPr>
          <p:cNvSpPr>
            <a:spLocks noGrp="1"/>
          </p:cNvSpPr>
          <p:nvPr>
            <p:ph type="sldNum" sz="quarter" idx="12"/>
          </p:nvPr>
        </p:nvSpPr>
        <p:spPr/>
        <p:txBody>
          <a:bodyPr/>
          <a:lstStyle/>
          <a:p>
            <a:fld id="{D30C2AE9-55C9-42AF-AAEE-1C6D53F8AB40}" type="slidenum">
              <a:rPr lang="en-US" smtClean="0"/>
              <a:t>‹#›</a:t>
            </a:fld>
            <a:endParaRPr lang="en-US"/>
          </a:p>
        </p:txBody>
      </p:sp>
    </p:spTree>
    <p:extLst>
      <p:ext uri="{BB962C8B-B14F-4D97-AF65-F5344CB8AC3E}">
        <p14:creationId xmlns:p14="http://schemas.microsoft.com/office/powerpoint/2010/main" val="157042085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A96EFE-65B9-F32A-C412-2FD3518ACE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3AACB5-4212-63C9-184C-E9C0B686FD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9CD62-4141-FBAB-0363-A32215CE0B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6ED970-FBDC-4704-AFE8-ED912A2E1586}" type="datetimeFigureOut">
              <a:rPr lang="en-US" smtClean="0"/>
              <a:t>3/6/2024</a:t>
            </a:fld>
            <a:endParaRPr lang="en-US"/>
          </a:p>
        </p:txBody>
      </p:sp>
      <p:sp>
        <p:nvSpPr>
          <p:cNvPr id="5" name="Footer Placeholder 4">
            <a:extLst>
              <a:ext uri="{FF2B5EF4-FFF2-40B4-BE49-F238E27FC236}">
                <a16:creationId xmlns:a16="http://schemas.microsoft.com/office/drawing/2014/main" id="{1EA3B239-65E3-9BEE-11F6-97E4071B71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7EE6F1E-83BD-6261-0A5C-EE86E6AC8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7470C9-FF5A-4181-8475-72B637C87D9B}" type="slidenum">
              <a:rPr lang="en-US" smtClean="0"/>
              <a:t>‹#›</a:t>
            </a:fld>
            <a:endParaRPr lang="en-US"/>
          </a:p>
        </p:txBody>
      </p:sp>
    </p:spTree>
    <p:extLst>
      <p:ext uri="{BB962C8B-B14F-4D97-AF65-F5344CB8AC3E}">
        <p14:creationId xmlns:p14="http://schemas.microsoft.com/office/powerpoint/2010/main" val="304810017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00D94-3C77-3314-C909-EF9E045D7A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DB85C4-C227-FA75-B4B9-5DCDA48A3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D0E49-9E32-31FD-A30B-D2FB328676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24E7C9-F56B-4567-B8EA-31F4384D7C1B}" type="datetimeFigureOut">
              <a:rPr lang="en-US" smtClean="0"/>
              <a:t>3/6/2024</a:t>
            </a:fld>
            <a:endParaRPr lang="en-US"/>
          </a:p>
        </p:txBody>
      </p:sp>
      <p:sp>
        <p:nvSpPr>
          <p:cNvPr id="5" name="Footer Placeholder 4">
            <a:extLst>
              <a:ext uri="{FF2B5EF4-FFF2-40B4-BE49-F238E27FC236}">
                <a16:creationId xmlns:a16="http://schemas.microsoft.com/office/drawing/2014/main" id="{E05F37B0-07D0-AA89-7CB4-60F1651274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DE2851D-66FA-4900-B3DE-097EE6584E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86DD21-7E94-4A00-B1AE-F4C371FCE4CA}" type="slidenum">
              <a:rPr lang="en-US" smtClean="0"/>
              <a:t>‹#›</a:t>
            </a:fld>
            <a:endParaRPr lang="en-US"/>
          </a:p>
        </p:txBody>
      </p:sp>
    </p:spTree>
    <p:extLst>
      <p:ext uri="{BB962C8B-B14F-4D97-AF65-F5344CB8AC3E}">
        <p14:creationId xmlns:p14="http://schemas.microsoft.com/office/powerpoint/2010/main" val="184090623"/>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E12367-ABF2-FDDE-B251-0112AF5E96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AA6548-2B1A-6211-732F-9A57B90147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16F05A-9BCB-B42E-D424-1E3A0C5232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53E5696-5CD9-4076-9C6F-665D5B13D4C9}" type="datetimeFigureOut">
              <a:rPr lang="en-US" smtClean="0"/>
              <a:t>3/6/2024</a:t>
            </a:fld>
            <a:endParaRPr lang="en-US"/>
          </a:p>
        </p:txBody>
      </p:sp>
      <p:sp>
        <p:nvSpPr>
          <p:cNvPr id="5" name="Footer Placeholder 4">
            <a:extLst>
              <a:ext uri="{FF2B5EF4-FFF2-40B4-BE49-F238E27FC236}">
                <a16:creationId xmlns:a16="http://schemas.microsoft.com/office/drawing/2014/main" id="{6BB2BDD3-AD43-C770-0882-64C31327FF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6D2E230-2656-C6E3-C878-506D742AE5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B9D491-975B-429D-8CF5-5ED9AC8C3BE9}" type="slidenum">
              <a:rPr lang="en-US" smtClean="0"/>
              <a:t>‹#›</a:t>
            </a:fld>
            <a:endParaRPr lang="en-US"/>
          </a:p>
        </p:txBody>
      </p:sp>
    </p:spTree>
    <p:extLst>
      <p:ext uri="{BB962C8B-B14F-4D97-AF65-F5344CB8AC3E}">
        <p14:creationId xmlns:p14="http://schemas.microsoft.com/office/powerpoint/2010/main" val="254023489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5007F1-B6FE-618C-6829-545B8772DA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BC856B-7D68-F07C-6AA0-17A45860E8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0CB6F3-2359-6C80-58FE-1BD26ECE3F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881D62-9633-47B0-BDDE-C48763462EA5}" type="datetimeFigureOut">
              <a:rPr lang="en-US" smtClean="0"/>
              <a:t>3/6/2024</a:t>
            </a:fld>
            <a:endParaRPr lang="en-US"/>
          </a:p>
        </p:txBody>
      </p:sp>
      <p:sp>
        <p:nvSpPr>
          <p:cNvPr id="5" name="Footer Placeholder 4">
            <a:extLst>
              <a:ext uri="{FF2B5EF4-FFF2-40B4-BE49-F238E27FC236}">
                <a16:creationId xmlns:a16="http://schemas.microsoft.com/office/drawing/2014/main" id="{DDE08D6A-5021-D9D3-6588-78CB8A73AF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B02130-A0DB-71C1-662D-B2BEED5043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7E0AD1-CF02-493B-BF42-4932F46CAEB6}" type="slidenum">
              <a:rPr lang="en-US" smtClean="0"/>
              <a:t>‹#›</a:t>
            </a:fld>
            <a:endParaRPr lang="en-US"/>
          </a:p>
        </p:txBody>
      </p:sp>
    </p:spTree>
    <p:extLst>
      <p:ext uri="{BB962C8B-B14F-4D97-AF65-F5344CB8AC3E}">
        <p14:creationId xmlns:p14="http://schemas.microsoft.com/office/powerpoint/2010/main" val="1511131535"/>
      </p:ext>
    </p:extLst>
  </p:cSld>
  <p:clrMap bg1="lt1" tx1="dk1" bg2="lt2" tx2="dk2" accent1="accent1" accent2="accent2" accent3="accent3" accent4="accent4" accent5="accent5" accent6="accent6" hlink="hlink" folHlink="folHlink"/>
  <p:sldLayoutIdLst>
    <p:sldLayoutId id="2147483650" r:id="rId1"/>
    <p:sldLayoutId id="214748365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FB4C64-6DCB-1707-DDD8-4C6645BC1A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AB73-3E4B-2042-4AD4-6B7DA697F1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DCC36-9CDA-59EF-6E54-385D895292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224FF1-EF92-4B8C-B724-6BDB68E211F5}" type="datetimeFigureOut">
              <a:rPr lang="en-US" smtClean="0"/>
              <a:t>3/6/2024</a:t>
            </a:fld>
            <a:endParaRPr lang="en-US"/>
          </a:p>
        </p:txBody>
      </p:sp>
      <p:sp>
        <p:nvSpPr>
          <p:cNvPr id="5" name="Footer Placeholder 4">
            <a:extLst>
              <a:ext uri="{FF2B5EF4-FFF2-40B4-BE49-F238E27FC236}">
                <a16:creationId xmlns:a16="http://schemas.microsoft.com/office/drawing/2014/main" id="{B8362852-DACB-008B-6221-EC805FC20A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0A1D46B-8358-5A22-131B-255957ACA2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0C2AE9-55C9-42AF-AAEE-1C6D53F8AB40}" type="slidenum">
              <a:rPr lang="en-US" smtClean="0"/>
              <a:t>‹#›</a:t>
            </a:fld>
            <a:endParaRPr lang="en-US"/>
          </a:p>
        </p:txBody>
      </p:sp>
    </p:spTree>
    <p:extLst>
      <p:ext uri="{BB962C8B-B14F-4D97-AF65-F5344CB8AC3E}">
        <p14:creationId xmlns:p14="http://schemas.microsoft.com/office/powerpoint/2010/main" val="3930416724"/>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pixabay.com/en/thank-you-stamp-template-red-1656195/"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hyperlink" Target="https://pixabay.com/en/hand-buddhist-prayer-beads-religion-90962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eaf&#10;&#10;Description automatically generated">
            <a:extLst>
              <a:ext uri="{FF2B5EF4-FFF2-40B4-BE49-F238E27FC236}">
                <a16:creationId xmlns:a16="http://schemas.microsoft.com/office/drawing/2014/main" id="{543CFABC-BEEB-A145-42B5-1B2168B8AE42}"/>
              </a:ext>
            </a:extLst>
          </p:cNvPr>
          <p:cNvPicPr>
            <a:picLocks noChangeAspect="1"/>
          </p:cNvPicPr>
          <p:nvPr/>
        </p:nvPicPr>
        <p:blipFill rotWithShape="1">
          <a:blip r:embed="rId2">
            <a:extLst>
              <a:ext uri="{28A0092B-C50C-407E-A947-70E740481C1C}">
                <a14:useLocalDpi xmlns:a14="http://schemas.microsoft.com/office/drawing/2010/main" val="0"/>
              </a:ext>
            </a:extLst>
          </a:blip>
          <a:srcRect r="1" b="1"/>
          <a:stretch/>
        </p:blipFill>
        <p:spPr>
          <a:xfrm>
            <a:off x="1280667" y="677668"/>
            <a:ext cx="9630666" cy="5417250"/>
          </a:xfrm>
          <a:prstGeom prst="rect">
            <a:avLst/>
          </a:prstGeom>
          <a:ln w="28575">
            <a:solidFill>
              <a:schemeClr val="bg1"/>
            </a:solidFill>
          </a:ln>
        </p:spPr>
      </p:pic>
      <p:sp>
        <p:nvSpPr>
          <p:cNvPr id="16"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 name="Oval 19">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130165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 up of a green leaf&#10;&#10;Description automatically generated">
            <a:extLst>
              <a:ext uri="{FF2B5EF4-FFF2-40B4-BE49-F238E27FC236}">
                <a16:creationId xmlns:a16="http://schemas.microsoft.com/office/drawing/2014/main" id="{58378152-A723-3E6E-C2FA-D50E49C0FED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31323" r="18677"/>
          <a:stretch/>
        </p:blipFill>
        <p:spPr>
          <a:xfrm>
            <a:off x="20" y="10"/>
            <a:ext cx="6095980" cy="6857990"/>
          </a:xfrm>
          <a:prstGeom prst="rect">
            <a:avLst/>
          </a:prstGeom>
        </p:spPr>
      </p:pic>
      <p:pic>
        <p:nvPicPr>
          <p:cNvPr id="1026" name="Picture 2" descr="The BEST Study Bible In 2023 (Ultimate Guide)">
            <a:extLst>
              <a:ext uri="{FF2B5EF4-FFF2-40B4-BE49-F238E27FC236}">
                <a16:creationId xmlns:a16="http://schemas.microsoft.com/office/drawing/2014/main" id="{15C8FF06-8E6A-BE19-72D5-A01624EDAA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65" r="8901" b="-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EA603A9-B9EB-4532-DE77-7EFFF8AB290F}"/>
              </a:ext>
            </a:extLst>
          </p:cNvPr>
          <p:cNvSpPr txBox="1"/>
          <p:nvPr/>
        </p:nvSpPr>
        <p:spPr>
          <a:xfrm>
            <a:off x="0" y="75316"/>
            <a:ext cx="5945593" cy="646331"/>
          </a:xfrm>
          <a:prstGeom prst="rect">
            <a:avLst/>
          </a:prstGeom>
          <a:noFill/>
        </p:spPr>
        <p:txBody>
          <a:bodyPr wrap="square" rtlCol="0">
            <a:spAutoFit/>
          </a:bodyPr>
          <a:lstStyle/>
          <a:p>
            <a:pPr algn="ctr"/>
            <a:r>
              <a:rPr lang="en-US" sz="36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PRACTICE ACTIVE BELIEF!</a:t>
            </a:r>
          </a:p>
        </p:txBody>
      </p:sp>
      <p:sp>
        <p:nvSpPr>
          <p:cNvPr id="7" name="TextBox 6">
            <a:extLst>
              <a:ext uri="{FF2B5EF4-FFF2-40B4-BE49-F238E27FC236}">
                <a16:creationId xmlns:a16="http://schemas.microsoft.com/office/drawing/2014/main" id="{453EDB87-3A5B-E5E2-84A7-4E5A9B93AB4E}"/>
              </a:ext>
            </a:extLst>
          </p:cNvPr>
          <p:cNvSpPr txBox="1"/>
          <p:nvPr/>
        </p:nvSpPr>
        <p:spPr>
          <a:xfrm>
            <a:off x="-35902" y="1327110"/>
            <a:ext cx="5945592" cy="5262979"/>
          </a:xfrm>
          <a:prstGeom prst="rect">
            <a:avLst/>
          </a:prstGeom>
          <a:noFill/>
        </p:spPr>
        <p:txBody>
          <a:bodyPr wrap="square" rtlCol="0">
            <a:spAutoFit/>
          </a:bodyPr>
          <a:lstStyle/>
          <a:p>
            <a:pPr marL="0" indent="0" algn="ctr">
              <a:buNone/>
            </a:pPr>
            <a:r>
              <a:rPr lang="en-US" sz="2400" b="1" dirty="0">
                <a:solidFill>
                  <a:schemeClr val="bg1"/>
                </a:solidFill>
              </a:rPr>
              <a:t>What does it mean for us to actively believe?</a:t>
            </a:r>
          </a:p>
          <a:p>
            <a:pPr marL="0" indent="0" algn="ctr">
              <a:buNone/>
            </a:pPr>
            <a:endParaRPr lang="en-US" dirty="0">
              <a:solidFill>
                <a:schemeClr val="bg1"/>
              </a:solidFill>
            </a:endParaRPr>
          </a:p>
          <a:p>
            <a:pPr marL="0" indent="0" algn="ctr">
              <a:buNone/>
            </a:pPr>
            <a:endParaRPr lang="en-US" dirty="0">
              <a:solidFill>
                <a:schemeClr val="bg1"/>
              </a:solidFill>
            </a:endParaRPr>
          </a:p>
          <a:p>
            <a:pPr marL="0" indent="0" algn="ctr">
              <a:buNone/>
            </a:pPr>
            <a:r>
              <a:rPr lang="en-US" b="1" dirty="0">
                <a:solidFill>
                  <a:schemeClr val="bg1"/>
                </a:solidFill>
              </a:rPr>
              <a:t>12. </a:t>
            </a:r>
            <a:r>
              <a:rPr lang="en-US" b="1" u="sng" dirty="0">
                <a:solidFill>
                  <a:schemeClr val="bg1"/>
                </a:solidFill>
              </a:rPr>
              <a:t>Principle</a:t>
            </a:r>
            <a:r>
              <a:rPr lang="en-US" b="1" dirty="0">
                <a:solidFill>
                  <a:schemeClr val="bg1"/>
                </a:solidFill>
              </a:rPr>
              <a:t>-Practice Active Belief: Don’t stop after you have prayed. Get up and look for what you asked for. If you  seek and knock, it will come to pass. </a:t>
            </a:r>
          </a:p>
          <a:p>
            <a:pPr marL="0" indent="0" algn="ctr">
              <a:buNone/>
            </a:pPr>
            <a:endParaRPr lang="en-US" b="1" dirty="0">
              <a:solidFill>
                <a:schemeClr val="bg1"/>
              </a:solidFill>
            </a:endParaRPr>
          </a:p>
          <a:p>
            <a:pPr marL="0" indent="0" algn="ctr">
              <a:buNone/>
            </a:pPr>
            <a:r>
              <a:rPr lang="en-US" dirty="0">
                <a:solidFill>
                  <a:schemeClr val="bg1"/>
                </a:solidFill>
              </a:rPr>
              <a:t>In Luke 11:1, the disciples asked, “Lord, teach us to pray,” Jesus provided a model. He teaches to live in expectation of the answer! </a:t>
            </a:r>
          </a:p>
          <a:p>
            <a:pPr marL="0" indent="0" algn="ctr">
              <a:buNone/>
            </a:pPr>
            <a:endParaRPr lang="en-US" dirty="0">
              <a:solidFill>
                <a:schemeClr val="bg1"/>
              </a:solidFill>
            </a:endParaRPr>
          </a:p>
          <a:p>
            <a:pPr marL="0" indent="0" algn="ctr">
              <a:buNone/>
            </a:pPr>
            <a:r>
              <a:rPr lang="en-US" b="1" dirty="0">
                <a:solidFill>
                  <a:schemeClr val="bg1"/>
                </a:solidFill>
              </a:rPr>
              <a:t>Luke 11:9  “So I say to you: Ask and it will be given to you; seek and you will find; knock and the door will be opened to you.</a:t>
            </a:r>
          </a:p>
          <a:p>
            <a:pPr marL="0" indent="0">
              <a:buNone/>
            </a:pPr>
            <a:endParaRPr lang="en-US" sz="1800" b="1" dirty="0">
              <a:solidFill>
                <a:schemeClr val="bg1"/>
              </a:solidFill>
            </a:endParaRPr>
          </a:p>
          <a:p>
            <a:pPr marL="0" indent="0">
              <a:buNone/>
            </a:pPr>
            <a:endParaRPr lang="en-US" sz="1800" b="1" dirty="0">
              <a:solidFill>
                <a:schemeClr val="bg1"/>
              </a:solidFill>
            </a:endParaRPr>
          </a:p>
          <a:p>
            <a:endParaRPr lang="en-US" dirty="0"/>
          </a:p>
        </p:txBody>
      </p:sp>
    </p:spTree>
    <p:extLst>
      <p:ext uri="{BB962C8B-B14F-4D97-AF65-F5344CB8AC3E}">
        <p14:creationId xmlns:p14="http://schemas.microsoft.com/office/powerpoint/2010/main" val="4015753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348379-6D3E-27B1-35A0-6418692C5E20}"/>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C981B1F-1849-8B42-7008-2B6470DC1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 up of a green leaf&#10;&#10;Description automatically generated">
            <a:extLst>
              <a:ext uri="{FF2B5EF4-FFF2-40B4-BE49-F238E27FC236}">
                <a16:creationId xmlns:a16="http://schemas.microsoft.com/office/drawing/2014/main" id="{D0813A9C-A58E-E39C-0C14-6D422EE65E3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31323" r="18677"/>
          <a:stretch/>
        </p:blipFill>
        <p:spPr>
          <a:xfrm>
            <a:off x="20" y="10"/>
            <a:ext cx="6095980" cy="6857990"/>
          </a:xfrm>
          <a:prstGeom prst="rect">
            <a:avLst/>
          </a:prstGeom>
        </p:spPr>
      </p:pic>
      <p:pic>
        <p:nvPicPr>
          <p:cNvPr id="1026" name="Picture 2" descr="The BEST Study Bible In 2023 (Ultimate Guide)">
            <a:extLst>
              <a:ext uri="{FF2B5EF4-FFF2-40B4-BE49-F238E27FC236}">
                <a16:creationId xmlns:a16="http://schemas.microsoft.com/office/drawing/2014/main" id="{41782817-3467-180B-3AB4-5922CAC183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65" r="8901" b="-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C70EE42-0963-518C-B354-177F44C7B92E}"/>
              </a:ext>
            </a:extLst>
          </p:cNvPr>
          <p:cNvSpPr txBox="1"/>
          <p:nvPr/>
        </p:nvSpPr>
        <p:spPr>
          <a:xfrm>
            <a:off x="0" y="75316"/>
            <a:ext cx="5945593" cy="646331"/>
          </a:xfrm>
          <a:prstGeom prst="rect">
            <a:avLst/>
          </a:prstGeom>
          <a:noFill/>
        </p:spPr>
        <p:txBody>
          <a:bodyPr wrap="square" rtlCol="0">
            <a:spAutoFit/>
          </a:bodyPr>
          <a:lstStyle/>
          <a:p>
            <a:pPr algn="ctr"/>
            <a:r>
              <a:rPr lang="en-US" sz="36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PRACTICE ACTIVE BELIEF!</a:t>
            </a:r>
          </a:p>
        </p:txBody>
      </p:sp>
      <p:sp>
        <p:nvSpPr>
          <p:cNvPr id="7" name="TextBox 6">
            <a:extLst>
              <a:ext uri="{FF2B5EF4-FFF2-40B4-BE49-F238E27FC236}">
                <a16:creationId xmlns:a16="http://schemas.microsoft.com/office/drawing/2014/main" id="{CE290096-22F6-210F-E67C-5AEBD8A0C89E}"/>
              </a:ext>
            </a:extLst>
          </p:cNvPr>
          <p:cNvSpPr txBox="1"/>
          <p:nvPr/>
        </p:nvSpPr>
        <p:spPr>
          <a:xfrm>
            <a:off x="-1504" y="2275557"/>
            <a:ext cx="5945592" cy="3693319"/>
          </a:xfrm>
          <a:prstGeom prst="rect">
            <a:avLst/>
          </a:prstGeom>
          <a:noFill/>
        </p:spPr>
        <p:txBody>
          <a:bodyPr wrap="square" rtlCol="0">
            <a:spAutoFit/>
          </a:bodyPr>
          <a:lstStyle/>
          <a:p>
            <a:pPr marL="0" indent="0" algn="ctr">
              <a:buNone/>
            </a:pPr>
            <a:r>
              <a:rPr lang="en-US" dirty="0">
                <a:solidFill>
                  <a:schemeClr val="bg1"/>
                </a:solidFill>
              </a:rPr>
              <a:t>Jesus Is telling us, “don’t stop believing after you pray. Don’t start doubting…double down on believing.  </a:t>
            </a:r>
          </a:p>
          <a:p>
            <a:pPr marL="0" indent="0" algn="ctr">
              <a:buNone/>
            </a:pPr>
            <a:r>
              <a:rPr lang="en-US" dirty="0">
                <a:solidFill>
                  <a:schemeClr val="bg1"/>
                </a:solidFill>
              </a:rPr>
              <a:t>Get up and go look for what you ask for.</a:t>
            </a:r>
          </a:p>
          <a:p>
            <a:pPr marL="0" indent="0" algn="ctr">
              <a:buNone/>
            </a:pPr>
            <a:endParaRPr lang="en-US" dirty="0">
              <a:solidFill>
                <a:schemeClr val="bg1"/>
              </a:solidFill>
            </a:endParaRPr>
          </a:p>
          <a:p>
            <a:pPr marL="0" indent="0" algn="ctr">
              <a:buNone/>
            </a:pPr>
            <a:r>
              <a:rPr lang="en-US" sz="2000" b="1" dirty="0">
                <a:solidFill>
                  <a:schemeClr val="bg1"/>
                </a:solidFill>
              </a:rPr>
              <a:t> Live in Expectation. </a:t>
            </a:r>
          </a:p>
          <a:p>
            <a:pPr marL="0" indent="0" algn="ctr">
              <a:buNone/>
            </a:pPr>
            <a:endParaRPr lang="en-US" dirty="0">
              <a:solidFill>
                <a:schemeClr val="bg1"/>
              </a:solidFill>
            </a:endParaRPr>
          </a:p>
          <a:p>
            <a:pPr marL="0" indent="0" algn="ctr">
              <a:buNone/>
            </a:pPr>
            <a:r>
              <a:rPr lang="en-US" dirty="0">
                <a:solidFill>
                  <a:schemeClr val="bg1"/>
                </a:solidFill>
              </a:rPr>
              <a:t>Therefore, practice active belief and continue to live before God in holiness and truth. </a:t>
            </a:r>
            <a:br>
              <a:rPr lang="en-US" dirty="0">
                <a:solidFill>
                  <a:schemeClr val="bg1"/>
                </a:solidFill>
              </a:rPr>
            </a:br>
            <a:r>
              <a:rPr lang="en-US" dirty="0">
                <a:solidFill>
                  <a:schemeClr val="bg1"/>
                </a:solidFill>
              </a:rPr>
              <a:t>God will bless you as  ask, seek, and knock. </a:t>
            </a:r>
          </a:p>
          <a:p>
            <a:pPr marL="0" indent="0" algn="ctr">
              <a:buNone/>
            </a:pPr>
            <a:r>
              <a:rPr lang="en-US" dirty="0">
                <a:solidFill>
                  <a:schemeClr val="bg1"/>
                </a:solidFill>
              </a:rPr>
              <a:t>This is the meaning of active prayer. </a:t>
            </a:r>
          </a:p>
          <a:p>
            <a:pPr marL="0" indent="0">
              <a:buNone/>
            </a:pPr>
            <a:endParaRPr lang="en-US" sz="1800" b="1" dirty="0">
              <a:solidFill>
                <a:schemeClr val="bg1"/>
              </a:solidFill>
            </a:endParaRPr>
          </a:p>
          <a:p>
            <a:pPr marL="0" indent="0">
              <a:buNone/>
            </a:pPr>
            <a:endParaRPr lang="en-US" sz="1800" b="1" dirty="0">
              <a:solidFill>
                <a:schemeClr val="bg1"/>
              </a:solidFill>
            </a:endParaRPr>
          </a:p>
          <a:p>
            <a:endParaRPr lang="en-US" dirty="0"/>
          </a:p>
        </p:txBody>
      </p:sp>
    </p:spTree>
    <p:extLst>
      <p:ext uri="{BB962C8B-B14F-4D97-AF65-F5344CB8AC3E}">
        <p14:creationId xmlns:p14="http://schemas.microsoft.com/office/powerpoint/2010/main" val="3480979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0668CB-9EF2-2655-B9D4-AC52A60F625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background with text">
            <a:extLst>
              <a:ext uri="{FF2B5EF4-FFF2-40B4-BE49-F238E27FC236}">
                <a16:creationId xmlns:a16="http://schemas.microsoft.com/office/drawing/2014/main" id="{0196AC91-D1E3-AA1D-37F0-10758EE8FF6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5455" r="1" b="1"/>
          <a:stretch/>
        </p:blipFill>
        <p:spPr>
          <a:xfrm>
            <a:off x="577637" y="424330"/>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
        <p:nvSpPr>
          <p:cNvPr id="5" name="TextBox 4">
            <a:extLst>
              <a:ext uri="{FF2B5EF4-FFF2-40B4-BE49-F238E27FC236}">
                <a16:creationId xmlns:a16="http://schemas.microsoft.com/office/drawing/2014/main" id="{CED1EA2A-65D7-0857-3FE7-9E43C46E3CA8}"/>
              </a:ext>
            </a:extLst>
          </p:cNvPr>
          <p:cNvSpPr txBox="1"/>
          <p:nvPr/>
        </p:nvSpPr>
        <p:spPr>
          <a:xfrm>
            <a:off x="889819" y="720015"/>
            <a:ext cx="4085221" cy="769441"/>
          </a:xfrm>
          <a:prstGeom prst="rect">
            <a:avLst/>
          </a:prstGeom>
          <a:noFill/>
        </p:spPr>
        <p:txBody>
          <a:bodyPr wrap="none" rtlCol="0">
            <a:spAutoFit/>
          </a:bodyPr>
          <a:lstStyle/>
          <a:p>
            <a:r>
              <a:rPr lang="en-US" sz="4400" b="1" u="sng" dirty="0">
                <a:solidFill>
                  <a:schemeClr val="bg1"/>
                </a:solidFill>
              </a:rPr>
              <a:t>ACTION STEPS!</a:t>
            </a:r>
          </a:p>
        </p:txBody>
      </p:sp>
      <p:sp>
        <p:nvSpPr>
          <p:cNvPr id="6" name="TextBox 5">
            <a:extLst>
              <a:ext uri="{FF2B5EF4-FFF2-40B4-BE49-F238E27FC236}">
                <a16:creationId xmlns:a16="http://schemas.microsoft.com/office/drawing/2014/main" id="{6CB9A937-302D-61D2-F528-A3BE5741D883}"/>
              </a:ext>
            </a:extLst>
          </p:cNvPr>
          <p:cNvSpPr txBox="1"/>
          <p:nvPr/>
        </p:nvSpPr>
        <p:spPr>
          <a:xfrm>
            <a:off x="589637" y="1785141"/>
            <a:ext cx="10830232" cy="3539430"/>
          </a:xfrm>
          <a:prstGeom prst="rect">
            <a:avLst/>
          </a:prstGeom>
          <a:noFill/>
        </p:spPr>
        <p:txBody>
          <a:bodyPr wrap="square" rtlCol="0">
            <a:spAutoFit/>
          </a:bodyPr>
          <a:lstStyle/>
          <a:p>
            <a:pPr marL="457200" indent="-457200" algn="ctr">
              <a:buFont typeface="Arial" panose="020B0604020202020204" pitchFamily="34" charset="0"/>
              <a:buChar char="•"/>
            </a:pPr>
            <a:r>
              <a:rPr lang="en-US" sz="2800" dirty="0">
                <a:solidFill>
                  <a:schemeClr val="bg1"/>
                </a:solidFill>
              </a:rPr>
              <a:t>This week, gradually begin incorporating the six steps into your prayers.</a:t>
            </a:r>
          </a:p>
          <a:p>
            <a:pPr marL="457200" indent="-457200" algn="ctr">
              <a:buFont typeface="Arial" panose="020B0604020202020204" pitchFamily="34" charset="0"/>
              <a:buChar char="•"/>
            </a:pPr>
            <a:r>
              <a:rPr lang="en-US" sz="2800" dirty="0">
                <a:solidFill>
                  <a:schemeClr val="bg1"/>
                </a:solidFill>
              </a:rPr>
              <a:t>If you have been justifying wrongdoing in your life, agree with God that it is a sin and truly repent by turning from it and asking God to cleanse you from all unrighteousness. </a:t>
            </a:r>
          </a:p>
          <a:p>
            <a:pPr marL="457200" indent="-457200" algn="ctr">
              <a:buFont typeface="Arial" panose="020B0604020202020204" pitchFamily="34" charset="0"/>
              <a:buChar char="•"/>
            </a:pPr>
            <a:r>
              <a:rPr lang="en-US" sz="2800" dirty="0">
                <a:solidFill>
                  <a:schemeClr val="bg1"/>
                </a:solidFill>
              </a:rPr>
              <a:t>Take one thing you are praying for, start living in expectation of it, and practice active belief. </a:t>
            </a:r>
          </a:p>
          <a:p>
            <a:pPr marL="457200" indent="-457200" algn="ctr">
              <a:buFont typeface="Arial" panose="020B0604020202020204" pitchFamily="34" charset="0"/>
              <a:buChar char="•"/>
            </a:pPr>
            <a:r>
              <a:rPr lang="en-US" sz="2800" dirty="0">
                <a:solidFill>
                  <a:schemeClr val="bg1"/>
                </a:solidFill>
              </a:rPr>
              <a:t>According to God’s word it will happen, and plans for the answer. </a:t>
            </a:r>
          </a:p>
        </p:txBody>
      </p:sp>
    </p:spTree>
    <p:extLst>
      <p:ext uri="{BB962C8B-B14F-4D97-AF65-F5344CB8AC3E}">
        <p14:creationId xmlns:p14="http://schemas.microsoft.com/office/powerpoint/2010/main" val="1915072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up of a leaf&#10;&#10;Description automatically generated">
            <a:extLst>
              <a:ext uri="{FF2B5EF4-FFF2-40B4-BE49-F238E27FC236}">
                <a16:creationId xmlns:a16="http://schemas.microsoft.com/office/drawing/2014/main" id="{85FF6E1C-9DBE-288B-3B53-43601CA5CB37}"/>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12AB3B-C044-E0A9-5E72-753E4CECA3D2}"/>
              </a:ext>
            </a:extLst>
          </p:cNvPr>
          <p:cNvSpPr txBox="1"/>
          <p:nvPr/>
        </p:nvSpPr>
        <p:spPr>
          <a:xfrm>
            <a:off x="2276475" y="2247900"/>
            <a:ext cx="7581900" cy="25146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b="1">
                <a:solidFill>
                  <a:schemeClr val="tx1">
                    <a:lumMod val="75000"/>
                    <a:lumOff val="25000"/>
                  </a:schemeClr>
                </a:solidFill>
                <a:latin typeface="+mj-lt"/>
                <a:ea typeface="+mj-ea"/>
                <a:cs typeface="+mj-cs"/>
              </a:rPr>
              <a:t>LET’S PRAY!!</a:t>
            </a:r>
          </a:p>
        </p:txBody>
      </p:sp>
    </p:spTree>
    <p:extLst>
      <p:ext uri="{BB962C8B-B14F-4D97-AF65-F5344CB8AC3E}">
        <p14:creationId xmlns:p14="http://schemas.microsoft.com/office/powerpoint/2010/main" val="654387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background with text&#10;&#10;Description automatically generated">
            <a:extLst>
              <a:ext uri="{FF2B5EF4-FFF2-40B4-BE49-F238E27FC236}">
                <a16:creationId xmlns:a16="http://schemas.microsoft.com/office/drawing/2014/main" id="{6B34A881-1093-B9A3-3B78-974251CCA963}"/>
              </a:ext>
            </a:extLst>
          </p:cNvPr>
          <p:cNvPicPr>
            <a:picLocks noGrp="1" noRot="1" noChangeAspect="1" noMove="1" noResize="1" noEditPoints="1" noAdjustHandles="1" noChangeArrowheads="1" noChangeShapeType="1" noCrop="1"/>
          </p:cNvPicPr>
          <p:nvPr/>
        </p:nvPicPr>
        <p:blipFill rotWithShape="1">
          <a:blip r:embed="rId2">
            <a:alphaModFix amt="40000"/>
            <a:extLst>
              <a:ext uri="{28A0092B-C50C-407E-A947-70E740481C1C}">
                <a14:useLocalDpi xmlns:a14="http://schemas.microsoft.com/office/drawing/2010/main" val="0"/>
              </a:ext>
            </a:extLst>
          </a:blip>
          <a:srcRect l="13856" r="16834"/>
          <a:stretch/>
        </p:blipFill>
        <p:spPr>
          <a:xfrm>
            <a:off x="-170" y="10"/>
            <a:ext cx="8450317" cy="6857990"/>
          </a:xfrm>
          <a:prstGeom prst="rect">
            <a:avLst/>
          </a:prstGeom>
        </p:spPr>
      </p:pic>
      <p:sp>
        <p:nvSpPr>
          <p:cNvPr id="5" name="TextBox 4">
            <a:extLst>
              <a:ext uri="{FF2B5EF4-FFF2-40B4-BE49-F238E27FC236}">
                <a16:creationId xmlns:a16="http://schemas.microsoft.com/office/drawing/2014/main" id="{358A3942-3CD7-BA22-EC80-50F62F3EB682}"/>
              </a:ext>
            </a:extLst>
          </p:cNvPr>
          <p:cNvSpPr txBox="1"/>
          <p:nvPr/>
        </p:nvSpPr>
        <p:spPr>
          <a:xfrm>
            <a:off x="346773" y="337045"/>
            <a:ext cx="5799167" cy="456713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400" kern="1200" dirty="0">
                <a:solidFill>
                  <a:srgbClr val="FFFFFF"/>
                </a:solidFill>
                <a:latin typeface="+mj-lt"/>
                <a:ea typeface="+mj-ea"/>
                <a:cs typeface="+mj-cs"/>
              </a:rPr>
              <a:t>Doors of the Church are OPEN: </a:t>
            </a:r>
          </a:p>
          <a:p>
            <a:pPr>
              <a:lnSpc>
                <a:spcPct val="90000"/>
              </a:lnSpc>
              <a:spcBef>
                <a:spcPct val="0"/>
              </a:spcBef>
              <a:spcAft>
                <a:spcPts val="600"/>
              </a:spcAft>
            </a:pPr>
            <a:r>
              <a:rPr lang="en-US" sz="4400" kern="1200" dirty="0">
                <a:solidFill>
                  <a:srgbClr val="FFFFFF"/>
                </a:solidFill>
                <a:latin typeface="+mj-lt"/>
                <a:ea typeface="+mj-ea"/>
                <a:cs typeface="+mj-cs"/>
              </a:rPr>
              <a:t>“REID TEMPLE CARES”</a:t>
            </a:r>
          </a:p>
        </p:txBody>
      </p:sp>
      <p:pic>
        <p:nvPicPr>
          <p:cNvPr id="4" name="Picture 2" descr="https://media.istockphoto.com/photos/open-church-doors-with-cross-picture-id185090423?k=6&amp;m=185090423&amp;s=612x612&amp;w=0&amp;h=tSxPvln7ZuQQw5qvEzc5hQ5j4OycUtF1ouFh7Yzrc0o=">
            <a:extLst>
              <a:ext uri="{FF2B5EF4-FFF2-40B4-BE49-F238E27FC236}">
                <a16:creationId xmlns:a16="http://schemas.microsoft.com/office/drawing/2014/main" id="{18BB759F-3FAC-B239-F622-0AB0AE7702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42" r="16848"/>
          <a:stretch/>
        </p:blipFill>
        <p:spPr bwMode="auto">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299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se up of a green leaf">
            <a:extLst>
              <a:ext uri="{FF2B5EF4-FFF2-40B4-BE49-F238E27FC236}">
                <a16:creationId xmlns:a16="http://schemas.microsoft.com/office/drawing/2014/main" id="{B812E206-5210-8491-71DE-1F216E89BDC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https://pciprdprodfmssa.blob.core.windows.net/fms/1c42292f-c552-44c2-afd7-d83021ea5632/giving_header.png">
            <a:extLst>
              <a:ext uri="{FF2B5EF4-FFF2-40B4-BE49-F238E27FC236}">
                <a16:creationId xmlns:a16="http://schemas.microsoft.com/office/drawing/2014/main" id="{6AB4AB2E-C4D3-3416-012A-49C413844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675" y="494457"/>
            <a:ext cx="952500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916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text&#10;&#10;Description automatically generated">
            <a:extLst>
              <a:ext uri="{FF2B5EF4-FFF2-40B4-BE49-F238E27FC236}">
                <a16:creationId xmlns:a16="http://schemas.microsoft.com/office/drawing/2014/main" id="{D3D658F7-E758-8A58-2499-F83CB960782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Content Placeholder 4">
            <a:extLst>
              <a:ext uri="{FF2B5EF4-FFF2-40B4-BE49-F238E27FC236}">
                <a16:creationId xmlns:a16="http://schemas.microsoft.com/office/drawing/2014/main" id="{F6B91C31-EFEF-4F20-BD40-D0473BB5C2A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91265" y="2265184"/>
            <a:ext cx="9144000" cy="2447925"/>
          </a:xfrm>
          <a:prstGeom prst="rect">
            <a:avLst/>
          </a:prstGeom>
        </p:spPr>
      </p:pic>
    </p:spTree>
    <p:extLst>
      <p:ext uri="{BB962C8B-B14F-4D97-AF65-F5344CB8AC3E}">
        <p14:creationId xmlns:p14="http://schemas.microsoft.com/office/powerpoint/2010/main" val="2536652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leafy plant with white text">
            <a:extLst>
              <a:ext uri="{FF2B5EF4-FFF2-40B4-BE49-F238E27FC236}">
                <a16:creationId xmlns:a16="http://schemas.microsoft.com/office/drawing/2014/main" id="{41E7E700-8271-CD3B-46C1-F99086E6A1DD}"/>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424" b="10687"/>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20" name="Group 19">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21" name="Freeform: Shape 2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32408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ln w="28575">
            <a:solidFill>
              <a:schemeClr val="bg1"/>
            </a:solidFill>
          </a:ln>
        </p:spPr>
      </p:pic>
      <p:sp>
        <p:nvSpPr>
          <p:cNvPr id="4" name="TextBox 3">
            <a:extLst>
              <a:ext uri="{FF2B5EF4-FFF2-40B4-BE49-F238E27FC236}">
                <a16:creationId xmlns:a16="http://schemas.microsoft.com/office/drawing/2014/main" id="{E19B3B3F-27FE-883E-EFB7-E2D548D2211C}"/>
              </a:ext>
            </a:extLst>
          </p:cNvPr>
          <p:cNvSpPr txBox="1"/>
          <p:nvPr/>
        </p:nvSpPr>
        <p:spPr>
          <a:xfrm>
            <a:off x="1033006" y="2340423"/>
            <a:ext cx="9874819" cy="2123658"/>
          </a:xfrm>
          <a:prstGeom prst="rect">
            <a:avLst/>
          </a:prstGeom>
          <a:noFill/>
        </p:spPr>
        <p:txBody>
          <a:bodyPr wrap="none" rtlCol="0">
            <a:spAutoFit/>
          </a:bodyPr>
          <a:lstStyle/>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PRINCIPLES FOR PRAYER:</a:t>
            </a:r>
          </a:p>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TWELVE ACTION STEPS TO PRAYER!</a:t>
            </a:r>
          </a:p>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PART TWO</a:t>
            </a:r>
          </a:p>
        </p:txBody>
      </p:sp>
      <p:pic>
        <p:nvPicPr>
          <p:cNvPr id="5" name="Picture 2" descr="Understanding the Purpose and Power of Prayer: How to Call Heaven to Earth">
            <a:extLst>
              <a:ext uri="{FF2B5EF4-FFF2-40B4-BE49-F238E27FC236}">
                <a16:creationId xmlns:a16="http://schemas.microsoft.com/office/drawing/2014/main" id="{E3D52717-2B42-9B86-554C-90A2A56ECF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76025" y="4313240"/>
            <a:ext cx="1582339" cy="2406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326C6935-1CAD-1253-C678-74C2541D6104}"/>
              </a:ext>
            </a:extLst>
          </p:cNvPr>
          <p:cNvSpPr txBox="1"/>
          <p:nvPr/>
        </p:nvSpPr>
        <p:spPr>
          <a:xfrm>
            <a:off x="1080344" y="5465226"/>
            <a:ext cx="2882520" cy="646331"/>
          </a:xfrm>
          <a:prstGeom prst="rect">
            <a:avLst/>
          </a:prstGeom>
          <a:noFill/>
        </p:spPr>
        <p:txBody>
          <a:bodyPr wrap="none" rtlCol="0">
            <a:spAutoFit/>
          </a:bodyPr>
          <a:lstStyle/>
          <a:p>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Dr. Mark E. Whitlock, Jr. </a:t>
            </a:r>
          </a:p>
          <a:p>
            <a:pPr algn="ctr"/>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Pastor</a:t>
            </a:r>
          </a:p>
        </p:txBody>
      </p:sp>
    </p:spTree>
    <p:extLst>
      <p:ext uri="{BB962C8B-B14F-4D97-AF65-F5344CB8AC3E}">
        <p14:creationId xmlns:p14="http://schemas.microsoft.com/office/powerpoint/2010/main" val="4242014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leafy object with white text">
            <a:extLst>
              <a:ext uri="{FF2B5EF4-FFF2-40B4-BE49-F238E27FC236}">
                <a16:creationId xmlns:a16="http://schemas.microsoft.com/office/drawing/2014/main" id="{CF4E6DE1-B46C-95B9-10B9-D62E10D30D6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a:effectLst>
            <a:outerShdw blurRad="596900" dist="330200" dir="8820000" sx="87000" sy="87000" algn="ctr" rotWithShape="0">
              <a:srgbClr val="000000">
                <a:alpha val="29000"/>
              </a:srgbClr>
            </a:outerShdw>
          </a:effectLst>
        </p:spPr>
      </p:pic>
      <p:sp>
        <p:nvSpPr>
          <p:cNvPr id="4" name="TextBox 3">
            <a:extLst>
              <a:ext uri="{FF2B5EF4-FFF2-40B4-BE49-F238E27FC236}">
                <a16:creationId xmlns:a16="http://schemas.microsoft.com/office/drawing/2014/main" id="{1F82BF19-10EB-00DA-4226-BC26048B617D}"/>
              </a:ext>
            </a:extLst>
          </p:cNvPr>
          <p:cNvSpPr txBox="1"/>
          <p:nvPr/>
        </p:nvSpPr>
        <p:spPr>
          <a:xfrm>
            <a:off x="2481869" y="573190"/>
            <a:ext cx="7228261" cy="923330"/>
          </a:xfrm>
          <a:prstGeom prst="rect">
            <a:avLst/>
          </a:prstGeom>
          <a:noFill/>
        </p:spPr>
        <p:txBody>
          <a:bodyPr wrap="none" rtlCol="0">
            <a:spAutoFit/>
          </a:bodyPr>
          <a:lstStyle/>
          <a:p>
            <a:r>
              <a:rPr lang="en-US" sz="54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COURSE OBJECTIVES!</a:t>
            </a:r>
          </a:p>
        </p:txBody>
      </p:sp>
      <p:sp>
        <p:nvSpPr>
          <p:cNvPr id="7" name="TextBox 6">
            <a:extLst>
              <a:ext uri="{FF2B5EF4-FFF2-40B4-BE49-F238E27FC236}">
                <a16:creationId xmlns:a16="http://schemas.microsoft.com/office/drawing/2014/main" id="{E40673E3-5A39-12DD-44A9-1685B1B4D182}"/>
              </a:ext>
            </a:extLst>
          </p:cNvPr>
          <p:cNvSpPr txBox="1"/>
          <p:nvPr/>
        </p:nvSpPr>
        <p:spPr>
          <a:xfrm>
            <a:off x="1509408" y="1449929"/>
            <a:ext cx="9776298" cy="5262979"/>
          </a:xfrm>
          <a:prstGeom prst="rect">
            <a:avLst/>
          </a:prstGeom>
          <a:noFill/>
        </p:spPr>
        <p:txBody>
          <a:bodyPr wrap="square" rtlCol="0">
            <a:spAutoFit/>
          </a:bodyPr>
          <a:lstStyle/>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PRAYER</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WORD: Hebrews 6:13</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SECURE THE PROMISES</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PLEAD THE CASE</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BELIEVE</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GIVE THANKS</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LIVE IN EXPECTATION</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PRACTICE ACTIVE BELIEF</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PUTTING PRAYER INTO PRACTICE</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LET’S PRAY TOGETHER</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OPEN THE DOORS OF THE CHURCH/OFFERING</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THANK YOU!</a:t>
            </a:r>
          </a:p>
        </p:txBody>
      </p:sp>
    </p:spTree>
    <p:extLst>
      <p:ext uri="{BB962C8B-B14F-4D97-AF65-F5344CB8AC3E}">
        <p14:creationId xmlns:p14="http://schemas.microsoft.com/office/powerpoint/2010/main" val="3976081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green leaf">
            <a:extLst>
              <a:ext uri="{FF2B5EF4-FFF2-40B4-BE49-F238E27FC236}">
                <a16:creationId xmlns:a16="http://schemas.microsoft.com/office/drawing/2014/main" id="{29C7BE76-3563-DCB9-91BF-73A0788F1B3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ln w="28575">
            <a:solidFill>
              <a:schemeClr val="bg1"/>
            </a:solidFill>
          </a:ln>
        </p:spPr>
      </p:pic>
      <p:sp>
        <p:nvSpPr>
          <p:cNvPr id="6" name="TextBox 5">
            <a:extLst>
              <a:ext uri="{FF2B5EF4-FFF2-40B4-BE49-F238E27FC236}">
                <a16:creationId xmlns:a16="http://schemas.microsoft.com/office/drawing/2014/main" id="{72452508-D368-1090-C08E-3D72CE4FD0FE}"/>
              </a:ext>
            </a:extLst>
          </p:cNvPr>
          <p:cNvSpPr txBox="1"/>
          <p:nvPr/>
        </p:nvSpPr>
        <p:spPr>
          <a:xfrm>
            <a:off x="4228218" y="121609"/>
            <a:ext cx="3688830" cy="830997"/>
          </a:xfrm>
          <a:prstGeom prst="rect">
            <a:avLst/>
          </a:prstGeom>
          <a:noFill/>
        </p:spPr>
        <p:txBody>
          <a:bodyPr wrap="none" rtlCol="0">
            <a:spAutoFit/>
          </a:bodyPr>
          <a:lstStyle/>
          <a:p>
            <a:pPr algn="ctr"/>
            <a:r>
              <a:rPr lang="en-US" sz="48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WORD!</a:t>
            </a:r>
          </a:p>
        </p:txBody>
      </p:sp>
      <p:sp>
        <p:nvSpPr>
          <p:cNvPr id="7" name="TextBox 6">
            <a:extLst>
              <a:ext uri="{FF2B5EF4-FFF2-40B4-BE49-F238E27FC236}">
                <a16:creationId xmlns:a16="http://schemas.microsoft.com/office/drawing/2014/main" id="{79510233-0310-BE7F-C82F-E5C154770A1A}"/>
              </a:ext>
            </a:extLst>
          </p:cNvPr>
          <p:cNvSpPr txBox="1"/>
          <p:nvPr/>
        </p:nvSpPr>
        <p:spPr>
          <a:xfrm>
            <a:off x="1575881" y="1015461"/>
            <a:ext cx="9251004" cy="4093428"/>
          </a:xfrm>
          <a:prstGeom prst="rect">
            <a:avLst/>
          </a:prstGeom>
          <a:noFill/>
        </p:spPr>
        <p:txBody>
          <a:bodyPr wrap="square" rtlCol="0">
            <a:spAutoFit/>
          </a:bodyPr>
          <a:lstStyle/>
          <a:p>
            <a:pPr marL="0" indent="0" algn="ctr">
              <a:buNone/>
            </a:pPr>
            <a:r>
              <a:rPr lang="en-US" sz="2000" b="1" dirty="0">
                <a:solidFill>
                  <a:schemeClr val="bg1"/>
                </a:solidFill>
              </a:rPr>
              <a:t>In this chapter, the principles that follow were developed from evaluating the prayer lives of Jesus, Abraham, Joseph, Moses, David, Ezekiel, and others in the bible. When you study these biblical figures, you see that they all used a similar pattern in prayer. Their prayers receive the attention of God and produced powerful results. </a:t>
            </a:r>
          </a:p>
          <a:p>
            <a:pPr marL="0" indent="0" algn="ctr">
              <a:buNone/>
            </a:pPr>
            <a:r>
              <a:rPr lang="en-US" sz="2000" b="1" dirty="0">
                <a:solidFill>
                  <a:schemeClr val="bg1"/>
                </a:solidFill>
              </a:rPr>
              <a:t>From Genesis to Revelation, we read of normal people that received the promises of God through prayer. These promises are sealed by the highest authority, God's Word. </a:t>
            </a:r>
          </a:p>
          <a:p>
            <a:pPr marL="0" indent="0">
              <a:buNone/>
            </a:pPr>
            <a:endParaRPr lang="en-US" sz="2000" b="1" dirty="0">
              <a:solidFill>
                <a:schemeClr val="bg1"/>
              </a:solidFill>
            </a:endParaRPr>
          </a:p>
          <a:p>
            <a:pPr marL="0" indent="0">
              <a:buNone/>
            </a:pPr>
            <a:r>
              <a:rPr lang="en-US" sz="2000" b="1" dirty="0">
                <a:solidFill>
                  <a:schemeClr val="bg1"/>
                </a:solidFill>
              </a:rPr>
              <a:t>In Hebrews 6:13 it says, “For when God made a promise to Abraham, since he had no one greater by whom to swear, he swore by himself.”</a:t>
            </a:r>
          </a:p>
          <a:p>
            <a:pPr marL="0" indent="0" algn="ctr">
              <a:buNone/>
            </a:pPr>
            <a:r>
              <a:rPr lang="en-US" sz="2000" b="1" u="sng" dirty="0">
                <a:solidFill>
                  <a:schemeClr val="bg1"/>
                </a:solidFill>
              </a:rPr>
              <a:t>There are over 7,000 promises of God in the Bible! </a:t>
            </a:r>
          </a:p>
          <a:p>
            <a:pPr marL="0" indent="0" algn="ctr">
              <a:buNone/>
            </a:pPr>
            <a:r>
              <a:rPr lang="en-US" sz="2000" b="1" u="sng" dirty="0">
                <a:solidFill>
                  <a:schemeClr val="bg1"/>
                </a:solidFill>
              </a:rPr>
              <a:t>God is obligated to fulfill His promises! </a:t>
            </a:r>
          </a:p>
        </p:txBody>
      </p:sp>
    </p:spTree>
    <p:extLst>
      <p:ext uri="{BB962C8B-B14F-4D97-AF65-F5344CB8AC3E}">
        <p14:creationId xmlns:p14="http://schemas.microsoft.com/office/powerpoint/2010/main" val="1897273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7186BE-91C3-CCBA-7B72-6946E9B46662}"/>
            </a:ext>
          </a:extLst>
        </p:cNvPr>
        <p:cNvGrpSpPr/>
        <p:nvPr/>
      </p:nvGrpSpPr>
      <p:grpSpPr>
        <a:xfrm>
          <a:off x="0" y="0"/>
          <a:ext cx="0" cy="0"/>
          <a:chOff x="0" y="0"/>
          <a:chExt cx="0" cy="0"/>
        </a:xfrm>
      </p:grpSpPr>
      <p:sp useBgFill="1">
        <p:nvSpPr>
          <p:cNvPr id="2060" name="Rectangle 205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Rectangle 206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lose up of a green leaf&#10;&#10;Description automatically generated">
            <a:extLst>
              <a:ext uri="{FF2B5EF4-FFF2-40B4-BE49-F238E27FC236}">
                <a16:creationId xmlns:a16="http://schemas.microsoft.com/office/drawing/2014/main" id="{66E3B001-87CD-9D00-704E-B9898D4E4A71}"/>
              </a:ext>
            </a:extLst>
          </p:cNvPr>
          <p:cNvPicPr>
            <a:picLocks noGrp="1" noRot="1" noChangeAspect="1" noMove="1" noResize="1" noEditPoints="1" noAdjustHandles="1" noChangeArrowheads="1" noChangeShapeType="1" noCrop="1"/>
          </p:cNvPicPr>
          <p:nvPr/>
        </p:nvPicPr>
        <p:blipFill rotWithShape="1">
          <a:blip r:embed="rId2">
            <a:alphaModFix amt="40000"/>
            <a:extLst>
              <a:ext uri="{28A0092B-C50C-407E-A947-70E740481C1C}">
                <a14:useLocalDpi xmlns:a14="http://schemas.microsoft.com/office/drawing/2010/main" val="0"/>
              </a:ext>
            </a:extLst>
          </a:blip>
          <a:srcRect l="19181" r="11509"/>
          <a:stretch/>
        </p:blipFill>
        <p:spPr>
          <a:xfrm>
            <a:off x="20" y="10"/>
            <a:ext cx="8450297" cy="6857990"/>
          </a:xfrm>
          <a:prstGeom prst="rect">
            <a:avLst/>
          </a:prstGeom>
        </p:spPr>
      </p:pic>
      <p:sp>
        <p:nvSpPr>
          <p:cNvPr id="6" name="TextBox 5">
            <a:extLst>
              <a:ext uri="{FF2B5EF4-FFF2-40B4-BE49-F238E27FC236}">
                <a16:creationId xmlns:a16="http://schemas.microsoft.com/office/drawing/2014/main" id="{DB672D6F-C878-56CF-ED46-6D930BA975BC}"/>
              </a:ext>
            </a:extLst>
          </p:cNvPr>
          <p:cNvSpPr txBox="1"/>
          <p:nvPr/>
        </p:nvSpPr>
        <p:spPr>
          <a:xfrm>
            <a:off x="171856" y="228605"/>
            <a:ext cx="5577191" cy="6225692"/>
          </a:xfrm>
          <a:prstGeom prst="rect">
            <a:avLst/>
          </a:prstGeom>
        </p:spPr>
        <p:txBody>
          <a:bodyPr vert="horz" lIns="91440" tIns="45720" rIns="91440" bIns="45720" rtlCol="0">
            <a:normAutofit fontScale="77500" lnSpcReduction="20000"/>
          </a:bodyPr>
          <a:lstStyle/>
          <a:p>
            <a:pPr marL="0" indent="-228600">
              <a:lnSpc>
                <a:spcPct val="90000"/>
              </a:lnSpc>
              <a:spcAft>
                <a:spcPts val="600"/>
              </a:spcAft>
              <a:buFont typeface="Arial" panose="020B0604020202020204" pitchFamily="34" charset="0"/>
              <a:buChar char="•"/>
            </a:pPr>
            <a:r>
              <a:rPr lang="en-US" sz="2200" u="sng" dirty="0">
                <a:solidFill>
                  <a:srgbClr val="FFFFFF"/>
                </a:solidFill>
              </a:rPr>
              <a:t>2 Corinthians 1:20 </a:t>
            </a:r>
            <a:r>
              <a:rPr lang="en-US" sz="2200" dirty="0">
                <a:solidFill>
                  <a:srgbClr val="FFFFFF"/>
                </a:solidFill>
              </a:rPr>
              <a:t>For no matter how many promises God has made, they are “Yes” in Christ. And so through him the “Amen” is spoken by us to the glory of God.</a:t>
            </a:r>
          </a:p>
          <a:p>
            <a:pPr marL="0" indent="-228600">
              <a:lnSpc>
                <a:spcPct val="90000"/>
              </a:lnSpc>
              <a:spcAft>
                <a:spcPts val="600"/>
              </a:spcAft>
              <a:buFont typeface="Arial" panose="020B0604020202020204" pitchFamily="34" charset="0"/>
              <a:buChar char="•"/>
            </a:pPr>
            <a:endParaRPr lang="en-US" sz="2200" dirty="0">
              <a:solidFill>
                <a:srgbClr val="FFFFFF"/>
              </a:solidFill>
            </a:endParaRPr>
          </a:p>
          <a:p>
            <a:pPr marL="0" indent="-228600">
              <a:lnSpc>
                <a:spcPct val="90000"/>
              </a:lnSpc>
              <a:spcAft>
                <a:spcPts val="600"/>
              </a:spcAft>
              <a:buFont typeface="Arial" panose="020B0604020202020204" pitchFamily="34" charset="0"/>
              <a:buChar char="•"/>
            </a:pPr>
            <a:r>
              <a:rPr lang="en-US" sz="2200" b="1" dirty="0">
                <a:solidFill>
                  <a:srgbClr val="FFFFFF"/>
                </a:solidFill>
              </a:rPr>
              <a:t>7. </a:t>
            </a:r>
            <a:r>
              <a:rPr lang="en-US" sz="2200" b="1" u="sng" dirty="0">
                <a:solidFill>
                  <a:srgbClr val="FFFFFF"/>
                </a:solidFill>
              </a:rPr>
              <a:t>Principle</a:t>
            </a:r>
            <a:r>
              <a:rPr lang="en-US" sz="2200" b="1" dirty="0">
                <a:solidFill>
                  <a:srgbClr val="FFFFFF"/>
                </a:solidFill>
              </a:rPr>
              <a:t> – Secure the Promise: When you petition the Lord, take God’s promises before him, applying them to the specific request you are making. Then hold unto God promises. </a:t>
            </a:r>
          </a:p>
          <a:p>
            <a:pPr marL="0" indent="-228600">
              <a:lnSpc>
                <a:spcPct val="90000"/>
              </a:lnSpc>
              <a:spcAft>
                <a:spcPts val="600"/>
              </a:spcAft>
              <a:buFont typeface="Arial" panose="020B0604020202020204" pitchFamily="34" charset="0"/>
              <a:buChar char="•"/>
            </a:pPr>
            <a:endParaRPr lang="en-US" sz="2200" b="1" dirty="0">
              <a:solidFill>
                <a:srgbClr val="FFFFFF"/>
              </a:solidFill>
            </a:endParaRPr>
          </a:p>
          <a:p>
            <a:pPr marL="0" indent="-228600" algn="ctr">
              <a:lnSpc>
                <a:spcPct val="90000"/>
              </a:lnSpc>
              <a:spcAft>
                <a:spcPts val="600"/>
              </a:spcAft>
              <a:buFont typeface="Arial" panose="020B0604020202020204" pitchFamily="34" charset="0"/>
              <a:buChar char="•"/>
            </a:pPr>
            <a:r>
              <a:rPr lang="en-US" sz="2200" dirty="0">
                <a:solidFill>
                  <a:srgbClr val="FFFFFF"/>
                </a:solidFill>
              </a:rPr>
              <a:t>God answers specific requests based on his promises. Blind Bartimaeus was healed because he asked for healing based on his legal rights. He cried out, ‘son of David” Mark 10:ii47-48). Jesus ask, “ what do you want me to do for you?” Jesus had people tell him what they wanted. The man deserved healing because he petitioned specifically through the promises. He reasoned, that every covenant promise God made to Abraham can come through Jesus! </a:t>
            </a:r>
          </a:p>
          <a:p>
            <a:pPr indent="-228600" algn="ctr">
              <a:lnSpc>
                <a:spcPct val="90000"/>
              </a:lnSpc>
              <a:spcAft>
                <a:spcPts val="600"/>
              </a:spcAft>
              <a:buFont typeface="Arial" panose="020B0604020202020204" pitchFamily="34" charset="0"/>
              <a:buChar char="•"/>
            </a:pPr>
            <a:r>
              <a:rPr lang="en-US" sz="2200" dirty="0">
                <a:solidFill>
                  <a:srgbClr val="FFFFFF"/>
                </a:solidFill>
              </a:rPr>
              <a:t>The woman who was bent over. Jesus then set his eyes on her, put hands on her, and healed her. The bible says, “immediately she straightened up and praise god” (Luke 13:13-16). </a:t>
            </a:r>
          </a:p>
          <a:p>
            <a:pPr marL="0" indent="0" algn="ctr">
              <a:buNone/>
            </a:pPr>
            <a:r>
              <a:rPr lang="en-US" sz="2200" dirty="0">
                <a:solidFill>
                  <a:schemeClr val="bg1"/>
                </a:solidFill>
              </a:rPr>
              <a:t>Jesus healed her because, in the legal contract God had made with his chosen people on behalf of Abraham, he had said, “the Lord will take away from you all sickness” (Deut. 7:15).</a:t>
            </a:r>
          </a:p>
          <a:p>
            <a:pPr marL="0" indent="0">
              <a:buNone/>
            </a:pPr>
            <a:r>
              <a:rPr lang="en-US" sz="2200" dirty="0">
                <a:solidFill>
                  <a:schemeClr val="bg1"/>
                </a:solidFill>
              </a:rPr>
              <a:t>We ask God to heal because we’re hurting, and he does because we give him evidence of his promises. </a:t>
            </a:r>
          </a:p>
          <a:p>
            <a:pPr indent="-228600">
              <a:lnSpc>
                <a:spcPct val="90000"/>
              </a:lnSpc>
              <a:spcAft>
                <a:spcPts val="600"/>
              </a:spcAft>
              <a:buFont typeface="Arial" panose="020B0604020202020204" pitchFamily="34" charset="0"/>
              <a:buChar char="•"/>
            </a:pPr>
            <a:endParaRPr lang="en-US" sz="1100" dirty="0">
              <a:solidFill>
                <a:srgbClr val="FFFFFF"/>
              </a:solidFill>
            </a:endParaRPr>
          </a:p>
          <a:p>
            <a:pPr marL="0" indent="-228600">
              <a:lnSpc>
                <a:spcPct val="90000"/>
              </a:lnSpc>
              <a:spcAft>
                <a:spcPts val="600"/>
              </a:spcAft>
              <a:buFont typeface="Arial" panose="020B0604020202020204" pitchFamily="34" charset="0"/>
              <a:buChar char="•"/>
            </a:pPr>
            <a:endParaRPr lang="en-US" sz="1100" dirty="0">
              <a:solidFill>
                <a:srgbClr val="FFFFFF"/>
              </a:solidFill>
            </a:endParaRPr>
          </a:p>
        </p:txBody>
      </p:sp>
      <p:pic>
        <p:nvPicPr>
          <p:cNvPr id="2050" name="Picture 2" descr="Power of Prayer - From My Hands to his Heart">
            <a:extLst>
              <a:ext uri="{FF2B5EF4-FFF2-40B4-BE49-F238E27FC236}">
                <a16:creationId xmlns:a16="http://schemas.microsoft.com/office/drawing/2014/main" id="{41AC6BA8-705D-11F4-7FC8-9A0C0DD9880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45811" r="8759" b="-1"/>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7A0E85A-E7D4-1C33-7D89-900EB54CB9E0}"/>
              </a:ext>
            </a:extLst>
          </p:cNvPr>
          <p:cNvSpPr txBox="1"/>
          <p:nvPr/>
        </p:nvSpPr>
        <p:spPr>
          <a:xfrm>
            <a:off x="7718846" y="3341451"/>
            <a:ext cx="3848805" cy="2585323"/>
          </a:xfrm>
          <a:prstGeom prst="rect">
            <a:avLst/>
          </a:prstGeom>
          <a:noFill/>
        </p:spPr>
        <p:txBody>
          <a:bodyPr wrap="square" rtlCol="0">
            <a:spAutoFit/>
          </a:bodyPr>
          <a:lstStyle/>
          <a:p>
            <a:pPr algn="ctr"/>
            <a:r>
              <a:rPr lang="en-US" sz="5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SECURE THE PROMISES!</a:t>
            </a:r>
          </a:p>
        </p:txBody>
      </p:sp>
    </p:spTree>
    <p:extLst>
      <p:ext uri="{BB962C8B-B14F-4D97-AF65-F5344CB8AC3E}">
        <p14:creationId xmlns:p14="http://schemas.microsoft.com/office/powerpoint/2010/main" val="2693306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1C9989-917B-FB9C-3932-7CEA8DDA9533}"/>
            </a:ext>
          </a:extLst>
        </p:cNvPr>
        <p:cNvGrpSpPr/>
        <p:nvPr/>
      </p:nvGrpSpPr>
      <p:grpSpPr>
        <a:xfrm>
          <a:off x="0" y="0"/>
          <a:ext cx="0" cy="0"/>
          <a:chOff x="0" y="0"/>
          <a:chExt cx="0" cy="0"/>
        </a:xfrm>
      </p:grpSpPr>
      <p:pic>
        <p:nvPicPr>
          <p:cNvPr id="3076" name="Picture 4" descr="A New Serenity Prayer by Father James Martin and Terre Roche | America  Magazine">
            <a:extLst>
              <a:ext uri="{FF2B5EF4-FFF2-40B4-BE49-F238E27FC236}">
                <a16:creationId xmlns:a16="http://schemas.microsoft.com/office/drawing/2014/main" id="{F8D5359E-2440-351A-D9CE-9FDA58FA380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4254" b="11160"/>
          <a:stretch/>
        </p:blipFill>
        <p:spPr bwMode="auto">
          <a:xfrm>
            <a:off x="-2263908" y="-4532"/>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Freeform: Shape 3080">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lose up of a green leaf">
            <a:extLst>
              <a:ext uri="{FF2B5EF4-FFF2-40B4-BE49-F238E27FC236}">
                <a16:creationId xmlns:a16="http://schemas.microsoft.com/office/drawing/2014/main" id="{36170C69-87A4-4C32-0456-AA59CEBF73F6}"/>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27067" r="14422" b="1"/>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4" name="TextBox 3">
            <a:extLst>
              <a:ext uri="{FF2B5EF4-FFF2-40B4-BE49-F238E27FC236}">
                <a16:creationId xmlns:a16="http://schemas.microsoft.com/office/drawing/2014/main" id="{B6628738-1F77-DECF-B1E2-E68C6BE160C2}"/>
              </a:ext>
            </a:extLst>
          </p:cNvPr>
          <p:cNvSpPr txBox="1"/>
          <p:nvPr/>
        </p:nvSpPr>
        <p:spPr>
          <a:xfrm>
            <a:off x="141769" y="49162"/>
            <a:ext cx="4532010" cy="1107996"/>
          </a:xfrm>
          <a:prstGeom prst="rect">
            <a:avLst/>
          </a:prstGeom>
          <a:noFill/>
        </p:spPr>
        <p:txBody>
          <a:bodyPr wrap="none" rtlCol="0">
            <a:spAutoFit/>
          </a:bodyPr>
          <a:lstStyle/>
          <a:p>
            <a:r>
              <a:rPr lang="en-US" sz="6600" u="sng" dirty="0">
                <a:solidFill>
                  <a:schemeClr val="bg1"/>
                </a:solidFill>
                <a:latin typeface="Aldhabi" panose="01000000000000000000" pitchFamily="2" charset="-78"/>
                <a:cs typeface="Aldhabi" panose="01000000000000000000" pitchFamily="2" charset="-78"/>
              </a:rPr>
              <a:t>PLEAD THE CASE!</a:t>
            </a:r>
          </a:p>
        </p:txBody>
      </p:sp>
      <p:sp>
        <p:nvSpPr>
          <p:cNvPr id="5" name="TextBox 4">
            <a:extLst>
              <a:ext uri="{FF2B5EF4-FFF2-40B4-BE49-F238E27FC236}">
                <a16:creationId xmlns:a16="http://schemas.microsoft.com/office/drawing/2014/main" id="{27263BF9-103D-F1DB-63B0-B34352F5F9F9}"/>
              </a:ext>
            </a:extLst>
          </p:cNvPr>
          <p:cNvSpPr txBox="1"/>
          <p:nvPr/>
        </p:nvSpPr>
        <p:spPr>
          <a:xfrm>
            <a:off x="230618" y="3116826"/>
            <a:ext cx="4582623" cy="3741174"/>
          </a:xfrm>
          <a:prstGeom prst="rect">
            <a:avLst/>
          </a:prstGeom>
          <a:noFill/>
        </p:spPr>
        <p:txBody>
          <a:bodyPr wrap="square" rtlCol="0">
            <a:spAutoFit/>
          </a:bodyPr>
          <a:lstStyle/>
          <a:p>
            <a:pPr marL="0" indent="0" algn="ctr">
              <a:buNone/>
            </a:pPr>
            <a:r>
              <a:rPr lang="en-US" sz="2800" dirty="0">
                <a:solidFill>
                  <a:schemeClr val="bg1"/>
                </a:solidFill>
              </a:rPr>
              <a:t>Next, let’s look more closely at what it means to plead. Pleading the case does not mean begging to people who like or dislike you. We spend too much energy on emotions and feelings!  </a:t>
            </a:r>
          </a:p>
          <a:p>
            <a:pPr marL="0" indent="0" algn="ctr">
              <a:buNone/>
            </a:pPr>
            <a:endParaRPr lang="en-US" sz="2000" b="1" dirty="0">
              <a:solidFill>
                <a:schemeClr val="bg1"/>
              </a:solidFill>
            </a:endParaRPr>
          </a:p>
          <a:p>
            <a:endParaRPr lang="en-US" dirty="0"/>
          </a:p>
        </p:txBody>
      </p:sp>
      <p:sp>
        <p:nvSpPr>
          <p:cNvPr id="6" name="TextBox 5">
            <a:extLst>
              <a:ext uri="{FF2B5EF4-FFF2-40B4-BE49-F238E27FC236}">
                <a16:creationId xmlns:a16="http://schemas.microsoft.com/office/drawing/2014/main" id="{CE70F3F9-06BA-934F-95C4-FCC6AF052743}"/>
              </a:ext>
            </a:extLst>
          </p:cNvPr>
          <p:cNvSpPr txBox="1"/>
          <p:nvPr/>
        </p:nvSpPr>
        <p:spPr>
          <a:xfrm>
            <a:off x="5936584" y="895139"/>
            <a:ext cx="6113647" cy="5355312"/>
          </a:xfrm>
          <a:prstGeom prst="rect">
            <a:avLst/>
          </a:prstGeom>
          <a:noFill/>
        </p:spPr>
        <p:txBody>
          <a:bodyPr wrap="square" rtlCol="0">
            <a:spAutoFit/>
          </a:bodyPr>
          <a:lstStyle/>
          <a:p>
            <a:pPr marL="0" indent="0">
              <a:buNone/>
            </a:pPr>
            <a:r>
              <a:rPr lang="en-US" b="1" dirty="0">
                <a:solidFill>
                  <a:schemeClr val="bg1"/>
                </a:solidFill>
              </a:rPr>
              <a:t>8. </a:t>
            </a:r>
            <a:r>
              <a:rPr lang="en-US" b="1" u="sng" dirty="0">
                <a:solidFill>
                  <a:schemeClr val="bg1"/>
                </a:solidFill>
              </a:rPr>
              <a:t>Principle</a:t>
            </a:r>
            <a:r>
              <a:rPr lang="en-US" b="1" dirty="0">
                <a:solidFill>
                  <a:schemeClr val="bg1"/>
                </a:solidFill>
              </a:rPr>
              <a:t> </a:t>
            </a:r>
            <a:r>
              <a:rPr lang="en-US" dirty="0">
                <a:solidFill>
                  <a:schemeClr val="bg1"/>
                </a:solidFill>
              </a:rPr>
              <a:t>– </a:t>
            </a:r>
            <a:r>
              <a:rPr lang="en-US" b="1" dirty="0">
                <a:solidFill>
                  <a:schemeClr val="bg1"/>
                </a:solidFill>
              </a:rPr>
              <a:t>Plead the case: don’t beg or moan before god but pray intelligently because you rightfully deserve the answer based on God’s promises.</a:t>
            </a:r>
          </a:p>
          <a:p>
            <a:pPr marL="0" indent="0" algn="ctr">
              <a:buNone/>
            </a:pPr>
            <a:r>
              <a:rPr lang="en-US" dirty="0">
                <a:solidFill>
                  <a:schemeClr val="bg1"/>
                </a:solidFill>
              </a:rPr>
              <a:t>In Luke 18, Jesus teaches how to get a prayer through in the story of the unjust judge and widow woman.  </a:t>
            </a:r>
            <a:r>
              <a:rPr lang="en-US" b="1" dirty="0">
                <a:solidFill>
                  <a:schemeClr val="bg1"/>
                </a:solidFill>
              </a:rPr>
              <a:t>God illustrates that we are to depend on God. </a:t>
            </a:r>
          </a:p>
          <a:p>
            <a:pPr marL="0" indent="0">
              <a:buNone/>
            </a:pPr>
            <a:r>
              <a:rPr lang="en-US" dirty="0">
                <a:solidFill>
                  <a:schemeClr val="bg1"/>
                </a:solidFill>
              </a:rPr>
              <a:t>He began by saying, “In a certain town there was a judge who neither feared god nor cared about men” (v. 2). “And there was a widow in that town who kept coming to him with the plea, ‘Grant me justice against my adversary’” (v. 3). </a:t>
            </a:r>
          </a:p>
          <a:p>
            <a:pPr marL="0" indent="0" algn="ctr">
              <a:buNone/>
            </a:pPr>
            <a:r>
              <a:rPr lang="en-US" dirty="0">
                <a:solidFill>
                  <a:schemeClr val="bg1"/>
                </a:solidFill>
              </a:rPr>
              <a:t>The is man grants mercy because of her nagging, not because He cared. </a:t>
            </a:r>
          </a:p>
          <a:p>
            <a:pPr marL="0" indent="0" algn="ctr">
              <a:buNone/>
            </a:pPr>
            <a:r>
              <a:rPr lang="en-US" dirty="0">
                <a:solidFill>
                  <a:schemeClr val="bg1"/>
                </a:solidFill>
              </a:rPr>
              <a:t>An answer to prayer is not because of liking you, but because of faith in His promises and righteous living; and God is holy; therefore, keeps his word. </a:t>
            </a:r>
          </a:p>
          <a:p>
            <a:pPr marL="0" indent="0">
              <a:buNone/>
            </a:pPr>
            <a:endParaRPr lang="en-US" dirty="0">
              <a:solidFill>
                <a:schemeClr val="bg1"/>
              </a:solidFill>
            </a:endParaRPr>
          </a:p>
          <a:p>
            <a:pPr marL="0" indent="0" algn="ctr">
              <a:buNone/>
            </a:pPr>
            <a:r>
              <a:rPr lang="en-US" b="1" dirty="0">
                <a:solidFill>
                  <a:schemeClr val="bg1"/>
                </a:solidFill>
              </a:rPr>
              <a:t>Keep on praying!!! Faith is Believing in the promises of God!</a:t>
            </a:r>
          </a:p>
          <a:p>
            <a:pPr marL="0" indent="0">
              <a:buNone/>
            </a:pPr>
            <a:endParaRPr lang="en-US" dirty="0">
              <a:solidFill>
                <a:schemeClr val="bg1"/>
              </a:solidFill>
            </a:endParaRPr>
          </a:p>
        </p:txBody>
      </p:sp>
    </p:spTree>
    <p:extLst>
      <p:ext uri="{BB962C8B-B14F-4D97-AF65-F5344CB8AC3E}">
        <p14:creationId xmlns:p14="http://schemas.microsoft.com/office/powerpoint/2010/main" val="4166539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een background with text&#10;&#10;Description automatically generated">
            <a:extLst>
              <a:ext uri="{FF2B5EF4-FFF2-40B4-BE49-F238E27FC236}">
                <a16:creationId xmlns:a16="http://schemas.microsoft.com/office/drawing/2014/main" id="{6EB491E8-F890-70D4-8095-397E4985620D}"/>
              </a:ext>
            </a:extLst>
          </p:cNvPr>
          <p:cNvPicPr>
            <a:picLocks noGrp="1" noRot="1" noChangeAspect="1" noMove="1" noResize="1" noEditPoints="1" noAdjustHandles="1" noChangeArrowheads="1" noChangeShapeType="1" noCrop="1"/>
          </p:cNvPicPr>
          <p:nvPr/>
        </p:nvPicPr>
        <p:blipFill rotWithShape="1">
          <a:blip r:embed="rId2">
            <a:alphaModFix amt="40000"/>
            <a:extLst>
              <a:ext uri="{28A0092B-C50C-407E-A947-70E740481C1C}">
                <a14:useLocalDpi xmlns:a14="http://schemas.microsoft.com/office/drawing/2010/main" val="0"/>
              </a:ext>
            </a:extLst>
          </a:blip>
          <a:srcRect l="13856" r="16834"/>
          <a:stretch/>
        </p:blipFill>
        <p:spPr>
          <a:xfrm>
            <a:off x="20" y="10"/>
            <a:ext cx="8450297" cy="6857990"/>
          </a:xfrm>
          <a:prstGeom prst="rect">
            <a:avLst/>
          </a:prstGeom>
        </p:spPr>
      </p:pic>
      <p:sp>
        <p:nvSpPr>
          <p:cNvPr id="6" name="Title 5">
            <a:extLst>
              <a:ext uri="{FF2B5EF4-FFF2-40B4-BE49-F238E27FC236}">
                <a16:creationId xmlns:a16="http://schemas.microsoft.com/office/drawing/2014/main" id="{BAB4E844-5887-0441-573A-3F5AE1928AAB}"/>
              </a:ext>
            </a:extLst>
          </p:cNvPr>
          <p:cNvSpPr>
            <a:spLocks noGrp="1"/>
          </p:cNvSpPr>
          <p:nvPr>
            <p:ph type="title"/>
          </p:nvPr>
        </p:nvSpPr>
        <p:spPr>
          <a:xfrm>
            <a:off x="4788312" y="117988"/>
            <a:ext cx="3893574" cy="1053780"/>
          </a:xfrm>
        </p:spPr>
        <p:txBody>
          <a:bodyPr vert="horz" lIns="91440" tIns="45720" rIns="91440" bIns="45720" rtlCol="0" anchor="ctr">
            <a:normAutofit/>
          </a:bodyPr>
          <a:lstStyle/>
          <a:p>
            <a:pPr algn="ctr"/>
            <a:r>
              <a:rPr lang="en-US" b="1" u="sng" kern="1200" dirty="0">
                <a:solidFill>
                  <a:srgbClr val="FFFFFF"/>
                </a:solidFill>
                <a:latin typeface="Amasis MT Pro Medium" panose="02040604050005020304" pitchFamily="18" charset="0"/>
              </a:rPr>
              <a:t>BELIEVE!</a:t>
            </a:r>
          </a:p>
        </p:txBody>
      </p:sp>
      <p:sp>
        <p:nvSpPr>
          <p:cNvPr id="7" name="Content Placeholder 6">
            <a:extLst>
              <a:ext uri="{FF2B5EF4-FFF2-40B4-BE49-F238E27FC236}">
                <a16:creationId xmlns:a16="http://schemas.microsoft.com/office/drawing/2014/main" id="{1F3697C8-3AB9-133B-F81F-10E0FF6D003D}"/>
              </a:ext>
            </a:extLst>
          </p:cNvPr>
          <p:cNvSpPr>
            <a:spLocks noGrp="1"/>
          </p:cNvSpPr>
          <p:nvPr>
            <p:ph sz="half" idx="1"/>
          </p:nvPr>
        </p:nvSpPr>
        <p:spPr>
          <a:xfrm>
            <a:off x="127574" y="1393874"/>
            <a:ext cx="8195187" cy="4770951"/>
          </a:xfrm>
        </p:spPr>
        <p:txBody>
          <a:bodyPr vert="horz" lIns="91440" tIns="45720" rIns="91440" bIns="45720" rtlCol="0">
            <a:noAutofit/>
          </a:bodyPr>
          <a:lstStyle/>
          <a:p>
            <a:pPr marL="0" indent="0" algn="ctr">
              <a:buNone/>
            </a:pPr>
            <a:r>
              <a:rPr lang="en-US" sz="2000" dirty="0">
                <a:solidFill>
                  <a:schemeClr val="bg1"/>
                </a:solidFill>
              </a:rPr>
              <a:t>When we ask God for something according to His word, what should our attitude be concerning our request? Never give up too soon! </a:t>
            </a:r>
          </a:p>
          <a:p>
            <a:pPr marL="0" indent="0" algn="ctr">
              <a:buNone/>
            </a:pPr>
            <a:r>
              <a:rPr lang="en-US" sz="2000" b="1" dirty="0">
                <a:solidFill>
                  <a:schemeClr val="bg1"/>
                </a:solidFill>
              </a:rPr>
              <a:t>9</a:t>
            </a:r>
            <a:r>
              <a:rPr lang="en-US" sz="2000" b="1" u="sng" dirty="0">
                <a:solidFill>
                  <a:schemeClr val="bg1"/>
                </a:solidFill>
              </a:rPr>
              <a:t>. Believe</a:t>
            </a:r>
            <a:r>
              <a:rPr lang="en-US" sz="2000" dirty="0">
                <a:solidFill>
                  <a:schemeClr val="bg1"/>
                </a:solidFill>
              </a:rPr>
              <a:t>: </a:t>
            </a:r>
            <a:r>
              <a:rPr lang="en-US" sz="2000" b="1" dirty="0">
                <a:solidFill>
                  <a:schemeClr val="bg1"/>
                </a:solidFill>
              </a:rPr>
              <a:t>Believe right at the time you are asking that you have the answer to your request, and you will receive it. Yet, asking, in itself, doesn’t cause you to receive.</a:t>
            </a:r>
          </a:p>
          <a:p>
            <a:pPr marL="0" indent="0">
              <a:buNone/>
            </a:pPr>
            <a:r>
              <a:rPr lang="en-US" sz="2000" b="1" dirty="0">
                <a:solidFill>
                  <a:schemeClr val="bg1"/>
                </a:solidFill>
              </a:rPr>
              <a:t>Mark 11:22 “Have faith in God,” Jesus answered. 23 “Truly[a] I tell you, if anyone says to this mountain, ‘Go, throw yourself into the sea,’ and does not doubt in their heart but believes that what they say will happen, it will be done for them. 24 Therefore I tell you, whatever you ask for in prayer, believe that you have received it, and it will be yours.</a:t>
            </a:r>
          </a:p>
          <a:p>
            <a:pPr marL="0" indent="0" algn="ctr">
              <a:buNone/>
            </a:pPr>
            <a:r>
              <a:rPr lang="en-US" sz="2000" dirty="0">
                <a:solidFill>
                  <a:schemeClr val="bg1"/>
                </a:solidFill>
              </a:rPr>
              <a:t>The text uses the past tense “-ed” on “received”. When you ask, believe right then and there that you have already receive it. </a:t>
            </a:r>
          </a:p>
          <a:p>
            <a:pPr marL="0" indent="0" algn="ctr">
              <a:buNone/>
            </a:pPr>
            <a:r>
              <a:rPr lang="en-US" sz="2000" dirty="0">
                <a:solidFill>
                  <a:schemeClr val="bg1"/>
                </a:solidFill>
              </a:rPr>
              <a:t>Daniel prayed. The same day he prayed; the answer was on the way. Daniel did not know that. (Daniel 10:10-14; 9:23) He kept praying and 21 days later the prayer was answered. We must believe that you have received what you asked for, it will be yours. (Mark 9:24; James 1:5-7)</a:t>
            </a:r>
          </a:p>
        </p:txBody>
      </p:sp>
      <p:pic>
        <p:nvPicPr>
          <p:cNvPr id="10" name="Content Placeholder 9" descr="Adult man praying">
            <a:extLst>
              <a:ext uri="{FF2B5EF4-FFF2-40B4-BE49-F238E27FC236}">
                <a16:creationId xmlns:a16="http://schemas.microsoft.com/office/drawing/2014/main" id="{811BCFD8-092F-CD76-6AC5-FDCE6BB59E32}"/>
              </a:ext>
            </a:extLst>
          </p:cNvPr>
          <p:cNvPicPr>
            <a:picLocks noGrp="1" noRot="1" noChangeAspect="1" noMove="1" noResize="1" noEditPoints="1" noAdjustHandles="1" noChangeArrowheads="1" noChangeShapeType="1" noCrop="1"/>
          </p:cNvPicPr>
          <p:nvPr>
            <p:ph sz="half" idx="2"/>
          </p:nvPr>
        </p:nvPicPr>
        <p:blipFill rotWithShape="1">
          <a:blip r:embed="rId3">
            <a:extLst>
              <a:ext uri="{28A0092B-C50C-407E-A947-70E740481C1C}">
                <a14:useLocalDpi xmlns:a14="http://schemas.microsoft.com/office/drawing/2010/main" val="0"/>
              </a:ext>
            </a:extLst>
          </a:blip>
          <a:srcRect l="24195" r="17767" b="-1"/>
          <a:stretch/>
        </p:blipFill>
        <p:spPr>
          <a:xfrm>
            <a:off x="8054467" y="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54388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C02641-E29F-F66A-A606-50EAF6829581}"/>
            </a:ext>
          </a:extLst>
        </p:cNvPr>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leaf">
            <a:extLst>
              <a:ext uri="{FF2B5EF4-FFF2-40B4-BE49-F238E27FC236}">
                <a16:creationId xmlns:a16="http://schemas.microsoft.com/office/drawing/2014/main" id="{85162799-862B-FF2D-E630-8200E8A6976B}"/>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26370" r="40779" b="-1"/>
          <a:stretch/>
        </p:blipFill>
        <p:spPr>
          <a:xfrm>
            <a:off x="187387" y="170014"/>
            <a:ext cx="3805676" cy="6516265"/>
          </a:xfrm>
          <a:prstGeom prst="rect">
            <a:avLst/>
          </a:prstGeom>
        </p:spPr>
      </p:pic>
      <p:sp>
        <p:nvSpPr>
          <p:cNvPr id="4" name="TextBox 3">
            <a:extLst>
              <a:ext uri="{FF2B5EF4-FFF2-40B4-BE49-F238E27FC236}">
                <a16:creationId xmlns:a16="http://schemas.microsoft.com/office/drawing/2014/main" id="{B06E4CD1-2A1D-9C83-C178-89E78B0F8ABB}"/>
              </a:ext>
            </a:extLst>
          </p:cNvPr>
          <p:cNvSpPr txBox="1"/>
          <p:nvPr/>
        </p:nvSpPr>
        <p:spPr>
          <a:xfrm>
            <a:off x="315992" y="527094"/>
            <a:ext cx="3275055" cy="1754326"/>
          </a:xfrm>
          <a:prstGeom prst="rect">
            <a:avLst/>
          </a:prstGeom>
          <a:noFill/>
        </p:spPr>
        <p:txBody>
          <a:bodyPr wrap="square" rtlCol="0">
            <a:spAutoFit/>
          </a:bodyPr>
          <a:lstStyle/>
          <a:p>
            <a:pPr algn="ctr"/>
            <a:r>
              <a:rPr lang="en-US" sz="5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GIVE THANKS!</a:t>
            </a:r>
          </a:p>
        </p:txBody>
      </p:sp>
      <p:pic>
        <p:nvPicPr>
          <p:cNvPr id="8" name="Picture 7" descr="A close up of a leaf">
            <a:extLst>
              <a:ext uri="{FF2B5EF4-FFF2-40B4-BE49-F238E27FC236}">
                <a16:creationId xmlns:a16="http://schemas.microsoft.com/office/drawing/2014/main" id="{6ABC8992-0CC1-E726-0295-36F14CF62F3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993062" y="0"/>
            <a:ext cx="8198937" cy="6858000"/>
          </a:xfrm>
          <a:prstGeom prst="rect">
            <a:avLst/>
          </a:prstGeom>
        </p:spPr>
      </p:pic>
      <p:sp>
        <p:nvSpPr>
          <p:cNvPr id="10" name="TextBox 9">
            <a:extLst>
              <a:ext uri="{FF2B5EF4-FFF2-40B4-BE49-F238E27FC236}">
                <a16:creationId xmlns:a16="http://schemas.microsoft.com/office/drawing/2014/main" id="{AF376802-EFC8-7C78-CB73-E14A0754A610}"/>
              </a:ext>
            </a:extLst>
          </p:cNvPr>
          <p:cNvSpPr txBox="1"/>
          <p:nvPr/>
        </p:nvSpPr>
        <p:spPr>
          <a:xfrm>
            <a:off x="4546203" y="245964"/>
            <a:ext cx="7305472" cy="5847755"/>
          </a:xfrm>
          <a:prstGeom prst="rect">
            <a:avLst/>
          </a:prstGeom>
          <a:noFill/>
        </p:spPr>
        <p:txBody>
          <a:bodyPr wrap="square">
            <a:spAutoFit/>
          </a:bodyPr>
          <a:lstStyle/>
          <a:p>
            <a:pPr marL="0" indent="0" algn="ctr">
              <a:buNone/>
            </a:pPr>
            <a:r>
              <a:rPr lang="en-US" sz="2200" dirty="0">
                <a:solidFill>
                  <a:schemeClr val="bg1"/>
                </a:solidFill>
              </a:rPr>
              <a:t>After you have believed, offer thanksgiving again. There is a progression in prayer. </a:t>
            </a:r>
          </a:p>
          <a:p>
            <a:pPr marL="0" indent="0">
              <a:buNone/>
            </a:pPr>
            <a:endParaRPr lang="en-US" sz="2200" dirty="0">
              <a:solidFill>
                <a:schemeClr val="bg1"/>
              </a:solidFill>
            </a:endParaRPr>
          </a:p>
          <a:p>
            <a:pPr marL="0" indent="0">
              <a:buNone/>
            </a:pPr>
            <a:r>
              <a:rPr lang="en-US" sz="2200" b="1" dirty="0">
                <a:solidFill>
                  <a:schemeClr val="bg1"/>
                </a:solidFill>
              </a:rPr>
              <a:t>10. </a:t>
            </a:r>
            <a:r>
              <a:rPr lang="en-US" sz="2200" b="1" u="sng" dirty="0">
                <a:solidFill>
                  <a:schemeClr val="bg1"/>
                </a:solidFill>
              </a:rPr>
              <a:t>Principle</a:t>
            </a:r>
            <a:r>
              <a:rPr lang="en-US" sz="2200" b="1" dirty="0">
                <a:solidFill>
                  <a:schemeClr val="bg1"/>
                </a:solidFill>
              </a:rPr>
              <a:t>- Give thanks: Thank God for what you don’t yet see because you believe it is already done. </a:t>
            </a:r>
          </a:p>
          <a:p>
            <a:pPr marL="0" indent="0">
              <a:buNone/>
            </a:pPr>
            <a:endParaRPr lang="en-US" sz="2200" b="1" dirty="0">
              <a:solidFill>
                <a:schemeClr val="bg1"/>
              </a:solidFill>
            </a:endParaRPr>
          </a:p>
          <a:p>
            <a:pPr marL="0" indent="0" algn="ctr">
              <a:buNone/>
            </a:pPr>
            <a:r>
              <a:rPr lang="en-US" sz="2200" dirty="0">
                <a:solidFill>
                  <a:schemeClr val="bg1"/>
                </a:solidFill>
              </a:rPr>
              <a:t>The first thanksgiving expresses your appreciation for God’s forgiveness and mercy.</a:t>
            </a:r>
          </a:p>
          <a:p>
            <a:pPr marL="0" indent="0" algn="ctr">
              <a:buNone/>
            </a:pPr>
            <a:r>
              <a:rPr lang="en-US" sz="2200" dirty="0">
                <a:solidFill>
                  <a:schemeClr val="bg1"/>
                </a:solidFill>
              </a:rPr>
              <a:t>The second thanksgiving is he highest form of faith. You thank God for what you don’t see because you believe it is already done. </a:t>
            </a:r>
          </a:p>
          <a:p>
            <a:pPr marL="0" indent="0" algn="ctr">
              <a:buNone/>
            </a:pPr>
            <a:r>
              <a:rPr lang="en-US" sz="2200" dirty="0">
                <a:solidFill>
                  <a:schemeClr val="bg1"/>
                </a:solidFill>
              </a:rPr>
              <a:t>Don’t block your prayers. Start giving thanks and thank God until the answer manifest itself. </a:t>
            </a:r>
          </a:p>
          <a:p>
            <a:pPr marL="0" indent="0" algn="ctr">
              <a:buNone/>
            </a:pPr>
            <a:endParaRPr lang="en-US" sz="2200" dirty="0">
              <a:solidFill>
                <a:schemeClr val="bg1"/>
              </a:solidFill>
            </a:endParaRPr>
          </a:p>
          <a:p>
            <a:pPr marL="0" indent="0" algn="ctr">
              <a:buNone/>
            </a:pPr>
            <a:r>
              <a:rPr lang="en-US" sz="2200" b="1" u="sng" dirty="0">
                <a:solidFill>
                  <a:schemeClr val="bg1"/>
                </a:solidFill>
              </a:rPr>
              <a:t>Hebrews 1:14</a:t>
            </a:r>
            <a:r>
              <a:rPr lang="en-US" sz="2200" b="1" dirty="0">
                <a:solidFill>
                  <a:schemeClr val="bg1"/>
                </a:solidFill>
              </a:rPr>
              <a:t>  Are not all angels ministering spirits sent to serve those who will inherit salvation? Thank God for what is going to be manifested. </a:t>
            </a:r>
          </a:p>
        </p:txBody>
      </p:sp>
      <p:sp>
        <p:nvSpPr>
          <p:cNvPr id="2" name="TextBox 1">
            <a:extLst>
              <a:ext uri="{FF2B5EF4-FFF2-40B4-BE49-F238E27FC236}">
                <a16:creationId xmlns:a16="http://schemas.microsoft.com/office/drawing/2014/main" id="{F131E7F1-4C52-F6FC-A5B5-94DEF1E1BBF8}"/>
              </a:ext>
            </a:extLst>
          </p:cNvPr>
          <p:cNvSpPr txBox="1"/>
          <p:nvPr/>
        </p:nvSpPr>
        <p:spPr>
          <a:xfrm>
            <a:off x="520172" y="3615010"/>
            <a:ext cx="2954242" cy="2215991"/>
          </a:xfrm>
          <a:prstGeom prst="rect">
            <a:avLst/>
          </a:prstGeom>
          <a:noFill/>
        </p:spPr>
        <p:txBody>
          <a:bodyPr wrap="square" rtlCol="0">
            <a:spAutoFit/>
          </a:bodyPr>
          <a:lstStyle/>
          <a:p>
            <a:pPr algn="ctr"/>
            <a:r>
              <a:rPr lang="en-US" sz="2000" dirty="0">
                <a:solidFill>
                  <a:schemeClr val="bg1"/>
                </a:solidFill>
              </a:rPr>
              <a:t>We usually give up too soon when we don’t see immediate answers to our prayers, but what will happen if we have the highest form of faith? </a:t>
            </a:r>
          </a:p>
          <a:p>
            <a:endParaRPr lang="en-US" dirty="0"/>
          </a:p>
        </p:txBody>
      </p:sp>
    </p:spTree>
    <p:extLst>
      <p:ext uri="{BB962C8B-B14F-4D97-AF65-F5344CB8AC3E}">
        <p14:creationId xmlns:p14="http://schemas.microsoft.com/office/powerpoint/2010/main" val="1213181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een leafy object with white text&#10;&#10;Description automatically generated">
            <a:extLst>
              <a:ext uri="{FF2B5EF4-FFF2-40B4-BE49-F238E27FC236}">
                <a16:creationId xmlns:a16="http://schemas.microsoft.com/office/drawing/2014/main" id="{20DCE280-175E-00D8-98C4-69081FE3ACF0}"/>
              </a:ext>
            </a:extLst>
          </p:cNvPr>
          <p:cNvPicPr>
            <a:picLocks noGrp="1" noRot="1" noChangeAspect="1" noMove="1" noResize="1" noEditPoints="1" noAdjustHandles="1" noChangeArrowheads="1" noChangeShapeType="1" noCrop="1"/>
          </p:cNvPicPr>
          <p:nvPr/>
        </p:nvPicPr>
        <p:blipFill rotWithShape="1">
          <a:blip r:embed="rId2">
            <a:alphaModFix amt="40000"/>
            <a:extLst>
              <a:ext uri="{28A0092B-C50C-407E-A947-70E740481C1C}">
                <a14:useLocalDpi xmlns:a14="http://schemas.microsoft.com/office/drawing/2010/main" val="0"/>
              </a:ext>
            </a:extLst>
          </a:blip>
          <a:srcRect l="7102" r="23588"/>
          <a:stretch/>
        </p:blipFill>
        <p:spPr>
          <a:xfrm>
            <a:off x="20" y="10"/>
            <a:ext cx="8450297" cy="6857990"/>
          </a:xfrm>
          <a:prstGeom prst="rect">
            <a:avLst/>
          </a:prstGeom>
        </p:spPr>
      </p:pic>
      <p:sp>
        <p:nvSpPr>
          <p:cNvPr id="8" name="Title 7">
            <a:extLst>
              <a:ext uri="{FF2B5EF4-FFF2-40B4-BE49-F238E27FC236}">
                <a16:creationId xmlns:a16="http://schemas.microsoft.com/office/drawing/2014/main" id="{0E2F0AC0-E9CA-63B6-33F1-6CEAF867ECC2}"/>
              </a:ext>
            </a:extLst>
          </p:cNvPr>
          <p:cNvSpPr>
            <a:spLocks noGrp="1"/>
          </p:cNvSpPr>
          <p:nvPr>
            <p:ph type="title"/>
          </p:nvPr>
        </p:nvSpPr>
        <p:spPr>
          <a:xfrm>
            <a:off x="494071" y="50493"/>
            <a:ext cx="7248831" cy="1627636"/>
          </a:xfrm>
        </p:spPr>
        <p:txBody>
          <a:bodyPr>
            <a:normAutofit/>
          </a:bodyPr>
          <a:lstStyle/>
          <a:p>
            <a:pPr algn="ctr"/>
            <a:r>
              <a:rPr lang="en-US" sz="6000" b="1" dirty="0">
                <a:solidFill>
                  <a:schemeClr val="bg1"/>
                </a:solidFill>
              </a:rPr>
              <a:t>LIVE IN EXPECTATION!</a:t>
            </a:r>
            <a:endParaRPr lang="en-US" sz="6000" dirty="0">
              <a:solidFill>
                <a:schemeClr val="bg1"/>
              </a:solidFill>
              <a:latin typeface="Amasis MT Pro Medium" panose="02040604050005020304" pitchFamily="18" charset="0"/>
            </a:endParaRPr>
          </a:p>
        </p:txBody>
      </p:sp>
      <p:sp>
        <p:nvSpPr>
          <p:cNvPr id="9" name="Content Placeholder 8">
            <a:extLst>
              <a:ext uri="{FF2B5EF4-FFF2-40B4-BE49-F238E27FC236}">
                <a16:creationId xmlns:a16="http://schemas.microsoft.com/office/drawing/2014/main" id="{895FA8DB-722C-4AAD-6EDF-B1D681FC46E2}"/>
              </a:ext>
            </a:extLst>
          </p:cNvPr>
          <p:cNvSpPr>
            <a:spLocks noGrp="1"/>
          </p:cNvSpPr>
          <p:nvPr>
            <p:ph idx="1"/>
          </p:nvPr>
        </p:nvSpPr>
        <p:spPr>
          <a:xfrm>
            <a:off x="828368" y="1801914"/>
            <a:ext cx="6271340" cy="3957178"/>
          </a:xfrm>
        </p:spPr>
        <p:txBody>
          <a:bodyPr>
            <a:noAutofit/>
          </a:bodyPr>
          <a:lstStyle/>
          <a:p>
            <a:pPr marL="0" indent="0">
              <a:buNone/>
            </a:pPr>
            <a:r>
              <a:rPr lang="en-US" sz="2000" b="1" dirty="0">
                <a:solidFill>
                  <a:schemeClr val="bg1"/>
                </a:solidFill>
              </a:rPr>
              <a:t>11. </a:t>
            </a:r>
            <a:r>
              <a:rPr lang="en-US" sz="2000" b="1" u="sng" dirty="0">
                <a:solidFill>
                  <a:schemeClr val="bg1"/>
                </a:solidFill>
              </a:rPr>
              <a:t>Principle </a:t>
            </a:r>
            <a:r>
              <a:rPr lang="en-US" sz="2000" dirty="0">
                <a:solidFill>
                  <a:schemeClr val="bg1"/>
                </a:solidFill>
              </a:rPr>
              <a:t>– </a:t>
            </a:r>
            <a:r>
              <a:rPr lang="en-US" sz="2000" b="1" dirty="0">
                <a:solidFill>
                  <a:schemeClr val="bg1"/>
                </a:solidFill>
              </a:rPr>
              <a:t>Live in Expectation: Anticipate the answer to your prayers by preparing the way for them. </a:t>
            </a:r>
          </a:p>
          <a:p>
            <a:pPr marL="0" indent="0">
              <a:buNone/>
            </a:pPr>
            <a:r>
              <a:rPr lang="en-US" sz="2000" dirty="0">
                <a:solidFill>
                  <a:schemeClr val="bg1"/>
                </a:solidFill>
              </a:rPr>
              <a:t>Matthew 7:7 “Ask and it will be given to you; seek and you will find; knock and the door will be opened to you. 8 For everyone who asks receives; the one who seeks finds; and to the one who knocks, the door will be opened.</a:t>
            </a:r>
          </a:p>
          <a:p>
            <a:pPr marL="0" indent="0" algn="ctr">
              <a:buNone/>
            </a:pPr>
            <a:r>
              <a:rPr lang="en-US" sz="2000" dirty="0">
                <a:solidFill>
                  <a:schemeClr val="bg1"/>
                </a:solidFill>
              </a:rPr>
              <a:t>Live in expectation. If you asked God to provide you can believe God heard you! </a:t>
            </a:r>
          </a:p>
          <a:p>
            <a:pPr marL="0" indent="0">
              <a:buNone/>
            </a:pPr>
            <a:r>
              <a:rPr lang="en-US" sz="2000" dirty="0">
                <a:solidFill>
                  <a:schemeClr val="bg1"/>
                </a:solidFill>
              </a:rPr>
              <a:t>If you don’t expect, that means you don’t believe. </a:t>
            </a:r>
          </a:p>
          <a:p>
            <a:pPr marL="0" indent="0">
              <a:buNone/>
            </a:pPr>
            <a:endParaRPr lang="en-US" sz="2000" dirty="0">
              <a:solidFill>
                <a:schemeClr val="bg1"/>
              </a:solidFill>
            </a:endParaRPr>
          </a:p>
          <a:p>
            <a:pPr marL="0" indent="0" algn="ctr">
              <a:buNone/>
            </a:pPr>
            <a:r>
              <a:rPr lang="en-US" sz="2000" b="1" u="sng" dirty="0">
                <a:solidFill>
                  <a:schemeClr val="bg1"/>
                </a:solidFill>
              </a:rPr>
              <a:t>Ephesians 3:20 </a:t>
            </a:r>
            <a:r>
              <a:rPr lang="en-US" sz="2000" b="1" dirty="0">
                <a:solidFill>
                  <a:schemeClr val="bg1"/>
                </a:solidFill>
              </a:rPr>
              <a:t>Now to him who is able to do immeasurably more than all we ask or imagine, according to his power that is at work within us.</a:t>
            </a:r>
          </a:p>
        </p:txBody>
      </p:sp>
      <p:pic>
        <p:nvPicPr>
          <p:cNvPr id="11" name="Picture 10" descr="Close-up of a person's hands with her hands raised&#10;&#10;Description automatically generated">
            <a:extLst>
              <a:ext uri="{FF2B5EF4-FFF2-40B4-BE49-F238E27FC236}">
                <a16:creationId xmlns:a16="http://schemas.microsoft.com/office/drawing/2014/main" id="{A83F9178-1AB3-FA92-4B13-24A4E70815B8}"/>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666" r="17427" b="-1"/>
          <a:stretch/>
        </p:blipFill>
        <p:spPr>
          <a:xfrm>
            <a:off x="7019284" y="949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extBox 1">
            <a:extLst>
              <a:ext uri="{FF2B5EF4-FFF2-40B4-BE49-F238E27FC236}">
                <a16:creationId xmlns:a16="http://schemas.microsoft.com/office/drawing/2014/main" id="{50932EC4-5282-4B69-C685-5476FAFBD794}"/>
              </a:ext>
            </a:extLst>
          </p:cNvPr>
          <p:cNvSpPr txBox="1"/>
          <p:nvPr/>
        </p:nvSpPr>
        <p:spPr>
          <a:xfrm>
            <a:off x="7892825" y="4114800"/>
            <a:ext cx="3512595" cy="2523768"/>
          </a:xfrm>
          <a:prstGeom prst="rect">
            <a:avLst/>
          </a:prstGeom>
          <a:noFill/>
        </p:spPr>
        <p:txBody>
          <a:bodyPr wrap="square" rtlCol="0">
            <a:spAutoFit/>
          </a:bodyPr>
          <a:lstStyle/>
          <a:p>
            <a:pPr algn="ctr"/>
            <a:r>
              <a:rPr lang="en-US" sz="2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Continuing the spirit of thanksgiving by living in expectation of the answer to your prayer. Don’t forget what you have prayed. Live in expectation of approval!</a:t>
            </a:r>
          </a:p>
          <a:p>
            <a:endParaRPr lang="en-US" dirty="0"/>
          </a:p>
        </p:txBody>
      </p:sp>
    </p:spTree>
    <p:extLst>
      <p:ext uri="{BB962C8B-B14F-4D97-AF65-F5344CB8AC3E}">
        <p14:creationId xmlns:p14="http://schemas.microsoft.com/office/powerpoint/2010/main" val="4684892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138</TotalTime>
  <Words>1574</Words>
  <Application>Microsoft Office PowerPoint</Application>
  <PresentationFormat>Widescreen</PresentationFormat>
  <Paragraphs>95</Paragraphs>
  <Slides>17</Slides>
  <Notes>0</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17</vt:i4>
      </vt:variant>
    </vt:vector>
  </HeadingPairs>
  <TitlesOfParts>
    <vt:vector size="30" baseType="lpstr">
      <vt:lpstr>ADLaM Display</vt:lpstr>
      <vt:lpstr>Aldhabi</vt:lpstr>
      <vt:lpstr>Amasis MT Pro Medium</vt:lpstr>
      <vt:lpstr>Aptos</vt:lpstr>
      <vt:lpstr>Aptos Display</vt:lpstr>
      <vt:lpstr>Arial</vt:lpstr>
      <vt:lpstr>Calibri</vt:lpstr>
      <vt:lpstr>Calibri Light</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BELIEVE!</vt:lpstr>
      <vt:lpstr>PowerPoint Presentation</vt:lpstr>
      <vt:lpstr>LIVE IN EXPECTATION!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Coleman</dc:creator>
  <cp:lastModifiedBy>Preston Jacob</cp:lastModifiedBy>
  <cp:revision>1</cp:revision>
  <dcterms:created xsi:type="dcterms:W3CDTF">2024-03-06T17:18:41Z</dcterms:created>
  <dcterms:modified xsi:type="dcterms:W3CDTF">2024-03-06T21:02:48Z</dcterms:modified>
</cp:coreProperties>
</file>