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2"/>
  </p:notesMasterIdLst>
  <p:sldIdLst>
    <p:sldId id="301" r:id="rId5"/>
    <p:sldId id="270" r:id="rId6"/>
    <p:sldId id="276" r:id="rId7"/>
    <p:sldId id="302" r:id="rId8"/>
    <p:sldId id="289" r:id="rId9"/>
    <p:sldId id="309" r:id="rId10"/>
    <p:sldId id="308" r:id="rId11"/>
    <p:sldId id="267" r:id="rId12"/>
    <p:sldId id="310" r:id="rId13"/>
    <p:sldId id="291" r:id="rId14"/>
    <p:sldId id="312" r:id="rId15"/>
    <p:sldId id="311" r:id="rId16"/>
    <p:sldId id="313" r:id="rId17"/>
    <p:sldId id="295" r:id="rId18"/>
    <p:sldId id="268" r:id="rId19"/>
    <p:sldId id="272" r:id="rId20"/>
    <p:sldId id="29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DC9D60-F7D1-46C9-91FC-459DA224163E}" v="28" dt="2023-08-01T23:55:26.5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C66FD2-1784-4499-9E63-1BA2767E7FE1}" type="datetimeFigureOut">
              <a:rPr lang="en-US" smtClean="0"/>
              <a:t>8/2/2023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2A616-B9DC-4D99-AA48-4F6CEB6D41B1}" type="slidenum">
              <a:rPr lang="en-US" smtClean="0"/>
              <a:t>‹#›</a:t>
            </a:fld>
            <a:endParaRPr lang="en-US"/>
          </a:p>
        </p:txBody>
      </p:sp>
    </p:spTree>
    <p:extLst>
      <p:ext uri="{BB962C8B-B14F-4D97-AF65-F5344CB8AC3E}">
        <p14:creationId xmlns:p14="http://schemas.microsoft.com/office/powerpoint/2010/main" val="1419417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8/2/2023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8/2/2023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8/2/2023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8/2/2023</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hyperlink" Target="https://www.picpedia.org/chalkboard/q/questions.html"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en/thank-you-stamp-template-red-1656195/"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7E2BA2D5-46A3-46C0-98C9-A072D543B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9 WAYS TO REFUEL | Dawn's Faith Connection">
            <a:extLst>
              <a:ext uri="{FF2B5EF4-FFF2-40B4-BE49-F238E27FC236}">
                <a16:creationId xmlns:a16="http://schemas.microsoft.com/office/drawing/2014/main" id="{1223EE3A-453E-0871-D469-32082535336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60120" y="1437746"/>
            <a:ext cx="6002432" cy="3979873"/>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7177" name="Picture 7176">
            <a:extLst>
              <a:ext uri="{FF2B5EF4-FFF2-40B4-BE49-F238E27FC236}">
                <a16:creationId xmlns:a16="http://schemas.microsoft.com/office/drawing/2014/main" id="{3573895B-DA42-4260-AE1E-182BA41232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7F2368-BA01-4B3B-829B-6118D1B8A82B}"/>
              </a:ext>
            </a:extLst>
          </p:cNvPr>
          <p:cNvSpPr>
            <a:spLocks noGrp="1"/>
          </p:cNvSpPr>
          <p:nvPr>
            <p:ph type="ctrTitle"/>
          </p:nvPr>
        </p:nvSpPr>
        <p:spPr>
          <a:xfrm>
            <a:off x="7570382" y="957486"/>
            <a:ext cx="3707844" cy="3131913"/>
          </a:xfrm>
        </p:spPr>
        <p:txBody>
          <a:bodyPr>
            <a:normAutofit/>
          </a:bodyPr>
          <a:lstStyle/>
          <a:p>
            <a:r>
              <a:rPr lang="en-US" dirty="0"/>
              <a:t>Refueling to Go Higher in God</a:t>
            </a:r>
          </a:p>
        </p:txBody>
      </p:sp>
      <p:sp>
        <p:nvSpPr>
          <p:cNvPr id="3" name="Subtitle 2">
            <a:extLst>
              <a:ext uri="{FF2B5EF4-FFF2-40B4-BE49-F238E27FC236}">
                <a16:creationId xmlns:a16="http://schemas.microsoft.com/office/drawing/2014/main" id="{4FBE163F-2CFF-4D5E-9A2B-38F37B312999}"/>
              </a:ext>
            </a:extLst>
          </p:cNvPr>
          <p:cNvSpPr>
            <a:spLocks noGrp="1"/>
          </p:cNvSpPr>
          <p:nvPr>
            <p:ph type="subTitle" idx="1"/>
          </p:nvPr>
        </p:nvSpPr>
        <p:spPr>
          <a:xfrm>
            <a:off x="7570383" y="4165600"/>
            <a:ext cx="3707844" cy="1717675"/>
          </a:xfrm>
        </p:spPr>
        <p:txBody>
          <a:bodyPr>
            <a:normAutofit/>
          </a:bodyPr>
          <a:lstStyle/>
          <a:p>
            <a:r>
              <a:rPr lang="en-US">
                <a:solidFill>
                  <a:schemeClr val="tx1">
                    <a:lumMod val="50000"/>
                    <a:lumOff val="50000"/>
                  </a:schemeClr>
                </a:solidFill>
              </a:rPr>
              <a:t>Dr. Mark E. Whitlock, Jr. </a:t>
            </a:r>
          </a:p>
          <a:p>
            <a:r>
              <a:rPr lang="en-US">
                <a:solidFill>
                  <a:schemeClr val="tx1">
                    <a:lumMod val="50000"/>
                    <a:lumOff val="50000"/>
                  </a:schemeClr>
                </a:solidFill>
              </a:rPr>
              <a:t>Reid Temple AME church</a:t>
            </a:r>
          </a:p>
        </p:txBody>
      </p:sp>
    </p:spTree>
    <p:extLst>
      <p:ext uri="{BB962C8B-B14F-4D97-AF65-F5344CB8AC3E}">
        <p14:creationId xmlns:p14="http://schemas.microsoft.com/office/powerpoint/2010/main" val="1102238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39B7BF3-CE1F-AD91-B349-98C61C48C481}"/>
              </a:ext>
            </a:extLst>
          </p:cNvPr>
          <p:cNvPicPr>
            <a:picLocks noChangeAspect="1"/>
          </p:cNvPicPr>
          <p:nvPr/>
        </p:nvPicPr>
        <p:blipFill rotWithShape="1">
          <a:blip r:embed="rId2"/>
          <a:srcRect l="16520" r="44306" b="-1"/>
          <a:stretch/>
        </p:blipFill>
        <p:spPr>
          <a:xfrm>
            <a:off x="20" y="10"/>
            <a:ext cx="4024741" cy="6857990"/>
          </a:xfrm>
          <a:prstGeom prst="rect">
            <a:avLst/>
          </a:prstGeom>
        </p:spPr>
      </p:pic>
      <p:sp>
        <p:nvSpPr>
          <p:cNvPr id="28" name="Rectangle 27">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C981B4F-EE00-413A-808F-412F1163AACE}"/>
              </a:ext>
            </a:extLst>
          </p:cNvPr>
          <p:cNvSpPr>
            <a:spLocks noGrp="1"/>
          </p:cNvSpPr>
          <p:nvPr>
            <p:ph type="title"/>
          </p:nvPr>
        </p:nvSpPr>
        <p:spPr>
          <a:xfrm>
            <a:off x="4465050" y="618517"/>
            <a:ext cx="6672886" cy="1596177"/>
          </a:xfrm>
        </p:spPr>
        <p:txBody>
          <a:bodyPr>
            <a:normAutofit/>
          </a:bodyPr>
          <a:lstStyle/>
          <a:p>
            <a:r>
              <a:rPr lang="en-US" dirty="0"/>
              <a:t>Burnout is Real…</a:t>
            </a:r>
            <a:endParaRPr lang="en-US"/>
          </a:p>
        </p:txBody>
      </p:sp>
      <p:sp>
        <p:nvSpPr>
          <p:cNvPr id="3" name="Content Placeholder 2">
            <a:extLst>
              <a:ext uri="{FF2B5EF4-FFF2-40B4-BE49-F238E27FC236}">
                <a16:creationId xmlns:a16="http://schemas.microsoft.com/office/drawing/2014/main" id="{2FA67AE8-B968-420E-8D38-5D701438925A}"/>
              </a:ext>
            </a:extLst>
          </p:cNvPr>
          <p:cNvSpPr>
            <a:spLocks noGrp="1"/>
          </p:cNvSpPr>
          <p:nvPr>
            <p:ph sz="quarter" idx="13"/>
          </p:nvPr>
        </p:nvSpPr>
        <p:spPr>
          <a:xfrm>
            <a:off x="4465048" y="2367092"/>
            <a:ext cx="6672887" cy="3424107"/>
          </a:xfrm>
        </p:spPr>
        <p:txBody>
          <a:bodyPr>
            <a:normAutofit fontScale="85000" lnSpcReduction="20000"/>
          </a:bodyPr>
          <a:lstStyle/>
          <a:p>
            <a:pPr marL="0" indent="0">
              <a:lnSpc>
                <a:spcPct val="110000"/>
              </a:lnSpc>
              <a:buNone/>
            </a:pPr>
            <a:r>
              <a:rPr lang="en-US" sz="1500" b="1" dirty="0"/>
              <a:t>Burnout is a result of:</a:t>
            </a:r>
          </a:p>
          <a:p>
            <a:pPr>
              <a:lnSpc>
                <a:spcPct val="110000"/>
              </a:lnSpc>
            </a:pPr>
            <a:r>
              <a:rPr lang="en-US" sz="1500" b="1" dirty="0"/>
              <a:t>Over-commitment (always in motion);</a:t>
            </a:r>
          </a:p>
          <a:p>
            <a:pPr>
              <a:lnSpc>
                <a:spcPct val="110000"/>
              </a:lnSpc>
            </a:pPr>
            <a:r>
              <a:rPr lang="en-US" sz="1500" b="1" dirty="0"/>
              <a:t>Inadequate breaks and rest (continuous ministry involvement);</a:t>
            </a:r>
          </a:p>
          <a:p>
            <a:pPr>
              <a:lnSpc>
                <a:spcPct val="110000"/>
              </a:lnSpc>
            </a:pPr>
            <a:r>
              <a:rPr lang="en-US" sz="1500" b="1" dirty="0"/>
              <a:t>Idealistic standards;</a:t>
            </a:r>
          </a:p>
          <a:p>
            <a:pPr>
              <a:lnSpc>
                <a:spcPct val="110000"/>
              </a:lnSpc>
            </a:pPr>
            <a:r>
              <a:rPr lang="en-US" sz="1500" b="1" dirty="0"/>
              <a:t>Drinking and substance abuse</a:t>
            </a:r>
          </a:p>
          <a:p>
            <a:pPr>
              <a:lnSpc>
                <a:spcPct val="110000"/>
              </a:lnSpc>
            </a:pPr>
            <a:r>
              <a:rPr lang="en-US" sz="1500" b="1" dirty="0"/>
              <a:t>Lack of help and assistance;</a:t>
            </a:r>
          </a:p>
          <a:p>
            <a:pPr>
              <a:lnSpc>
                <a:spcPct val="110000"/>
              </a:lnSpc>
            </a:pPr>
            <a:r>
              <a:rPr lang="en-US" sz="1500" b="1" dirty="0"/>
              <a:t>Chronic fatigue from pushing oneself ("hitting the wall");</a:t>
            </a:r>
          </a:p>
          <a:p>
            <a:pPr>
              <a:lnSpc>
                <a:spcPct val="110000"/>
              </a:lnSpc>
            </a:pPr>
            <a:r>
              <a:rPr lang="en-US" sz="1500" b="1" dirty="0"/>
              <a:t>Guilty feelings about missing church events/activities;</a:t>
            </a:r>
          </a:p>
          <a:p>
            <a:pPr>
              <a:lnSpc>
                <a:spcPct val="110000"/>
              </a:lnSpc>
            </a:pPr>
            <a:r>
              <a:rPr lang="en-US" sz="1500" b="1" dirty="0"/>
              <a:t>Heavy job and family responsibilities/expectations;</a:t>
            </a:r>
          </a:p>
          <a:p>
            <a:pPr>
              <a:lnSpc>
                <a:spcPct val="110000"/>
              </a:lnSpc>
            </a:pPr>
            <a:r>
              <a:rPr lang="en-US" sz="1500" b="1" dirty="0"/>
              <a:t>Inability (or strong reluctance) to say no.</a:t>
            </a:r>
          </a:p>
          <a:p>
            <a:pPr>
              <a:lnSpc>
                <a:spcPct val="110000"/>
              </a:lnSpc>
            </a:pPr>
            <a:r>
              <a:rPr lang="en-US" sz="1500" b="1" dirty="0"/>
              <a:t>Addiction to pleasing people….</a:t>
            </a:r>
          </a:p>
          <a:p>
            <a:pPr marL="514350" indent="-514350">
              <a:lnSpc>
                <a:spcPct val="110000"/>
              </a:lnSpc>
              <a:buAutoNum type="romanLcPeriod"/>
            </a:pPr>
            <a:endParaRPr lang="en-US" sz="1200" b="1" dirty="0"/>
          </a:p>
          <a:p>
            <a:pPr marL="514350" indent="-514350">
              <a:lnSpc>
                <a:spcPct val="110000"/>
              </a:lnSpc>
              <a:buAutoNum type="romanLcPeriod"/>
            </a:pPr>
            <a:endParaRPr lang="en-US" sz="1200" b="1" dirty="0"/>
          </a:p>
          <a:p>
            <a:pPr marL="514350" indent="-514350">
              <a:lnSpc>
                <a:spcPct val="110000"/>
              </a:lnSpc>
              <a:buAutoNum type="romanLcPeriod"/>
            </a:pPr>
            <a:endParaRPr lang="en-US" sz="800" dirty="0"/>
          </a:p>
          <a:p>
            <a:pPr marL="514350" indent="-514350">
              <a:lnSpc>
                <a:spcPct val="110000"/>
              </a:lnSpc>
              <a:buAutoNum type="romanLcPeriod"/>
            </a:pPr>
            <a:endParaRPr lang="en-US" sz="800" dirty="0"/>
          </a:p>
          <a:p>
            <a:pPr marL="514350" indent="-514350">
              <a:lnSpc>
                <a:spcPct val="110000"/>
              </a:lnSpc>
              <a:buAutoNum type="romanLcPeriod"/>
            </a:pPr>
            <a:endParaRPr lang="en-US" sz="800" dirty="0"/>
          </a:p>
          <a:p>
            <a:pPr marL="0" indent="0">
              <a:lnSpc>
                <a:spcPct val="110000"/>
              </a:lnSpc>
              <a:buNone/>
            </a:pPr>
            <a:endParaRPr lang="en-US" sz="800" dirty="0"/>
          </a:p>
          <a:p>
            <a:pPr marL="514350" indent="-514350">
              <a:lnSpc>
                <a:spcPct val="110000"/>
              </a:lnSpc>
              <a:buAutoNum type="romanLcPeriod"/>
            </a:pPr>
            <a:endParaRPr lang="en-US" sz="800" dirty="0"/>
          </a:p>
          <a:p>
            <a:pPr marL="514350" indent="-514350">
              <a:lnSpc>
                <a:spcPct val="110000"/>
              </a:lnSpc>
              <a:buAutoNum type="romanLcPeriod"/>
            </a:pPr>
            <a:endParaRPr lang="en-US" sz="800" dirty="0"/>
          </a:p>
        </p:txBody>
      </p:sp>
    </p:spTree>
    <p:extLst>
      <p:ext uri="{BB962C8B-B14F-4D97-AF65-F5344CB8AC3E}">
        <p14:creationId xmlns:p14="http://schemas.microsoft.com/office/powerpoint/2010/main" val="325326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eckmate in a chess game">
            <a:extLst>
              <a:ext uri="{FF2B5EF4-FFF2-40B4-BE49-F238E27FC236}">
                <a16:creationId xmlns:a16="http://schemas.microsoft.com/office/drawing/2014/main" id="{9D900C3B-A031-34C9-1FED-FBF8D71BAAED}"/>
              </a:ext>
            </a:extLst>
          </p:cNvPr>
          <p:cNvPicPr>
            <a:picLocks noChangeAspect="1"/>
          </p:cNvPicPr>
          <p:nvPr/>
        </p:nvPicPr>
        <p:blipFill rotWithShape="1">
          <a:blip r:embed="rId2"/>
          <a:srcRect l="7438" r="9952" b="2"/>
          <a:stretch/>
        </p:blipFill>
        <p:spPr>
          <a:xfrm>
            <a:off x="0" y="10"/>
            <a:ext cx="7479157" cy="6857990"/>
          </a:xfrm>
          <a:prstGeom prst="rect">
            <a:avLst/>
          </a:prstGeom>
        </p:spPr>
      </p:pic>
      <p:sp>
        <p:nvSpPr>
          <p:cNvPr id="11" name="Rectangle 10">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336130-34D2-58BC-A9DE-440563934372}"/>
              </a:ext>
            </a:extLst>
          </p:cNvPr>
          <p:cNvSpPr>
            <a:spLocks noGrp="1"/>
          </p:cNvSpPr>
          <p:nvPr>
            <p:ph type="title"/>
          </p:nvPr>
        </p:nvSpPr>
        <p:spPr>
          <a:xfrm>
            <a:off x="8196408" y="640831"/>
            <a:ext cx="3352128" cy="1573863"/>
          </a:xfrm>
        </p:spPr>
        <p:txBody>
          <a:bodyPr>
            <a:normAutofit/>
          </a:bodyPr>
          <a:lstStyle/>
          <a:p>
            <a:pPr algn="l"/>
            <a:r>
              <a:rPr lang="en-US" dirty="0"/>
              <a:t>How to avoid burnout</a:t>
            </a:r>
            <a:endParaRPr lang="en-US"/>
          </a:p>
        </p:txBody>
      </p:sp>
      <p:sp>
        <p:nvSpPr>
          <p:cNvPr id="3" name="Content Placeholder 2">
            <a:extLst>
              <a:ext uri="{FF2B5EF4-FFF2-40B4-BE49-F238E27FC236}">
                <a16:creationId xmlns:a16="http://schemas.microsoft.com/office/drawing/2014/main" id="{BA0A3906-A0D3-F09D-5668-730C1C2AB563}"/>
              </a:ext>
            </a:extLst>
          </p:cNvPr>
          <p:cNvSpPr>
            <a:spLocks noGrp="1"/>
          </p:cNvSpPr>
          <p:nvPr>
            <p:ph sz="quarter" idx="13"/>
          </p:nvPr>
        </p:nvSpPr>
        <p:spPr>
          <a:xfrm>
            <a:off x="8196408" y="2367092"/>
            <a:ext cx="3352128" cy="3881309"/>
          </a:xfrm>
        </p:spPr>
        <p:txBody>
          <a:bodyPr>
            <a:normAutofit/>
          </a:bodyPr>
          <a:lstStyle/>
          <a:p>
            <a:pPr>
              <a:lnSpc>
                <a:spcPct val="110000"/>
              </a:lnSpc>
            </a:pPr>
            <a:r>
              <a:rPr lang="en-US" sz="1100" dirty="0"/>
              <a:t>Learn to Rest, relax, recreate, renew. </a:t>
            </a:r>
          </a:p>
          <a:p>
            <a:pPr>
              <a:lnSpc>
                <a:spcPct val="110000"/>
              </a:lnSpc>
            </a:pPr>
            <a:r>
              <a:rPr lang="en-US" sz="1100" dirty="0"/>
              <a:t>Pray for your ministry responsibilities. </a:t>
            </a:r>
          </a:p>
          <a:p>
            <a:pPr>
              <a:lnSpc>
                <a:spcPct val="110000"/>
              </a:lnSpc>
            </a:pPr>
            <a:r>
              <a:rPr lang="en-US" sz="1100" dirty="0"/>
              <a:t>Learn to say no and to set up reasonable boundaries around your involvement. </a:t>
            </a:r>
          </a:p>
          <a:p>
            <a:pPr>
              <a:lnSpc>
                <a:spcPct val="110000"/>
              </a:lnSpc>
            </a:pPr>
            <a:r>
              <a:rPr lang="en-US" sz="1100" dirty="0"/>
              <a:t>Set priorities and team up with your family in ministry activities. </a:t>
            </a:r>
          </a:p>
          <a:p>
            <a:pPr>
              <a:lnSpc>
                <a:spcPct val="110000"/>
              </a:lnSpc>
            </a:pPr>
            <a:r>
              <a:rPr lang="en-US" sz="1100" dirty="0"/>
              <a:t>Take a break from it all on a regular basis through meditation, recreation, and  "sabbaticals." </a:t>
            </a:r>
          </a:p>
          <a:p>
            <a:pPr>
              <a:lnSpc>
                <a:spcPct val="110000"/>
              </a:lnSpc>
            </a:pPr>
            <a:r>
              <a:rPr lang="en-US" sz="1100" dirty="0"/>
              <a:t>Listen to your body's stress warning signals, such as headaches, backaches, insomnia, and fatigue.</a:t>
            </a:r>
          </a:p>
          <a:p>
            <a:pPr>
              <a:lnSpc>
                <a:spcPct val="110000"/>
              </a:lnSpc>
            </a:pPr>
            <a:r>
              <a:rPr lang="en-US" sz="1100" dirty="0"/>
              <a:t>Cut out the hurry and worry. </a:t>
            </a:r>
          </a:p>
        </p:txBody>
      </p:sp>
    </p:spTree>
    <p:extLst>
      <p:ext uri="{BB962C8B-B14F-4D97-AF65-F5344CB8AC3E}">
        <p14:creationId xmlns:p14="http://schemas.microsoft.com/office/powerpoint/2010/main" val="1275760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ow to Be Filled With the Holy Spirit (and Why It Matters) | Cru">
            <a:extLst>
              <a:ext uri="{FF2B5EF4-FFF2-40B4-BE49-F238E27FC236}">
                <a16:creationId xmlns:a16="http://schemas.microsoft.com/office/drawing/2014/main" id="{4D198DB1-0435-E561-BF69-1BCA162E89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810" r="33179"/>
          <a:stretch/>
        </p:blipFill>
        <p:spPr bwMode="auto">
          <a:xfrm>
            <a:off x="20" y="39050"/>
            <a:ext cx="4024741" cy="681895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7" name="Picture 4106">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CC43EE-EE0F-F60D-AE89-123F6549B486}"/>
              </a:ext>
            </a:extLst>
          </p:cNvPr>
          <p:cNvSpPr>
            <a:spLocks noGrp="1"/>
          </p:cNvSpPr>
          <p:nvPr>
            <p:ph type="title"/>
          </p:nvPr>
        </p:nvSpPr>
        <p:spPr>
          <a:xfrm>
            <a:off x="4465050" y="618517"/>
            <a:ext cx="6672886" cy="1596177"/>
          </a:xfrm>
        </p:spPr>
        <p:txBody>
          <a:bodyPr>
            <a:normAutofit/>
          </a:bodyPr>
          <a:lstStyle/>
          <a:p>
            <a:r>
              <a:rPr lang="en-US" dirty="0"/>
              <a:t>Holy Scriptures to Refuel!</a:t>
            </a:r>
          </a:p>
        </p:txBody>
      </p:sp>
      <p:sp>
        <p:nvSpPr>
          <p:cNvPr id="3" name="Content Placeholder 2">
            <a:extLst>
              <a:ext uri="{FF2B5EF4-FFF2-40B4-BE49-F238E27FC236}">
                <a16:creationId xmlns:a16="http://schemas.microsoft.com/office/drawing/2014/main" id="{3C7D962B-B311-D83F-BF4A-69A2BF4FF7B5}"/>
              </a:ext>
            </a:extLst>
          </p:cNvPr>
          <p:cNvSpPr>
            <a:spLocks noGrp="1"/>
          </p:cNvSpPr>
          <p:nvPr>
            <p:ph sz="quarter" idx="13"/>
          </p:nvPr>
        </p:nvSpPr>
        <p:spPr>
          <a:xfrm>
            <a:off x="4465048" y="1892808"/>
            <a:ext cx="7175264" cy="4251960"/>
          </a:xfrm>
        </p:spPr>
        <p:txBody>
          <a:bodyPr>
            <a:normAutofit/>
          </a:bodyPr>
          <a:lstStyle/>
          <a:p>
            <a:pPr marL="0" indent="0">
              <a:lnSpc>
                <a:spcPct val="110000"/>
              </a:lnSpc>
              <a:buNone/>
            </a:pPr>
            <a:r>
              <a:rPr lang="en-US" sz="1400" b="1" dirty="0"/>
              <a:t>Matthew 11:28-30 Come to me, all who labor and are heavy laden, and I will give you rest. Take my yoke upon you, and learn from me, for I am gentle and lowly in heart, and you will find rest for your souls. For my yoke is easy, and my burden is light.”</a:t>
            </a:r>
          </a:p>
          <a:p>
            <a:pPr marL="0" indent="0">
              <a:lnSpc>
                <a:spcPct val="110000"/>
              </a:lnSpc>
              <a:buNone/>
            </a:pPr>
            <a:r>
              <a:rPr lang="en-US" sz="1400" b="1" dirty="0"/>
              <a:t>1 Corinthians 15:58 Therefore, my beloved brothers, be steadfast, immovable, always abounding in the work of the Lord, knowing that in the Lord your labor is not in vain.</a:t>
            </a:r>
          </a:p>
          <a:p>
            <a:pPr marL="0" indent="0">
              <a:lnSpc>
                <a:spcPct val="110000"/>
              </a:lnSpc>
              <a:buNone/>
            </a:pPr>
            <a:r>
              <a:rPr lang="en-US" sz="1400" b="1" dirty="0"/>
              <a:t>2 Corinthians 4:1 Therefore, having this ministry by the mercy of God, we do not lose heart.</a:t>
            </a:r>
          </a:p>
          <a:p>
            <a:pPr marL="0" indent="0">
              <a:lnSpc>
                <a:spcPct val="110000"/>
              </a:lnSpc>
              <a:buNone/>
            </a:pPr>
            <a:r>
              <a:rPr lang="en-US" sz="1400" b="1" dirty="0"/>
              <a:t>John 15:1-5  “I am the true vine, and my Father is the vinedresser. Every branch in me that does not bear fruit he takes away, and every branch that does bear fruit he prunes, that it may bear more fruit. Already you are clean because of the word that I have spoken to you. Abide in me, and I in you. As the branch cannot bear fruit by itself, unless it abides in the vine, neither can you, unless you abide in me. I am the vine; you are the branches. Whoever abides in me and I in him, he it is that bears much fruit, for apart from me you can do nothing.</a:t>
            </a:r>
          </a:p>
        </p:txBody>
      </p:sp>
    </p:spTree>
    <p:extLst>
      <p:ext uri="{BB962C8B-B14F-4D97-AF65-F5344CB8AC3E}">
        <p14:creationId xmlns:p14="http://schemas.microsoft.com/office/powerpoint/2010/main" val="1254910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129"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5130">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133" name="Rectangle 5132">
            <a:extLst>
              <a:ext uri="{FF2B5EF4-FFF2-40B4-BE49-F238E27FC236}">
                <a16:creationId xmlns:a16="http://schemas.microsoft.com/office/drawing/2014/main" id="{45873676-3D69-48B0-BA02-D759766A90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5" name="Picture 2">
            <a:extLst>
              <a:ext uri="{FF2B5EF4-FFF2-40B4-BE49-F238E27FC236}">
                <a16:creationId xmlns:a16="http://schemas.microsoft.com/office/drawing/2014/main" id="{248E96D7-6599-4607-9958-FD9E100013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e Filled With The Holy Spirit&quot; Eph 5:18 - Wayne Grudem - YouTube">
            <a:extLst>
              <a:ext uri="{FF2B5EF4-FFF2-40B4-BE49-F238E27FC236}">
                <a16:creationId xmlns:a16="http://schemas.microsoft.com/office/drawing/2014/main" id="{4F1164CC-67EA-43C5-87D0-20AB3016DE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294" b="18643"/>
          <a:stretch/>
        </p:blipFill>
        <p:spPr bwMode="auto">
          <a:xfrm>
            <a:off x="20" y="-1"/>
            <a:ext cx="12191980" cy="4187739"/>
          </a:xfrm>
          <a:prstGeom prst="rect">
            <a:avLst/>
          </a:prstGeom>
          <a:noFill/>
          <a:extLst>
            <a:ext uri="{909E8E84-426E-40DD-AFC4-6F175D3DCCD1}">
              <a14:hiddenFill xmlns:a14="http://schemas.microsoft.com/office/drawing/2010/main">
                <a:solidFill>
                  <a:srgbClr val="FFFFFF"/>
                </a:solidFill>
              </a14:hiddenFill>
            </a:ext>
          </a:extLst>
        </p:spPr>
      </p:pic>
      <p:cxnSp>
        <p:nvCxnSpPr>
          <p:cNvPr id="5137" name="Straight Connector 5136">
            <a:extLst>
              <a:ext uri="{FF2B5EF4-FFF2-40B4-BE49-F238E27FC236}">
                <a16:creationId xmlns:a16="http://schemas.microsoft.com/office/drawing/2014/main" id="{99478AA5-D1D0-4B5E-9FDE-6F55026DA3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229100"/>
            <a:ext cx="1219200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5139" name="Picture 5138">
            <a:extLst>
              <a:ext uri="{FF2B5EF4-FFF2-40B4-BE49-F238E27FC236}">
                <a16:creationId xmlns:a16="http://schemas.microsoft.com/office/drawing/2014/main" id="{3CA8EEE2-DA9A-4635-9B41-33EB565145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2F60E41-B023-46DC-B507-6BFB6982F6D3}"/>
              </a:ext>
            </a:extLst>
          </p:cNvPr>
          <p:cNvSpPr>
            <a:spLocks noGrp="1"/>
          </p:cNvSpPr>
          <p:nvPr>
            <p:ph type="title"/>
          </p:nvPr>
        </p:nvSpPr>
        <p:spPr>
          <a:xfrm>
            <a:off x="1146048" y="4437888"/>
            <a:ext cx="9899904" cy="1116711"/>
          </a:xfrm>
        </p:spPr>
        <p:txBody>
          <a:bodyPr vert="horz" lIns="91440" tIns="45720" rIns="91440" bIns="45720" rtlCol="0" anchor="b">
            <a:normAutofit/>
          </a:bodyPr>
          <a:lstStyle/>
          <a:p>
            <a:r>
              <a:rPr lang="en-US" sz="4800"/>
              <a:t>Let’s pray </a:t>
            </a:r>
          </a:p>
        </p:txBody>
      </p:sp>
      <p:sp>
        <p:nvSpPr>
          <p:cNvPr id="3" name="Content Placeholder 2">
            <a:extLst>
              <a:ext uri="{FF2B5EF4-FFF2-40B4-BE49-F238E27FC236}">
                <a16:creationId xmlns:a16="http://schemas.microsoft.com/office/drawing/2014/main" id="{B176F9D4-44A4-1E59-EA23-07245D51419C}"/>
              </a:ext>
            </a:extLst>
          </p:cNvPr>
          <p:cNvSpPr>
            <a:spLocks noGrp="1"/>
          </p:cNvSpPr>
          <p:nvPr>
            <p:ph sz="quarter" idx="13"/>
          </p:nvPr>
        </p:nvSpPr>
        <p:spPr>
          <a:xfrm>
            <a:off x="1751012" y="5481448"/>
            <a:ext cx="8689976" cy="535939"/>
          </a:xfrm>
        </p:spPr>
        <p:txBody>
          <a:bodyPr vert="horz" lIns="91440" tIns="45720" rIns="91440" bIns="45720" rtlCol="0">
            <a:normAutofit/>
          </a:bodyPr>
          <a:lstStyle/>
          <a:p>
            <a:pPr marL="0" indent="0" algn="ctr">
              <a:lnSpc>
                <a:spcPct val="110000"/>
              </a:lnSpc>
              <a:buNone/>
            </a:pPr>
            <a:r>
              <a:rPr lang="en-US" sz="1500">
                <a:solidFill>
                  <a:schemeClr val="tx1">
                    <a:lumMod val="50000"/>
                    <a:lumOff val="50000"/>
                  </a:schemeClr>
                </a:solidFill>
              </a:rPr>
              <a:t>Come to the altar to pray for pastor, staff, ministers, ministry leaders, officers and members.</a:t>
            </a:r>
          </a:p>
        </p:txBody>
      </p:sp>
    </p:spTree>
    <p:extLst>
      <p:ext uri="{BB962C8B-B14F-4D97-AF65-F5344CB8AC3E}">
        <p14:creationId xmlns:p14="http://schemas.microsoft.com/office/powerpoint/2010/main" val="4148463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6CCE3-4F01-4B6D-B740-6CCE4AE225C8}"/>
              </a:ext>
            </a:extLst>
          </p:cNvPr>
          <p:cNvSpPr>
            <a:spLocks noGrp="1"/>
          </p:cNvSpPr>
          <p:nvPr>
            <p:ph type="title"/>
          </p:nvPr>
        </p:nvSpPr>
        <p:spPr/>
        <p:txBody>
          <a:bodyPr/>
          <a:lstStyle/>
          <a:p>
            <a:r>
              <a:rPr lang="en-US"/>
              <a:t>Questions and answers</a:t>
            </a:r>
          </a:p>
        </p:txBody>
      </p:sp>
      <p:pic>
        <p:nvPicPr>
          <p:cNvPr id="5" name="Content Placeholder 4">
            <a:extLst>
              <a:ext uri="{FF2B5EF4-FFF2-40B4-BE49-F238E27FC236}">
                <a16:creationId xmlns:a16="http://schemas.microsoft.com/office/drawing/2014/main" id="{2FA36E13-39EE-429D-877C-FB797C2B9602}"/>
              </a:ext>
            </a:extLst>
          </p:cNvPr>
          <p:cNvPicPr>
            <a:picLocks noGrp="1" noChangeAspect="1"/>
          </p:cNvPicPr>
          <p:nvPr>
            <p:ph sz="quarter" idx="13"/>
          </p:nvPr>
        </p:nvPicPr>
        <p:blipFill>
          <a:blip r:embed="rId2">
            <a:extLst>
              <a:ext uri="{837473B0-CC2E-450A-ABE3-18F120FF3D39}">
                <a1611:picAttrSrcUrl xmlns:a1611="http://schemas.microsoft.com/office/drawing/2016/11/main" r:id="rId3"/>
              </a:ext>
            </a:extLst>
          </a:blip>
          <a:stretch>
            <a:fillRect/>
          </a:stretch>
        </p:blipFill>
        <p:spPr>
          <a:xfrm>
            <a:off x="3492017" y="2366963"/>
            <a:ext cx="5207965" cy="3424237"/>
          </a:xfrm>
        </p:spPr>
      </p:pic>
      <p:sp>
        <p:nvSpPr>
          <p:cNvPr id="6" name="TextBox 5">
            <a:extLst>
              <a:ext uri="{FF2B5EF4-FFF2-40B4-BE49-F238E27FC236}">
                <a16:creationId xmlns:a16="http://schemas.microsoft.com/office/drawing/2014/main" id="{E37877CF-BC12-4AE4-9A40-2CB27AED8480}"/>
              </a:ext>
            </a:extLst>
          </p:cNvPr>
          <p:cNvSpPr txBox="1"/>
          <p:nvPr/>
        </p:nvSpPr>
        <p:spPr>
          <a:xfrm>
            <a:off x="3492017" y="5791200"/>
            <a:ext cx="5207965" cy="230832"/>
          </a:xfrm>
          <a:prstGeom prst="rect">
            <a:avLst/>
          </a:prstGeom>
          <a:noFill/>
        </p:spPr>
        <p:txBody>
          <a:bodyPr wrap="square" rtlCol="0">
            <a:spAutoFit/>
          </a:bodyPr>
          <a:lstStyle/>
          <a:p>
            <a:r>
              <a:rPr lang="en-US" sz="900">
                <a:hlinkClick r:id="rId3" tooltip="https://www.picpedia.org/chalkboard/q/questions.html"/>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1565130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D00CB0FA-BF99-1C9B-14A4-EDF97EB14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059"/>
            <a:ext cx="12395198" cy="6972300"/>
          </a:xfrm>
          <a:prstGeom prst="rect">
            <a:avLst/>
          </a:prstGeom>
        </p:spPr>
      </p:pic>
      <p:pic>
        <p:nvPicPr>
          <p:cNvPr id="2" name="Picture 2" descr="https://media.istockphoto.com/photos/open-church-doors-with-cross-picture-id185090423?k=6&amp;m=185090423&amp;s=612x612&amp;w=0&amp;h=tSxPvln7ZuQQw5qvEzc5hQ5j4OycUtF1ouFh7Yzrc0o=">
            <a:extLst>
              <a:ext uri="{FF2B5EF4-FFF2-40B4-BE49-F238E27FC236}">
                <a16:creationId xmlns:a16="http://schemas.microsoft.com/office/drawing/2014/main" id="{A1BD4FFA-8EB1-EED9-4A1A-2F6AB305C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609" y="631443"/>
            <a:ext cx="8046781" cy="52872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DCF2C4-1229-393A-0190-19F0DE839447}"/>
              </a:ext>
            </a:extLst>
          </p:cNvPr>
          <p:cNvSpPr txBox="1"/>
          <p:nvPr/>
        </p:nvSpPr>
        <p:spPr>
          <a:xfrm>
            <a:off x="5159815" y="5970658"/>
            <a:ext cx="5850256" cy="400110"/>
          </a:xfrm>
          <a:prstGeom prst="rect">
            <a:avLst/>
          </a:prstGeom>
          <a:noFill/>
        </p:spPr>
        <p:txBody>
          <a:bodyPr wrap="none" rtlCol="0">
            <a:spAutoFit/>
          </a:bodyPr>
          <a:lstStyle/>
          <a:p>
            <a:r>
              <a:rPr lang="en-US" sz="2000" b="1" dirty="0">
                <a:solidFill>
                  <a:schemeClr val="bg1"/>
                </a:solidFill>
              </a:rPr>
              <a:t>Doors of the church are open: “REID TEMPLE CARES”</a:t>
            </a:r>
          </a:p>
        </p:txBody>
      </p:sp>
    </p:spTree>
    <p:extLst>
      <p:ext uri="{BB962C8B-B14F-4D97-AF65-F5344CB8AC3E}">
        <p14:creationId xmlns:p14="http://schemas.microsoft.com/office/powerpoint/2010/main" val="3758795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D00CB0FA-BF99-1C9B-14A4-EDF97EB14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7150"/>
            <a:ext cx="12395198" cy="6972300"/>
          </a:xfrm>
          <a:prstGeom prst="rect">
            <a:avLst/>
          </a:prstGeom>
        </p:spPr>
      </p:pic>
      <p:pic>
        <p:nvPicPr>
          <p:cNvPr id="2" name="Picture 6" descr="https://pciprdprodfmssa.blob.core.windows.net/fms/1c42292f-c552-44c2-afd7-d83021ea5632/giving_header.png">
            <a:extLst>
              <a:ext uri="{FF2B5EF4-FFF2-40B4-BE49-F238E27FC236}">
                <a16:creationId xmlns:a16="http://schemas.microsoft.com/office/drawing/2014/main" id="{CBD37675-37EF-CEBE-EB0A-FAD830862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100" y="942597"/>
            <a:ext cx="952500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657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398AF87-0AC1-47E5-9528-D9AB8AF1E7DE}"/>
              </a:ext>
            </a:extLst>
          </p:cNvPr>
          <p:cNvPicPr>
            <a:picLocks noGrp="1" noChangeAspect="1"/>
          </p:cNvPicPr>
          <p:nvPr>
            <p:ph sz="quarter" idx="13"/>
          </p:nvPr>
        </p:nvPicPr>
        <p:blipFill>
          <a:blip r:embed="rId2">
            <a:extLst>
              <a:ext uri="{837473B0-CC2E-450A-ABE3-18F120FF3D39}">
                <a1611:picAttrSrcUrl xmlns:a1611="http://schemas.microsoft.com/office/drawing/2016/11/main" r:id="rId3"/>
              </a:ext>
            </a:extLst>
          </a:blip>
          <a:stretch>
            <a:fillRect/>
          </a:stretch>
        </p:blipFill>
        <p:spPr>
          <a:xfrm>
            <a:off x="1391265" y="2265184"/>
            <a:ext cx="9144000" cy="2447925"/>
          </a:xfrm>
        </p:spPr>
      </p:pic>
    </p:spTree>
    <p:extLst>
      <p:ext uri="{BB962C8B-B14F-4D97-AF65-F5344CB8AC3E}">
        <p14:creationId xmlns:p14="http://schemas.microsoft.com/office/powerpoint/2010/main" val="1800592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D0233979-4D80-A7F9-469B-D37F89C8F2AB}"/>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7788DCE-480C-7C0C-8D8B-3E132068CBBD}"/>
              </a:ext>
            </a:extLst>
          </p:cNvPr>
          <p:cNvSpPr txBox="1"/>
          <p:nvPr/>
        </p:nvSpPr>
        <p:spPr>
          <a:xfrm>
            <a:off x="4068198" y="684211"/>
            <a:ext cx="6605517" cy="2831544"/>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rPr>
              <a:t>Faith in GOD</a:t>
            </a:r>
          </a:p>
          <a:p>
            <a:pPr marL="457200" indent="-457200">
              <a:buFont typeface="Arial" panose="020B0604020202020204" pitchFamily="34" charset="0"/>
              <a:buChar char="•"/>
            </a:pPr>
            <a:r>
              <a:rPr lang="en-US" sz="3200" dirty="0">
                <a:solidFill>
                  <a:schemeClr val="bg1"/>
                </a:solidFill>
              </a:rPr>
              <a:t>Integrity, Trust and Ethical Behavior</a:t>
            </a:r>
          </a:p>
          <a:p>
            <a:pPr marL="457200" indent="-457200">
              <a:buFont typeface="Arial" panose="020B0604020202020204" pitchFamily="34" charset="0"/>
              <a:buChar char="•"/>
            </a:pPr>
            <a:r>
              <a:rPr lang="en-US" sz="3200" dirty="0">
                <a:solidFill>
                  <a:schemeClr val="bg1"/>
                </a:solidFill>
              </a:rPr>
              <a:t>Empowering people </a:t>
            </a:r>
          </a:p>
          <a:p>
            <a:pPr marL="457200" indent="-457200">
              <a:buFont typeface="Arial" panose="020B0604020202020204" pitchFamily="34" charset="0"/>
              <a:buChar char="•"/>
            </a:pPr>
            <a:r>
              <a:rPr lang="en-US" sz="3200" dirty="0">
                <a:solidFill>
                  <a:schemeClr val="bg1"/>
                </a:solidFill>
              </a:rPr>
              <a:t>Excellence and Innovation </a:t>
            </a:r>
          </a:p>
          <a:p>
            <a:pPr marL="457200" indent="-457200">
              <a:buFont typeface="Arial" panose="020B0604020202020204" pitchFamily="34" charset="0"/>
              <a:buChar char="•"/>
            </a:pPr>
            <a:r>
              <a:rPr lang="en-US" sz="3200" dirty="0">
                <a:solidFill>
                  <a:schemeClr val="bg1"/>
                </a:solidFill>
              </a:rPr>
              <a:t>Christ –centered Leadership</a:t>
            </a:r>
            <a:r>
              <a:rPr lang="en-US" sz="3200" dirty="0"/>
              <a:t>  </a:t>
            </a:r>
          </a:p>
          <a:p>
            <a:endParaRPr lang="en-US" dirty="0"/>
          </a:p>
        </p:txBody>
      </p:sp>
      <p:pic>
        <p:nvPicPr>
          <p:cNvPr id="3" name="Picture 2" descr="A group of people in a church&#10;&#10;Description automatically generated with medium confidence">
            <a:extLst>
              <a:ext uri="{FF2B5EF4-FFF2-40B4-BE49-F238E27FC236}">
                <a16:creationId xmlns:a16="http://schemas.microsoft.com/office/drawing/2014/main" id="{8443ABFE-5930-6058-F0A5-682ACC933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243" y="2926453"/>
            <a:ext cx="8179981" cy="3161222"/>
          </a:xfrm>
          <a:prstGeom prst="rect">
            <a:avLst/>
          </a:prstGeom>
        </p:spPr>
      </p:pic>
      <p:sp>
        <p:nvSpPr>
          <p:cNvPr id="7" name="TextBox 6">
            <a:extLst>
              <a:ext uri="{FF2B5EF4-FFF2-40B4-BE49-F238E27FC236}">
                <a16:creationId xmlns:a16="http://schemas.microsoft.com/office/drawing/2014/main" id="{B95D5D02-4BF3-6A34-0D0D-630BFFB168D6}"/>
              </a:ext>
            </a:extLst>
          </p:cNvPr>
          <p:cNvSpPr txBox="1"/>
          <p:nvPr/>
        </p:nvSpPr>
        <p:spPr>
          <a:xfrm>
            <a:off x="0" y="113485"/>
            <a:ext cx="12192000" cy="707886"/>
          </a:xfrm>
          <a:prstGeom prst="rect">
            <a:avLst/>
          </a:prstGeom>
          <a:noFill/>
        </p:spPr>
        <p:txBody>
          <a:bodyPr wrap="square">
            <a:spAutoFit/>
          </a:bodyPr>
          <a:lstStyle/>
          <a:p>
            <a:pPr algn="ctr"/>
            <a:r>
              <a:rPr lang="en-US" sz="4000" b="1" dirty="0">
                <a:solidFill>
                  <a:schemeClr val="bg1"/>
                </a:solidFill>
                <a:latin typeface="Avenir Next LT Pro" panose="020B0504020202020204" pitchFamily="34" charset="0"/>
              </a:rPr>
              <a:t>Our Core Values</a:t>
            </a:r>
          </a:p>
        </p:txBody>
      </p:sp>
    </p:spTree>
    <p:extLst>
      <p:ext uri="{BB962C8B-B14F-4D97-AF65-F5344CB8AC3E}">
        <p14:creationId xmlns:p14="http://schemas.microsoft.com/office/powerpoint/2010/main" val="3892081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F6EB0BEB-E9E7-23F5-4E3E-634A2B8BC2CF}"/>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35441" y="0"/>
            <a:ext cx="12192000" cy="6858000"/>
          </a:xfrm>
          <a:prstGeom prst="rect">
            <a:avLst/>
          </a:prstGeom>
        </p:spPr>
      </p:pic>
      <p:sp>
        <p:nvSpPr>
          <p:cNvPr id="4" name="TextBox 3">
            <a:extLst>
              <a:ext uri="{FF2B5EF4-FFF2-40B4-BE49-F238E27FC236}">
                <a16:creationId xmlns:a16="http://schemas.microsoft.com/office/drawing/2014/main" id="{08008CDE-2CE5-D483-352F-3ACE7D53B77B}"/>
              </a:ext>
            </a:extLst>
          </p:cNvPr>
          <p:cNvSpPr txBox="1"/>
          <p:nvPr/>
        </p:nvSpPr>
        <p:spPr>
          <a:xfrm>
            <a:off x="35441" y="329058"/>
            <a:ext cx="12028968" cy="707886"/>
          </a:xfrm>
          <a:prstGeom prst="rect">
            <a:avLst/>
          </a:prstGeom>
          <a:noFill/>
        </p:spPr>
        <p:txBody>
          <a:bodyPr wrap="square" rtlCol="0">
            <a:spAutoFit/>
          </a:bodyPr>
          <a:lstStyle/>
          <a:p>
            <a:pPr algn="ctr"/>
            <a:r>
              <a:rPr lang="en-US" sz="4000" b="1" dirty="0">
                <a:solidFill>
                  <a:schemeClr val="bg1"/>
                </a:solidFill>
                <a:latin typeface="Avenir Next LT Pro" panose="020B0504020202020204" pitchFamily="34" charset="0"/>
              </a:rPr>
              <a:t>The Vision </a:t>
            </a:r>
          </a:p>
        </p:txBody>
      </p:sp>
      <p:sp>
        <p:nvSpPr>
          <p:cNvPr id="7" name="TextBox 6">
            <a:extLst>
              <a:ext uri="{FF2B5EF4-FFF2-40B4-BE49-F238E27FC236}">
                <a16:creationId xmlns:a16="http://schemas.microsoft.com/office/drawing/2014/main" id="{21CDAB16-2120-BCC8-C198-EEB8218379AD}"/>
              </a:ext>
            </a:extLst>
          </p:cNvPr>
          <p:cNvSpPr txBox="1"/>
          <p:nvPr/>
        </p:nvSpPr>
        <p:spPr>
          <a:xfrm>
            <a:off x="507115" y="1486819"/>
            <a:ext cx="6698947" cy="3046988"/>
          </a:xfrm>
          <a:prstGeom prst="rect">
            <a:avLst/>
          </a:prstGeom>
          <a:noFill/>
        </p:spPr>
        <p:txBody>
          <a:bodyPr wrap="square" rtlCol="0">
            <a:spAutoFit/>
          </a:bodyPr>
          <a:lstStyle/>
          <a:p>
            <a:r>
              <a:rPr lang="en-US" sz="3200" dirty="0">
                <a:solidFill>
                  <a:schemeClr val="bg1"/>
                </a:solidFill>
              </a:rPr>
              <a:t>Reid Temple AME Church is “Building the Beloved Community” by becoming a Bible Believing, Christ-centered, Family – Integrated, Multigenerational, Culturally aware church, spreading the gospel of Jesus Christ.  </a:t>
            </a:r>
          </a:p>
        </p:txBody>
      </p:sp>
      <p:pic>
        <p:nvPicPr>
          <p:cNvPr id="3" name="Picture 2" descr="A picture containing art&#10;&#10;Description automatically generated with medium confidence">
            <a:extLst>
              <a:ext uri="{FF2B5EF4-FFF2-40B4-BE49-F238E27FC236}">
                <a16:creationId xmlns:a16="http://schemas.microsoft.com/office/drawing/2014/main" id="{B34FE215-E002-412D-5DF5-7EEAEB47FCBF}"/>
              </a:ext>
            </a:extLst>
          </p:cNvPr>
          <p:cNvPicPr>
            <a:picLocks noChangeAspect="1"/>
          </p:cNvPicPr>
          <p:nvPr/>
        </p:nvPicPr>
        <p:blipFill rotWithShape="1">
          <a:blip r:embed="rId3">
            <a:extLst>
              <a:ext uri="{28A0092B-C50C-407E-A947-70E740481C1C}">
                <a14:useLocalDpi xmlns:a14="http://schemas.microsoft.com/office/drawing/2010/main" val="0"/>
              </a:ext>
            </a:extLst>
          </a:blip>
          <a:srcRect l="50729" t="212" r="6533" b="-212"/>
          <a:stretch/>
        </p:blipFill>
        <p:spPr>
          <a:xfrm>
            <a:off x="6942665" y="778933"/>
            <a:ext cx="4342925" cy="5715965"/>
          </a:xfrm>
          <a:prstGeom prst="rect">
            <a:avLst/>
          </a:prstGeom>
        </p:spPr>
      </p:pic>
    </p:spTree>
    <p:extLst>
      <p:ext uri="{BB962C8B-B14F-4D97-AF65-F5344CB8AC3E}">
        <p14:creationId xmlns:p14="http://schemas.microsoft.com/office/powerpoint/2010/main" val="423576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F6EB0BEB-E9E7-23F5-4E3E-634A2B8BC2CF}"/>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picture containing person, screenshot, art&#10;&#10;Description automatically generated">
            <a:extLst>
              <a:ext uri="{FF2B5EF4-FFF2-40B4-BE49-F238E27FC236}">
                <a16:creationId xmlns:a16="http://schemas.microsoft.com/office/drawing/2014/main" id="{D51A660F-047B-D7C1-7036-335DCAF60526}"/>
              </a:ext>
            </a:extLst>
          </p:cNvPr>
          <p:cNvPicPr>
            <a:picLocks noChangeAspect="1"/>
          </p:cNvPicPr>
          <p:nvPr/>
        </p:nvPicPr>
        <p:blipFill rotWithShape="1">
          <a:blip r:embed="rId3">
            <a:extLst>
              <a:ext uri="{28A0092B-C50C-407E-A947-70E740481C1C}">
                <a14:useLocalDpi xmlns:a14="http://schemas.microsoft.com/office/drawing/2010/main" val="0"/>
              </a:ext>
            </a:extLst>
          </a:blip>
          <a:srcRect l="7141" r="38533"/>
          <a:stretch/>
        </p:blipFill>
        <p:spPr>
          <a:xfrm>
            <a:off x="517364" y="541653"/>
            <a:ext cx="5577111" cy="5774693"/>
          </a:xfrm>
          <a:prstGeom prst="rect">
            <a:avLst/>
          </a:prstGeom>
        </p:spPr>
      </p:pic>
      <p:sp>
        <p:nvSpPr>
          <p:cNvPr id="8" name="TextBox 7">
            <a:extLst>
              <a:ext uri="{FF2B5EF4-FFF2-40B4-BE49-F238E27FC236}">
                <a16:creationId xmlns:a16="http://schemas.microsoft.com/office/drawing/2014/main" id="{EB7766D2-2C7D-C53A-46C4-A86212504323}"/>
              </a:ext>
            </a:extLst>
          </p:cNvPr>
          <p:cNvSpPr txBox="1"/>
          <p:nvPr/>
        </p:nvSpPr>
        <p:spPr>
          <a:xfrm>
            <a:off x="5921593" y="1373427"/>
            <a:ext cx="5808180" cy="4691387"/>
          </a:xfrm>
          <a:prstGeom prst="rect">
            <a:avLst/>
          </a:prstGeom>
        </p:spPr>
        <p:txBody>
          <a:bodyPr vert="horz" lIns="91440" tIns="45720" rIns="91440" bIns="45720" rtlCol="0">
            <a:noAutofit/>
          </a:bodyPr>
          <a:lstStyle/>
          <a:p>
            <a:pPr marL="5143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000" i="0" strike="noStrike" kern="1200" cap="none" spc="0" normalizeH="0" baseline="0" noProof="0" dirty="0">
                <a:ln>
                  <a:noFill/>
                </a:ln>
                <a:solidFill>
                  <a:srgbClr val="FFFFFF"/>
                </a:solidFill>
                <a:effectLst/>
                <a:uLnTx/>
                <a:uFillTx/>
                <a:latin typeface="Calibri" panose="020F0502020204030204"/>
                <a:ea typeface="+mn-ea"/>
                <a:cs typeface="+mn-cs"/>
              </a:rPr>
              <a:t>Membership Growth</a:t>
            </a:r>
          </a:p>
          <a:p>
            <a:pPr marL="5143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000" i="0" strike="noStrike" kern="1200" cap="none" spc="0" normalizeH="0" baseline="0" noProof="0" dirty="0">
                <a:ln>
                  <a:noFill/>
                </a:ln>
                <a:solidFill>
                  <a:srgbClr val="FFFFFF"/>
                </a:solidFill>
                <a:effectLst/>
                <a:uLnTx/>
                <a:uFillTx/>
                <a:latin typeface="Calibri" panose="020F0502020204030204"/>
                <a:ea typeface="+mn-ea"/>
                <a:cs typeface="+mn-cs"/>
              </a:rPr>
              <a:t>Debt Free for Thee </a:t>
            </a:r>
          </a:p>
          <a:p>
            <a:pPr marL="5143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000" i="0" strike="noStrike" kern="1200" cap="none" spc="0" normalizeH="0" baseline="0" noProof="0" dirty="0">
                <a:ln>
                  <a:noFill/>
                </a:ln>
                <a:solidFill>
                  <a:srgbClr val="FFFFFF"/>
                </a:solidFill>
                <a:effectLst/>
                <a:uLnTx/>
                <a:uFillTx/>
                <a:latin typeface="Calibri" panose="020F0502020204030204"/>
                <a:ea typeface="+mn-ea"/>
                <a:cs typeface="+mn-cs"/>
              </a:rPr>
              <a:t>Motivated and Skilled Staff &amp; Volunteers</a:t>
            </a:r>
          </a:p>
          <a:p>
            <a:pPr marL="5143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000" i="0" strike="noStrike" kern="1200" cap="none" spc="0" normalizeH="0" baseline="0" noProof="0" dirty="0">
                <a:ln>
                  <a:noFill/>
                </a:ln>
                <a:solidFill>
                  <a:srgbClr val="FFFFFF"/>
                </a:solidFill>
                <a:effectLst/>
                <a:uLnTx/>
                <a:uFillTx/>
                <a:latin typeface="Calibri" panose="020F0502020204030204"/>
                <a:ea typeface="+mn-ea"/>
                <a:cs typeface="+mn-cs"/>
              </a:rPr>
              <a:t>Community Commitment </a:t>
            </a:r>
          </a:p>
          <a:p>
            <a:pPr marL="5143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000" i="0" strike="noStrike" kern="1200" cap="none" spc="0" normalizeH="0" baseline="0" noProof="0" dirty="0">
                <a:ln>
                  <a:noFill/>
                </a:ln>
                <a:solidFill>
                  <a:srgbClr val="FFFFFF"/>
                </a:solidFill>
                <a:effectLst/>
                <a:uLnTx/>
                <a:uFillTx/>
                <a:latin typeface="Calibri" panose="020F0502020204030204"/>
                <a:ea typeface="+mn-ea"/>
                <a:cs typeface="+mn-cs"/>
              </a:rPr>
              <a:t>New Demographic &amp; Market Penetration</a:t>
            </a:r>
          </a:p>
        </p:txBody>
      </p:sp>
      <p:sp>
        <p:nvSpPr>
          <p:cNvPr id="10" name="TextBox 9">
            <a:extLst>
              <a:ext uri="{FF2B5EF4-FFF2-40B4-BE49-F238E27FC236}">
                <a16:creationId xmlns:a16="http://schemas.microsoft.com/office/drawing/2014/main" id="{0A38D3D8-5732-0D48-00CE-C1C2C6B3C7DF}"/>
              </a:ext>
            </a:extLst>
          </p:cNvPr>
          <p:cNvSpPr txBox="1"/>
          <p:nvPr/>
        </p:nvSpPr>
        <p:spPr>
          <a:xfrm>
            <a:off x="-35441" y="370837"/>
            <a:ext cx="12192000" cy="6463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venir Next LT Pro" panose="020B0504020202020204" pitchFamily="34" charset="0"/>
                <a:cs typeface="Aharoni" panose="02010803020104030203" pitchFamily="2" charset="-79"/>
              </a:rPr>
              <a:t>Our Strategic Goals </a:t>
            </a:r>
          </a:p>
        </p:txBody>
      </p:sp>
    </p:spTree>
    <p:extLst>
      <p:ext uri="{BB962C8B-B14F-4D97-AF65-F5344CB8AC3E}">
        <p14:creationId xmlns:p14="http://schemas.microsoft.com/office/powerpoint/2010/main" val="3131017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1A7F54AC-20A8-D325-A592-16DF2B5E6F58}"/>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749479E-9AA3-3615-D47E-9F1960F6396A}"/>
              </a:ext>
            </a:extLst>
          </p:cNvPr>
          <p:cNvSpPr txBox="1"/>
          <p:nvPr/>
        </p:nvSpPr>
        <p:spPr>
          <a:xfrm>
            <a:off x="2125211" y="278162"/>
            <a:ext cx="9138211" cy="6463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venir Next LT Pro" panose="020B0504020202020204" pitchFamily="34" charset="0"/>
                <a:cs typeface="Aharoni" panose="02010803020104030203" pitchFamily="2" charset="-79"/>
              </a:rPr>
              <a:t>Overall Goals for 2023 -2024</a:t>
            </a:r>
          </a:p>
        </p:txBody>
      </p:sp>
      <p:sp>
        <p:nvSpPr>
          <p:cNvPr id="7" name="TextBox 6">
            <a:extLst>
              <a:ext uri="{FF2B5EF4-FFF2-40B4-BE49-F238E27FC236}">
                <a16:creationId xmlns:a16="http://schemas.microsoft.com/office/drawing/2014/main" id="{518D00B0-CAEE-C016-6A05-B39D9B50458E}"/>
              </a:ext>
            </a:extLst>
          </p:cNvPr>
          <p:cNvSpPr txBox="1"/>
          <p:nvPr/>
        </p:nvSpPr>
        <p:spPr>
          <a:xfrm>
            <a:off x="431115" y="1501951"/>
            <a:ext cx="9005493" cy="3302443"/>
          </a:xfrm>
          <a:prstGeom prst="rect">
            <a:avLst/>
          </a:prstGeom>
          <a:noFill/>
        </p:spPr>
        <p:txBody>
          <a:bodyPr wrap="square">
            <a:spAutoFit/>
          </a:bodyPr>
          <a:lstStyle/>
          <a:p>
            <a:pPr marL="457200" indent="-228600">
              <a:lnSpc>
                <a:spcPct val="90000"/>
              </a:lnSpc>
              <a:spcAft>
                <a:spcPts val="600"/>
              </a:spcAft>
              <a:buFont typeface="Arial" panose="020B0604020202020204" pitchFamily="34" charset="0"/>
              <a:buChar char="•"/>
            </a:pPr>
            <a:r>
              <a:rPr lang="en-US" sz="3400" dirty="0">
                <a:solidFill>
                  <a:srgbClr val="FFFFFF"/>
                </a:solidFill>
              </a:rPr>
              <a:t>Increase attendance to Bible Study </a:t>
            </a:r>
          </a:p>
          <a:p>
            <a:pPr marL="457200" indent="-228600">
              <a:lnSpc>
                <a:spcPct val="90000"/>
              </a:lnSpc>
              <a:spcAft>
                <a:spcPts val="600"/>
              </a:spcAft>
              <a:buFont typeface="Arial" panose="020B0604020202020204" pitchFamily="34" charset="0"/>
              <a:buChar char="•"/>
            </a:pPr>
            <a:r>
              <a:rPr lang="en-US" sz="3400" dirty="0">
                <a:solidFill>
                  <a:srgbClr val="FFFFFF"/>
                </a:solidFill>
              </a:rPr>
              <a:t>Increase baptisms</a:t>
            </a:r>
          </a:p>
          <a:p>
            <a:pPr marL="457200" indent="-228600">
              <a:lnSpc>
                <a:spcPct val="90000"/>
              </a:lnSpc>
              <a:spcAft>
                <a:spcPts val="600"/>
              </a:spcAft>
              <a:buFont typeface="Arial" panose="020B0604020202020204" pitchFamily="34" charset="0"/>
              <a:buChar char="•"/>
            </a:pPr>
            <a:r>
              <a:rPr lang="en-US" sz="3400" dirty="0">
                <a:solidFill>
                  <a:srgbClr val="FFFFFF"/>
                </a:solidFill>
              </a:rPr>
              <a:t>Increase the number of tithers</a:t>
            </a:r>
          </a:p>
          <a:p>
            <a:pPr marL="457200" indent="-228600">
              <a:lnSpc>
                <a:spcPct val="90000"/>
              </a:lnSpc>
              <a:spcAft>
                <a:spcPts val="600"/>
              </a:spcAft>
              <a:buFont typeface="Arial" panose="020B0604020202020204" pitchFamily="34" charset="0"/>
              <a:buChar char="•"/>
            </a:pPr>
            <a:r>
              <a:rPr lang="en-US" sz="3400" dirty="0">
                <a:solidFill>
                  <a:srgbClr val="FFFFFF"/>
                </a:solidFill>
              </a:rPr>
              <a:t>Increase the number of Disciples </a:t>
            </a:r>
          </a:p>
          <a:p>
            <a:pPr marL="457200" indent="-228600">
              <a:lnSpc>
                <a:spcPct val="90000"/>
              </a:lnSpc>
              <a:spcAft>
                <a:spcPts val="600"/>
              </a:spcAft>
              <a:buFont typeface="Arial" panose="020B0604020202020204" pitchFamily="34" charset="0"/>
              <a:buChar char="•"/>
            </a:pPr>
            <a:r>
              <a:rPr lang="en-US" sz="3400" dirty="0">
                <a:solidFill>
                  <a:srgbClr val="FFFFFF"/>
                </a:solidFill>
              </a:rPr>
              <a:t>Increase the number of servant leaders</a:t>
            </a:r>
          </a:p>
          <a:p>
            <a:pPr marL="457200" indent="-228600">
              <a:lnSpc>
                <a:spcPct val="90000"/>
              </a:lnSpc>
              <a:spcAft>
                <a:spcPts val="600"/>
              </a:spcAft>
              <a:buFont typeface="Arial" panose="020B0604020202020204" pitchFamily="34" charset="0"/>
              <a:buChar char="•"/>
            </a:pPr>
            <a:r>
              <a:rPr lang="en-US" sz="3400" dirty="0">
                <a:solidFill>
                  <a:srgbClr val="FFFFFF"/>
                </a:solidFill>
              </a:rPr>
              <a:t>Increase member and community engagement</a:t>
            </a:r>
          </a:p>
        </p:txBody>
      </p:sp>
      <p:pic>
        <p:nvPicPr>
          <p:cNvPr id="4" name="Picture 3" descr="A blue line drawing of a clipboard with a dart board and a dart arrow&#10;&#10;Description automatically generated with low confidence">
            <a:extLst>
              <a:ext uri="{FF2B5EF4-FFF2-40B4-BE49-F238E27FC236}">
                <a16:creationId xmlns:a16="http://schemas.microsoft.com/office/drawing/2014/main" id="{B065E243-84FD-081E-B2CD-81CAC5E05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826" y="601327"/>
            <a:ext cx="3932885" cy="3802955"/>
          </a:xfrm>
          <a:prstGeom prst="rect">
            <a:avLst/>
          </a:prstGeom>
        </p:spPr>
      </p:pic>
    </p:spTree>
    <p:extLst>
      <p:ext uri="{BB962C8B-B14F-4D97-AF65-F5344CB8AC3E}">
        <p14:creationId xmlns:p14="http://schemas.microsoft.com/office/powerpoint/2010/main" val="1544408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AB9DB-C4F3-00EB-C33D-71FB52A4CF2E}"/>
              </a:ext>
            </a:extLst>
          </p:cNvPr>
          <p:cNvPicPr>
            <a:picLocks noChangeAspect="1"/>
          </p:cNvPicPr>
          <p:nvPr/>
        </p:nvPicPr>
        <p:blipFill>
          <a:blip r:embed="rId2"/>
          <a:stretch>
            <a:fillRect/>
          </a:stretch>
        </p:blipFill>
        <p:spPr>
          <a:xfrm>
            <a:off x="1295720" y="0"/>
            <a:ext cx="9600560" cy="6858000"/>
          </a:xfrm>
          <a:prstGeom prst="rect">
            <a:avLst/>
          </a:prstGeom>
        </p:spPr>
      </p:pic>
    </p:spTree>
    <p:extLst>
      <p:ext uri="{BB962C8B-B14F-4D97-AF65-F5344CB8AC3E}">
        <p14:creationId xmlns:p14="http://schemas.microsoft.com/office/powerpoint/2010/main" val="1965544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7E2BA2D5-46A3-46C0-98C9-A072D543B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9 WAYS TO REFUEL | Dawn's Faith Connection">
            <a:extLst>
              <a:ext uri="{FF2B5EF4-FFF2-40B4-BE49-F238E27FC236}">
                <a16:creationId xmlns:a16="http://schemas.microsoft.com/office/drawing/2014/main" id="{B7482CDD-0EED-251A-5C8C-79AE810D935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60120" y="1437746"/>
            <a:ext cx="6002432" cy="3979873"/>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6153" name="Picture 6152">
            <a:extLst>
              <a:ext uri="{FF2B5EF4-FFF2-40B4-BE49-F238E27FC236}">
                <a16:creationId xmlns:a16="http://schemas.microsoft.com/office/drawing/2014/main" id="{3573895B-DA42-4260-AE1E-182BA41232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7F2368-BA01-4B3B-829B-6118D1B8A82B}"/>
              </a:ext>
            </a:extLst>
          </p:cNvPr>
          <p:cNvSpPr>
            <a:spLocks noGrp="1"/>
          </p:cNvSpPr>
          <p:nvPr>
            <p:ph type="ctrTitle"/>
          </p:nvPr>
        </p:nvSpPr>
        <p:spPr>
          <a:xfrm>
            <a:off x="7570382" y="957486"/>
            <a:ext cx="3707844" cy="3131913"/>
          </a:xfrm>
        </p:spPr>
        <p:txBody>
          <a:bodyPr>
            <a:normAutofit/>
          </a:bodyPr>
          <a:lstStyle/>
          <a:p>
            <a:r>
              <a:rPr lang="en-US" dirty="0"/>
              <a:t>Refueling to Go Higher in God</a:t>
            </a:r>
          </a:p>
        </p:txBody>
      </p:sp>
      <p:sp>
        <p:nvSpPr>
          <p:cNvPr id="3" name="Subtitle 2">
            <a:extLst>
              <a:ext uri="{FF2B5EF4-FFF2-40B4-BE49-F238E27FC236}">
                <a16:creationId xmlns:a16="http://schemas.microsoft.com/office/drawing/2014/main" id="{4FBE163F-2CFF-4D5E-9A2B-38F37B312999}"/>
              </a:ext>
            </a:extLst>
          </p:cNvPr>
          <p:cNvSpPr>
            <a:spLocks noGrp="1"/>
          </p:cNvSpPr>
          <p:nvPr>
            <p:ph type="subTitle" idx="1"/>
          </p:nvPr>
        </p:nvSpPr>
        <p:spPr>
          <a:xfrm>
            <a:off x="7570383" y="4165600"/>
            <a:ext cx="3707844" cy="1717675"/>
          </a:xfrm>
        </p:spPr>
        <p:txBody>
          <a:bodyPr>
            <a:normAutofit/>
          </a:bodyPr>
          <a:lstStyle/>
          <a:p>
            <a:r>
              <a:rPr lang="en-US">
                <a:solidFill>
                  <a:schemeClr val="tx1">
                    <a:lumMod val="50000"/>
                    <a:lumOff val="50000"/>
                  </a:schemeClr>
                </a:solidFill>
              </a:rPr>
              <a:t>Dr. Mark E. Whitlock, Jr. </a:t>
            </a:r>
          </a:p>
          <a:p>
            <a:r>
              <a:rPr lang="en-US">
                <a:solidFill>
                  <a:schemeClr val="tx1">
                    <a:lumMod val="50000"/>
                    <a:lumOff val="50000"/>
                  </a:schemeClr>
                </a:solidFill>
              </a:rPr>
              <a:t>Reid Temple AME church</a:t>
            </a:r>
          </a:p>
        </p:txBody>
      </p:sp>
    </p:spTree>
    <p:extLst>
      <p:ext uri="{BB962C8B-B14F-4D97-AF65-F5344CB8AC3E}">
        <p14:creationId xmlns:p14="http://schemas.microsoft.com/office/powerpoint/2010/main" val="517260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EF263-9BDF-4574-ADF8-A5DD3AA18B36}"/>
              </a:ext>
            </a:extLst>
          </p:cNvPr>
          <p:cNvSpPr>
            <a:spLocks noGrp="1"/>
          </p:cNvSpPr>
          <p:nvPr>
            <p:ph type="title"/>
          </p:nvPr>
        </p:nvSpPr>
        <p:spPr/>
        <p:txBody>
          <a:bodyPr/>
          <a:lstStyle/>
          <a:p>
            <a:r>
              <a:rPr lang="en-US" dirty="0"/>
              <a:t>Course objectives: </a:t>
            </a:r>
            <a:br>
              <a:rPr lang="en-US" dirty="0"/>
            </a:br>
            <a:r>
              <a:rPr lang="en-US" dirty="0"/>
              <a:t>Refueling to Go higher in god! </a:t>
            </a:r>
          </a:p>
        </p:txBody>
      </p:sp>
      <p:sp>
        <p:nvSpPr>
          <p:cNvPr id="3" name="Content Placeholder 2">
            <a:extLst>
              <a:ext uri="{FF2B5EF4-FFF2-40B4-BE49-F238E27FC236}">
                <a16:creationId xmlns:a16="http://schemas.microsoft.com/office/drawing/2014/main" id="{76B5E698-64FC-4B51-998D-078E0AA8A574}"/>
              </a:ext>
            </a:extLst>
          </p:cNvPr>
          <p:cNvSpPr>
            <a:spLocks noGrp="1"/>
          </p:cNvSpPr>
          <p:nvPr>
            <p:ph sz="quarter" idx="13"/>
          </p:nvPr>
        </p:nvSpPr>
        <p:spPr/>
        <p:txBody>
          <a:bodyPr>
            <a:normAutofit fontScale="92500" lnSpcReduction="20000"/>
          </a:bodyPr>
          <a:lstStyle/>
          <a:p>
            <a:pPr marL="514350" indent="-514350">
              <a:buAutoNum type="romanUcPeriod"/>
            </a:pPr>
            <a:r>
              <a:rPr lang="en-US" dirty="0"/>
              <a:t>Prayer </a:t>
            </a:r>
          </a:p>
          <a:p>
            <a:pPr marL="514350" indent="-514350">
              <a:buAutoNum type="romanUcPeriod"/>
            </a:pPr>
            <a:r>
              <a:rPr lang="en-US" dirty="0"/>
              <a:t>Scriptures </a:t>
            </a:r>
          </a:p>
          <a:p>
            <a:pPr marL="514350" indent="-514350">
              <a:buAutoNum type="romanUcPeriod"/>
            </a:pPr>
            <a:r>
              <a:rPr lang="en-US" dirty="0"/>
              <a:t>Burnout is real</a:t>
            </a:r>
          </a:p>
          <a:p>
            <a:pPr marL="514350" indent="-514350">
              <a:buAutoNum type="romanUcPeriod"/>
            </a:pPr>
            <a:r>
              <a:rPr lang="en-US" dirty="0"/>
              <a:t>How to avoid Burnout!</a:t>
            </a:r>
          </a:p>
          <a:p>
            <a:pPr marL="514350" indent="-514350">
              <a:buAutoNum type="romanUcPeriod"/>
            </a:pPr>
            <a:r>
              <a:rPr lang="en-US" dirty="0"/>
              <a:t>Scriptures to refuel and refill </a:t>
            </a:r>
          </a:p>
          <a:p>
            <a:pPr marL="514350" indent="-514350">
              <a:buAutoNum type="romanUcPeriod"/>
            </a:pPr>
            <a:r>
              <a:rPr lang="en-US" dirty="0"/>
              <a:t>Let’s pray at the altar</a:t>
            </a:r>
          </a:p>
          <a:p>
            <a:pPr marL="514350" indent="-514350">
              <a:buAutoNum type="romanUcPeriod"/>
            </a:pPr>
            <a:r>
              <a:rPr lang="en-US" dirty="0"/>
              <a:t>Salvation and Offering</a:t>
            </a:r>
          </a:p>
          <a:p>
            <a:pPr marL="514350" indent="-514350">
              <a:buAutoNum type="romanUcPeriod"/>
            </a:pPr>
            <a:r>
              <a:rPr lang="en-US" dirty="0"/>
              <a:t>Thank you….</a:t>
            </a:r>
          </a:p>
          <a:p>
            <a:pPr marL="0" indent="0">
              <a:buNone/>
            </a:pPr>
            <a:endParaRPr lang="en-US" dirty="0"/>
          </a:p>
        </p:txBody>
      </p:sp>
      <p:pic>
        <p:nvPicPr>
          <p:cNvPr id="3074" name="Picture 2" descr="Creating a Productive Meeting Agenda | Virtual Meeting Management">
            <a:extLst>
              <a:ext uri="{FF2B5EF4-FFF2-40B4-BE49-F238E27FC236}">
                <a16:creationId xmlns:a16="http://schemas.microsoft.com/office/drawing/2014/main" id="{ED55BD85-F295-47BA-B2CB-7CED1EC03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6320" y="2045615"/>
            <a:ext cx="4696387" cy="4288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856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Picture 2">
            <a:extLst>
              <a:ext uri="{FF2B5EF4-FFF2-40B4-BE49-F238E27FC236}">
                <a16:creationId xmlns:a16="http://schemas.microsoft.com/office/drawing/2014/main" id="{0917E639-5738-4605-929E-1222198314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275448A-07EC-6678-521D-2B80ECCAA1C8}"/>
              </a:ext>
            </a:extLst>
          </p:cNvPr>
          <p:cNvSpPr>
            <a:spLocks noGrp="1"/>
          </p:cNvSpPr>
          <p:nvPr>
            <p:ph type="title"/>
          </p:nvPr>
        </p:nvSpPr>
        <p:spPr>
          <a:xfrm>
            <a:off x="643463" y="640831"/>
            <a:ext cx="3352128" cy="1573863"/>
          </a:xfrm>
        </p:spPr>
        <p:txBody>
          <a:bodyPr>
            <a:normAutofit/>
          </a:bodyPr>
          <a:lstStyle/>
          <a:p>
            <a:pPr algn="l"/>
            <a:r>
              <a:rPr lang="en-US" dirty="0"/>
              <a:t>God’s Word</a:t>
            </a:r>
            <a:endParaRPr lang="en-US"/>
          </a:p>
        </p:txBody>
      </p:sp>
      <p:sp>
        <p:nvSpPr>
          <p:cNvPr id="3" name="Content Placeholder 2">
            <a:extLst>
              <a:ext uri="{FF2B5EF4-FFF2-40B4-BE49-F238E27FC236}">
                <a16:creationId xmlns:a16="http://schemas.microsoft.com/office/drawing/2014/main" id="{3769B403-C6F8-E392-EA64-D18AD78A1EC5}"/>
              </a:ext>
            </a:extLst>
          </p:cNvPr>
          <p:cNvSpPr>
            <a:spLocks noGrp="1"/>
          </p:cNvSpPr>
          <p:nvPr>
            <p:ph sz="quarter" idx="13"/>
          </p:nvPr>
        </p:nvSpPr>
        <p:spPr>
          <a:xfrm>
            <a:off x="643463" y="2367092"/>
            <a:ext cx="3352128" cy="3881309"/>
          </a:xfrm>
        </p:spPr>
        <p:txBody>
          <a:bodyPr>
            <a:normAutofit/>
          </a:bodyPr>
          <a:lstStyle/>
          <a:p>
            <a:pPr marL="0" indent="0">
              <a:lnSpc>
                <a:spcPct val="110000"/>
              </a:lnSpc>
              <a:buNone/>
            </a:pPr>
            <a:r>
              <a:rPr lang="en-US" sz="1800"/>
              <a:t>Ephesians 5:18 And be not drunk with wine, wherein is excess; but be filled with the Spirit; 19 Speaking to yourselves in psalms and hymns and spiritual songs, singing and making melody in your heart to the Lord; 20 Giving thanks always for all things unto God and the Father in the name of our Lord Jesus Christ;</a:t>
            </a:r>
          </a:p>
        </p:txBody>
      </p:sp>
      <p:sp>
        <p:nvSpPr>
          <p:cNvPr id="1035" name="Rectangle 1034">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1525"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Prayer to Refill Your Empty Spirit - Your Daily Prayer - September 4 -  Devotional">
            <a:extLst>
              <a:ext uri="{FF2B5EF4-FFF2-40B4-BE49-F238E27FC236}">
                <a16:creationId xmlns:a16="http://schemas.microsoft.com/office/drawing/2014/main" id="{DA4199A1-6120-3437-803D-B0E7BDE2A0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05" r="1" b="1"/>
          <a:stretch/>
        </p:blipFill>
        <p:spPr bwMode="auto">
          <a:xfrm>
            <a:off x="4712842" y="10"/>
            <a:ext cx="747915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036">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8150"/>
          <a:stretch/>
        </p:blipFill>
        <p:spPr>
          <a:xfrm>
            <a:off x="4651242" y="0"/>
            <a:ext cx="7540758" cy="6858000"/>
          </a:xfrm>
          <a:prstGeom prst="rect">
            <a:avLst/>
          </a:prstGeom>
        </p:spPr>
      </p:pic>
    </p:spTree>
    <p:extLst>
      <p:ext uri="{BB962C8B-B14F-4D97-AF65-F5344CB8AC3E}">
        <p14:creationId xmlns:p14="http://schemas.microsoft.com/office/powerpoint/2010/main" val="2169500557"/>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200a652-a314-4465-9e3b-eee3981a03c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C0837B1E79043449A6BA0D06928E7BD" ma:contentTypeVersion="12" ma:contentTypeDescription="Create a new document." ma:contentTypeScope="" ma:versionID="0fa6508cae8d9e69d96cb728823b0873">
  <xsd:schema xmlns:xsd="http://www.w3.org/2001/XMLSchema" xmlns:xs="http://www.w3.org/2001/XMLSchema" xmlns:p="http://schemas.microsoft.com/office/2006/metadata/properties" xmlns:ns3="1200a652-a314-4465-9e3b-eee3981a03cd" xmlns:ns4="2ae4f842-3a66-416e-8d2c-7fa05df01dda" targetNamespace="http://schemas.microsoft.com/office/2006/metadata/properties" ma:root="true" ma:fieldsID="c1a958c86f89277ea511e0eb79879f6e" ns3:_="" ns4:_="">
    <xsd:import namespace="1200a652-a314-4465-9e3b-eee3981a03cd"/>
    <xsd:import namespace="2ae4f842-3a66-416e-8d2c-7fa05df01dd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00a652-a314-4465-9e3b-eee3981a03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6"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e4f842-3a66-416e-8d2c-7fa05df01dd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D7D698-5AE3-4987-BA64-D5B2BEB0F6E0}">
  <ds:schemaRefs>
    <ds:schemaRef ds:uri="http://schemas.microsoft.com/office/2006/metadata/properties"/>
    <ds:schemaRef ds:uri="http://schemas.microsoft.com/office/2006/documentManagement/types"/>
    <ds:schemaRef ds:uri="1200a652-a314-4465-9e3b-eee3981a03cd"/>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2ae4f842-3a66-416e-8d2c-7fa05df01dda"/>
    <ds:schemaRef ds:uri="http://www.w3.org/XML/1998/namespace"/>
  </ds:schemaRefs>
</ds:datastoreItem>
</file>

<file path=customXml/itemProps2.xml><?xml version="1.0" encoding="utf-8"?>
<ds:datastoreItem xmlns:ds="http://schemas.openxmlformats.org/officeDocument/2006/customXml" ds:itemID="{3D09309A-3643-4B68-B10C-83BF62AF1A48}">
  <ds:schemaRefs>
    <ds:schemaRef ds:uri="http://schemas.microsoft.com/sharepoint/v3/contenttype/forms"/>
  </ds:schemaRefs>
</ds:datastoreItem>
</file>

<file path=customXml/itemProps3.xml><?xml version="1.0" encoding="utf-8"?>
<ds:datastoreItem xmlns:ds="http://schemas.openxmlformats.org/officeDocument/2006/customXml" ds:itemID="{84294715-41C2-448B-B8B2-4C44B57C1F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00a652-a314-4465-9e3b-eee3981a03cd"/>
    <ds:schemaRef ds:uri="2ae4f842-3a66-416e-8d2c-7fa05df01d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TM04033925[[fn=Droplet]]</Template>
  <TotalTime>5580</TotalTime>
  <Words>728</Words>
  <Application>Microsoft Office PowerPoint</Application>
  <PresentationFormat>Widescreen</PresentationFormat>
  <Paragraphs>74</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Avenir Next LT Pro</vt:lpstr>
      <vt:lpstr>Calibri</vt:lpstr>
      <vt:lpstr>Tw Cen MT</vt:lpstr>
      <vt:lpstr>Droplet</vt:lpstr>
      <vt:lpstr>Refueling to Go Higher in God</vt:lpstr>
      <vt:lpstr>PowerPoint Presentation</vt:lpstr>
      <vt:lpstr>PowerPoint Presentation</vt:lpstr>
      <vt:lpstr>PowerPoint Presentation</vt:lpstr>
      <vt:lpstr>PowerPoint Presentation</vt:lpstr>
      <vt:lpstr>PowerPoint Presentation</vt:lpstr>
      <vt:lpstr>Refueling to Go Higher in God</vt:lpstr>
      <vt:lpstr>Course objectives:  Refueling to Go higher in god! </vt:lpstr>
      <vt:lpstr>God’s Word</vt:lpstr>
      <vt:lpstr>Burnout is Real…</vt:lpstr>
      <vt:lpstr>How to avoid burnout</vt:lpstr>
      <vt:lpstr>Holy Scriptures to Refuel!</vt:lpstr>
      <vt:lpstr>Let’s pray </vt:lpstr>
      <vt:lpstr>Questions and answers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Whitlock</dc:creator>
  <cp:lastModifiedBy>Preston Jacob</cp:lastModifiedBy>
  <cp:revision>5</cp:revision>
  <dcterms:created xsi:type="dcterms:W3CDTF">2022-09-20T15:30:39Z</dcterms:created>
  <dcterms:modified xsi:type="dcterms:W3CDTF">2023-08-02T13:47:24Z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0x010100CC0837B1E79043449A6BA0D06928E7BD</vt:lpwstr>
  </property>
</Properties>
</file>