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76" r:id="rId2"/>
    <p:sldId id="298" r:id="rId3"/>
    <p:sldId id="256" r:id="rId4"/>
    <p:sldId id="300" r:id="rId5"/>
    <p:sldId id="301" r:id="rId6"/>
    <p:sldId id="302" r:id="rId7"/>
    <p:sldId id="303" r:id="rId8"/>
    <p:sldId id="304" r:id="rId9"/>
    <p:sldId id="305" r:id="rId10"/>
    <p:sldId id="314" r:id="rId11"/>
    <p:sldId id="307" r:id="rId12"/>
    <p:sldId id="316" r:id="rId13"/>
    <p:sldId id="317" r:id="rId14"/>
    <p:sldId id="319" r:id="rId15"/>
    <p:sldId id="318" r:id="rId16"/>
    <p:sldId id="320" r:id="rId17"/>
    <p:sldId id="321" r:id="rId18"/>
    <p:sldId id="275" r:id="rId19"/>
    <p:sldId id="322" r:id="rId20"/>
    <p:sldId id="277" r:id="rId21"/>
    <p:sldId id="323" r:id="rId22"/>
    <p:sldId id="474" r:id="rId23"/>
    <p:sldId id="281" r:id="rId24"/>
    <p:sldId id="475" r:id="rId25"/>
    <p:sldId id="473" r:id="rId26"/>
    <p:sldId id="476" r:id="rId27"/>
    <p:sldId id="477" r:id="rId28"/>
    <p:sldId id="295" r:id="rId29"/>
    <p:sldId id="315" r:id="rId30"/>
    <p:sldId id="29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FAD2F-0D29-4717-BA93-6DC724E62015}" v="1" dt="2022-11-10T03:58:05.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FA544-0341-433B-A37E-6890B5977B1A}"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EE809609-9124-4FA1-96AA-AE4FC0C6442A}">
      <dgm:prSet/>
      <dgm:spPr/>
      <dgm:t>
        <a:bodyPr/>
        <a:lstStyle/>
        <a:p>
          <a:r>
            <a:rPr lang="en-US" baseline="0"/>
            <a:t>Galatians 6:2</a:t>
          </a:r>
          <a:endParaRPr lang="en-US"/>
        </a:p>
      </dgm:t>
    </dgm:pt>
    <dgm:pt modelId="{31533E2F-E1F1-481F-A9B7-0138810B74DE}" type="parTrans" cxnId="{A99F5DD3-0394-4CDF-92DC-B8C3300FC2CF}">
      <dgm:prSet/>
      <dgm:spPr/>
      <dgm:t>
        <a:bodyPr/>
        <a:lstStyle/>
        <a:p>
          <a:endParaRPr lang="en-US"/>
        </a:p>
      </dgm:t>
    </dgm:pt>
    <dgm:pt modelId="{B72AC66F-FE08-49BC-AB9E-468D5552D43D}" type="sibTrans" cxnId="{A99F5DD3-0394-4CDF-92DC-B8C3300FC2CF}">
      <dgm:prSet/>
      <dgm:spPr/>
      <dgm:t>
        <a:bodyPr/>
        <a:lstStyle/>
        <a:p>
          <a:endParaRPr lang="en-US"/>
        </a:p>
      </dgm:t>
    </dgm:pt>
    <dgm:pt modelId="{42F3E79E-440D-4AD9-8DD9-3369733EAFBB}">
      <dgm:prSet/>
      <dgm:spPr/>
      <dgm:t>
        <a:bodyPr/>
        <a:lstStyle/>
        <a:p>
          <a:r>
            <a:rPr lang="en-US" b="0" i="0" baseline="0"/>
            <a:t>Bear one another’s burdens, and so fulfill the law of Christ.</a:t>
          </a:r>
          <a:endParaRPr lang="en-US"/>
        </a:p>
      </dgm:t>
    </dgm:pt>
    <dgm:pt modelId="{5CEDDD26-BC5C-4901-B945-18E4802DE18F}" type="parTrans" cxnId="{EF5500EE-AD51-4513-9F84-B78B3C33D6DA}">
      <dgm:prSet/>
      <dgm:spPr/>
      <dgm:t>
        <a:bodyPr/>
        <a:lstStyle/>
        <a:p>
          <a:endParaRPr lang="en-US"/>
        </a:p>
      </dgm:t>
    </dgm:pt>
    <dgm:pt modelId="{17334D4A-53F1-44BF-84FE-157F42C096B0}" type="sibTrans" cxnId="{EF5500EE-AD51-4513-9F84-B78B3C33D6DA}">
      <dgm:prSet/>
      <dgm:spPr/>
      <dgm:t>
        <a:bodyPr/>
        <a:lstStyle/>
        <a:p>
          <a:endParaRPr lang="en-US"/>
        </a:p>
      </dgm:t>
    </dgm:pt>
    <dgm:pt modelId="{319C311E-A353-43FE-8350-6079463356B3}" type="pres">
      <dgm:prSet presAssocID="{057FA544-0341-433B-A37E-6890B5977B1A}" presName="vert0" presStyleCnt="0">
        <dgm:presLayoutVars>
          <dgm:dir/>
          <dgm:animOne val="branch"/>
          <dgm:animLvl val="lvl"/>
        </dgm:presLayoutVars>
      </dgm:prSet>
      <dgm:spPr/>
    </dgm:pt>
    <dgm:pt modelId="{679277C6-D4EF-4D88-AF16-1392D8BD8DC1}" type="pres">
      <dgm:prSet presAssocID="{EE809609-9124-4FA1-96AA-AE4FC0C6442A}" presName="thickLine" presStyleLbl="alignNode1" presStyleIdx="0" presStyleCnt="2"/>
      <dgm:spPr/>
    </dgm:pt>
    <dgm:pt modelId="{7F4A47DE-9651-45AA-97E9-9FC04B43931A}" type="pres">
      <dgm:prSet presAssocID="{EE809609-9124-4FA1-96AA-AE4FC0C6442A}" presName="horz1" presStyleCnt="0"/>
      <dgm:spPr/>
    </dgm:pt>
    <dgm:pt modelId="{F1B0ACE3-7877-4E16-9E61-E801EED3CD0C}" type="pres">
      <dgm:prSet presAssocID="{EE809609-9124-4FA1-96AA-AE4FC0C6442A}" presName="tx1" presStyleLbl="revTx" presStyleIdx="0" presStyleCnt="2"/>
      <dgm:spPr/>
    </dgm:pt>
    <dgm:pt modelId="{D5CE5908-A490-4DE5-B51A-A55B18507457}" type="pres">
      <dgm:prSet presAssocID="{EE809609-9124-4FA1-96AA-AE4FC0C6442A}" presName="vert1" presStyleCnt="0"/>
      <dgm:spPr/>
    </dgm:pt>
    <dgm:pt modelId="{5AFD86BD-CAD5-4D41-BAE3-135B8991E0DB}" type="pres">
      <dgm:prSet presAssocID="{42F3E79E-440D-4AD9-8DD9-3369733EAFBB}" presName="thickLine" presStyleLbl="alignNode1" presStyleIdx="1" presStyleCnt="2"/>
      <dgm:spPr/>
    </dgm:pt>
    <dgm:pt modelId="{4DCFF266-271B-4C3C-88C7-2F8EBAB6C88B}" type="pres">
      <dgm:prSet presAssocID="{42F3E79E-440D-4AD9-8DD9-3369733EAFBB}" presName="horz1" presStyleCnt="0"/>
      <dgm:spPr/>
    </dgm:pt>
    <dgm:pt modelId="{9749CE01-6789-4139-89B2-ABF3E8853CF6}" type="pres">
      <dgm:prSet presAssocID="{42F3E79E-440D-4AD9-8DD9-3369733EAFBB}" presName="tx1" presStyleLbl="revTx" presStyleIdx="1" presStyleCnt="2"/>
      <dgm:spPr/>
    </dgm:pt>
    <dgm:pt modelId="{545CCC2D-025D-4804-9058-DFC182816FA6}" type="pres">
      <dgm:prSet presAssocID="{42F3E79E-440D-4AD9-8DD9-3369733EAFBB}" presName="vert1" presStyleCnt="0"/>
      <dgm:spPr/>
    </dgm:pt>
  </dgm:ptLst>
  <dgm:cxnLst>
    <dgm:cxn modelId="{0CBD0230-922D-4CE4-A950-02991C221F36}" type="presOf" srcId="{42F3E79E-440D-4AD9-8DD9-3369733EAFBB}" destId="{9749CE01-6789-4139-89B2-ABF3E8853CF6}" srcOrd="0" destOrd="0" presId="urn:microsoft.com/office/officeart/2008/layout/LinedList"/>
    <dgm:cxn modelId="{F654787F-39A5-4645-A356-9961F4DE71F3}" type="presOf" srcId="{EE809609-9124-4FA1-96AA-AE4FC0C6442A}" destId="{F1B0ACE3-7877-4E16-9E61-E801EED3CD0C}" srcOrd="0" destOrd="0" presId="urn:microsoft.com/office/officeart/2008/layout/LinedList"/>
    <dgm:cxn modelId="{EE3D5E99-DCF0-49EE-87A2-0A95CA0035D7}" type="presOf" srcId="{057FA544-0341-433B-A37E-6890B5977B1A}" destId="{319C311E-A353-43FE-8350-6079463356B3}" srcOrd="0" destOrd="0" presId="urn:microsoft.com/office/officeart/2008/layout/LinedList"/>
    <dgm:cxn modelId="{A99F5DD3-0394-4CDF-92DC-B8C3300FC2CF}" srcId="{057FA544-0341-433B-A37E-6890B5977B1A}" destId="{EE809609-9124-4FA1-96AA-AE4FC0C6442A}" srcOrd="0" destOrd="0" parTransId="{31533E2F-E1F1-481F-A9B7-0138810B74DE}" sibTransId="{B72AC66F-FE08-49BC-AB9E-468D5552D43D}"/>
    <dgm:cxn modelId="{EF5500EE-AD51-4513-9F84-B78B3C33D6DA}" srcId="{057FA544-0341-433B-A37E-6890B5977B1A}" destId="{42F3E79E-440D-4AD9-8DD9-3369733EAFBB}" srcOrd="1" destOrd="0" parTransId="{5CEDDD26-BC5C-4901-B945-18E4802DE18F}" sibTransId="{17334D4A-53F1-44BF-84FE-157F42C096B0}"/>
    <dgm:cxn modelId="{2E992DB5-49DD-4B2C-876C-3DCA586D1217}" type="presParOf" srcId="{319C311E-A353-43FE-8350-6079463356B3}" destId="{679277C6-D4EF-4D88-AF16-1392D8BD8DC1}" srcOrd="0" destOrd="0" presId="urn:microsoft.com/office/officeart/2008/layout/LinedList"/>
    <dgm:cxn modelId="{BB6D91A0-9F79-4554-928F-DF610A4E5F16}" type="presParOf" srcId="{319C311E-A353-43FE-8350-6079463356B3}" destId="{7F4A47DE-9651-45AA-97E9-9FC04B43931A}" srcOrd="1" destOrd="0" presId="urn:microsoft.com/office/officeart/2008/layout/LinedList"/>
    <dgm:cxn modelId="{E2F0FC82-6774-4AE5-A0ED-5149A8A9A450}" type="presParOf" srcId="{7F4A47DE-9651-45AA-97E9-9FC04B43931A}" destId="{F1B0ACE3-7877-4E16-9E61-E801EED3CD0C}" srcOrd="0" destOrd="0" presId="urn:microsoft.com/office/officeart/2008/layout/LinedList"/>
    <dgm:cxn modelId="{EBD8ED96-EF97-4E08-95F1-61EDE331F97A}" type="presParOf" srcId="{7F4A47DE-9651-45AA-97E9-9FC04B43931A}" destId="{D5CE5908-A490-4DE5-B51A-A55B18507457}" srcOrd="1" destOrd="0" presId="urn:microsoft.com/office/officeart/2008/layout/LinedList"/>
    <dgm:cxn modelId="{0ED9F327-27E3-4423-A5BE-968DBEB3CE7D}" type="presParOf" srcId="{319C311E-A353-43FE-8350-6079463356B3}" destId="{5AFD86BD-CAD5-4D41-BAE3-135B8991E0DB}" srcOrd="2" destOrd="0" presId="urn:microsoft.com/office/officeart/2008/layout/LinedList"/>
    <dgm:cxn modelId="{771A278B-D725-4B0E-8389-76349FEA6954}" type="presParOf" srcId="{319C311E-A353-43FE-8350-6079463356B3}" destId="{4DCFF266-271B-4C3C-88C7-2F8EBAB6C88B}" srcOrd="3" destOrd="0" presId="urn:microsoft.com/office/officeart/2008/layout/LinedList"/>
    <dgm:cxn modelId="{ADF92C9E-1F4A-4570-B708-E1AE732CA555}" type="presParOf" srcId="{4DCFF266-271B-4C3C-88C7-2F8EBAB6C88B}" destId="{9749CE01-6789-4139-89B2-ABF3E8853CF6}" srcOrd="0" destOrd="0" presId="urn:microsoft.com/office/officeart/2008/layout/LinedList"/>
    <dgm:cxn modelId="{6B28CAB8-B63F-4627-93AF-0FE5D9BA98F9}" type="presParOf" srcId="{4DCFF266-271B-4C3C-88C7-2F8EBAB6C88B}" destId="{545CCC2D-025D-4804-9058-DFC182816FA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277C6-D4EF-4D88-AF16-1392D8BD8DC1}">
      <dsp:nvSpPr>
        <dsp:cNvPr id="0" name=""/>
        <dsp:cNvSpPr/>
      </dsp:nvSpPr>
      <dsp:spPr>
        <a:xfrm>
          <a:off x="0" y="0"/>
          <a:ext cx="6683374" cy="0"/>
        </a:xfrm>
        <a:prstGeom prst="lin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F1B0ACE3-7877-4E16-9E61-E801EED3CD0C}">
      <dsp:nvSpPr>
        <dsp:cNvPr id="0" name=""/>
        <dsp:cNvSpPr/>
      </dsp:nvSpPr>
      <dsp:spPr>
        <a:xfrm>
          <a:off x="0" y="0"/>
          <a:ext cx="6683374" cy="2303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baseline="0"/>
            <a:t>Galatians 6:2</a:t>
          </a:r>
          <a:endParaRPr lang="en-US" sz="5100" kern="1200"/>
        </a:p>
      </dsp:txBody>
      <dsp:txXfrm>
        <a:off x="0" y="0"/>
        <a:ext cx="6683374" cy="2303462"/>
      </dsp:txXfrm>
    </dsp:sp>
    <dsp:sp modelId="{5AFD86BD-CAD5-4D41-BAE3-135B8991E0DB}">
      <dsp:nvSpPr>
        <dsp:cNvPr id="0" name=""/>
        <dsp:cNvSpPr/>
      </dsp:nvSpPr>
      <dsp:spPr>
        <a:xfrm>
          <a:off x="0" y="2303462"/>
          <a:ext cx="6683374" cy="0"/>
        </a:xfrm>
        <a:prstGeom prst="line">
          <a:avLst/>
        </a:prstGeom>
        <a:gradFill rotWithShape="0">
          <a:gsLst>
            <a:gs pos="0">
              <a:schemeClr val="accent2">
                <a:hueOff val="-3343561"/>
                <a:satOff val="-13279"/>
                <a:lumOff val="8432"/>
                <a:alphaOff val="0"/>
                <a:tint val="94000"/>
                <a:satMod val="100000"/>
                <a:lumMod val="108000"/>
              </a:schemeClr>
            </a:gs>
            <a:gs pos="50000">
              <a:schemeClr val="accent2">
                <a:hueOff val="-3343561"/>
                <a:satOff val="-13279"/>
                <a:lumOff val="8432"/>
                <a:alphaOff val="0"/>
                <a:tint val="98000"/>
                <a:shade val="100000"/>
                <a:satMod val="100000"/>
                <a:lumMod val="100000"/>
              </a:schemeClr>
            </a:gs>
            <a:gs pos="100000">
              <a:schemeClr val="accent2">
                <a:hueOff val="-3343561"/>
                <a:satOff val="-13279"/>
                <a:lumOff val="8432"/>
                <a:alphaOff val="0"/>
                <a:shade val="72000"/>
                <a:satMod val="120000"/>
                <a:lumMod val="100000"/>
              </a:schemeClr>
            </a:gs>
          </a:gsLst>
          <a:lin ang="5400000" scaled="0"/>
        </a:gradFill>
        <a:ln w="9525" cap="flat" cmpd="sng" algn="ctr">
          <a:solidFill>
            <a:schemeClr val="accent2">
              <a:hueOff val="-3343561"/>
              <a:satOff val="-13279"/>
              <a:lumOff val="8432"/>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9749CE01-6789-4139-89B2-ABF3E8853CF6}">
      <dsp:nvSpPr>
        <dsp:cNvPr id="0" name=""/>
        <dsp:cNvSpPr/>
      </dsp:nvSpPr>
      <dsp:spPr>
        <a:xfrm>
          <a:off x="0" y="2303462"/>
          <a:ext cx="6683374" cy="2303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b="0" i="0" kern="1200" baseline="0"/>
            <a:t>Bear one another’s burdens, and so fulfill the law of Christ.</a:t>
          </a:r>
          <a:endParaRPr lang="en-US" sz="5100" kern="1200"/>
        </a:p>
      </dsp:txBody>
      <dsp:txXfrm>
        <a:off x="0" y="2303462"/>
        <a:ext cx="6683374" cy="23034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3C8FB-7471-47F6-94C1-CB26642B86BC}"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E4BC7-2E5C-48D7-BE3B-02634081E1A7}" type="slidenum">
              <a:rPr lang="en-US" smtClean="0"/>
              <a:t>‹#›</a:t>
            </a:fld>
            <a:endParaRPr lang="en-US"/>
          </a:p>
        </p:txBody>
      </p:sp>
    </p:spTree>
    <p:extLst>
      <p:ext uri="{BB962C8B-B14F-4D97-AF65-F5344CB8AC3E}">
        <p14:creationId xmlns:p14="http://schemas.microsoft.com/office/powerpoint/2010/main" val="204274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hours are remaining? (Select those activities that are applicable)</a:t>
            </a:r>
          </a:p>
          <a:p>
            <a:endParaRPr lang="en-US" dirty="0"/>
          </a:p>
          <a:p>
            <a:r>
              <a:rPr lang="en-US" dirty="0"/>
              <a:t>Winners find a way to win</a:t>
            </a:r>
          </a:p>
        </p:txBody>
      </p:sp>
      <p:sp>
        <p:nvSpPr>
          <p:cNvPr id="4" name="Slide Number Placeholder 3"/>
          <p:cNvSpPr>
            <a:spLocks noGrp="1"/>
          </p:cNvSpPr>
          <p:nvPr>
            <p:ph type="sldNum" sz="quarter" idx="5"/>
          </p:nvPr>
        </p:nvSpPr>
        <p:spPr/>
        <p:txBody>
          <a:bodyPr/>
          <a:lstStyle/>
          <a:p>
            <a:fld id="{43D01D75-A13E-45BB-886B-BE81114AA1F8}" type="slidenum">
              <a:rPr lang="en-US" smtClean="0"/>
              <a:t>18</a:t>
            </a:fld>
            <a:endParaRPr lang="en-US" dirty="0"/>
          </a:p>
        </p:txBody>
      </p:sp>
    </p:spTree>
    <p:extLst>
      <p:ext uri="{BB962C8B-B14F-4D97-AF65-F5344CB8AC3E}">
        <p14:creationId xmlns:p14="http://schemas.microsoft.com/office/powerpoint/2010/main" val="197472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hours are remaining? (Select those activities that are applicable)</a:t>
            </a:r>
          </a:p>
          <a:p>
            <a:endParaRPr lang="en-US" dirty="0"/>
          </a:p>
          <a:p>
            <a:r>
              <a:rPr lang="en-US" dirty="0"/>
              <a:t>Winners find a way to win</a:t>
            </a:r>
          </a:p>
        </p:txBody>
      </p:sp>
      <p:sp>
        <p:nvSpPr>
          <p:cNvPr id="4" name="Slide Number Placeholder 3"/>
          <p:cNvSpPr>
            <a:spLocks noGrp="1"/>
          </p:cNvSpPr>
          <p:nvPr>
            <p:ph type="sldNum" sz="quarter" idx="5"/>
          </p:nvPr>
        </p:nvSpPr>
        <p:spPr/>
        <p:txBody>
          <a:bodyPr/>
          <a:lstStyle/>
          <a:p>
            <a:fld id="{43D01D75-A13E-45BB-886B-BE81114AA1F8}" type="slidenum">
              <a:rPr lang="en-US" smtClean="0"/>
              <a:t>19</a:t>
            </a:fld>
            <a:endParaRPr lang="en-US" dirty="0"/>
          </a:p>
        </p:txBody>
      </p:sp>
    </p:spTree>
    <p:extLst>
      <p:ext uri="{BB962C8B-B14F-4D97-AF65-F5344CB8AC3E}">
        <p14:creationId xmlns:p14="http://schemas.microsoft.com/office/powerpoint/2010/main" val="277574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plan to fail, we fail to plan</a:t>
            </a:r>
          </a:p>
        </p:txBody>
      </p:sp>
      <p:sp>
        <p:nvSpPr>
          <p:cNvPr id="4" name="Slide Number Placeholder 3"/>
          <p:cNvSpPr>
            <a:spLocks noGrp="1"/>
          </p:cNvSpPr>
          <p:nvPr>
            <p:ph type="sldNum" sz="quarter" idx="5"/>
          </p:nvPr>
        </p:nvSpPr>
        <p:spPr/>
        <p:txBody>
          <a:bodyPr/>
          <a:lstStyle/>
          <a:p>
            <a:fld id="{43D01D75-A13E-45BB-886B-BE81114AA1F8}" type="slidenum">
              <a:rPr lang="en-US" smtClean="0"/>
              <a:t>20</a:t>
            </a:fld>
            <a:endParaRPr lang="en-US" dirty="0"/>
          </a:p>
        </p:txBody>
      </p:sp>
    </p:spTree>
    <p:extLst>
      <p:ext uri="{BB962C8B-B14F-4D97-AF65-F5344CB8AC3E}">
        <p14:creationId xmlns:p14="http://schemas.microsoft.com/office/powerpoint/2010/main" val="3423974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588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11/10/2022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hyperlink" Target="https://www.pinterest.com/pin/446841594271681243/"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hyperlink" Target="https://amommasview.wordpress.com/2016/05/02/blogging-schedul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s://amommasview.wordpress.com/2016/05/02/blogging-schedul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hyperlink" Target="https://www.picpedia.org/chalkboard/q/questions.html" TargetMode="External"/><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en/thank-you-stamp-template-red-1656195/"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medium confidence">
            <a:extLst>
              <a:ext uri="{FF2B5EF4-FFF2-40B4-BE49-F238E27FC236}">
                <a16:creationId xmlns:a16="http://schemas.microsoft.com/office/drawing/2014/main" id="{F6EB0BEB-E9E7-23F5-4E3E-634A2B8BC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21" y="-758490"/>
            <a:ext cx="12393038" cy="6946030"/>
          </a:xfrm>
          <a:prstGeom prst="rect">
            <a:avLst/>
          </a:prstGeom>
        </p:spPr>
      </p:pic>
      <p:sp>
        <p:nvSpPr>
          <p:cNvPr id="4" name="TextBox 3">
            <a:extLst>
              <a:ext uri="{FF2B5EF4-FFF2-40B4-BE49-F238E27FC236}">
                <a16:creationId xmlns:a16="http://schemas.microsoft.com/office/drawing/2014/main" id="{08008CDE-2CE5-D483-352F-3ACE7D53B77B}"/>
              </a:ext>
            </a:extLst>
          </p:cNvPr>
          <p:cNvSpPr txBox="1"/>
          <p:nvPr/>
        </p:nvSpPr>
        <p:spPr>
          <a:xfrm>
            <a:off x="35441" y="329058"/>
            <a:ext cx="12028968"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w Cen MT" panose="020B0602020104020603"/>
                <a:ea typeface="+mn-ea"/>
                <a:cs typeface="+mn-cs"/>
              </a:rPr>
              <a:t>Building the “BELOVED COMMUNITY”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w Cen MT" panose="020B0602020104020603"/>
                <a:ea typeface="+mn-ea"/>
                <a:cs typeface="+mn-cs"/>
              </a:rPr>
              <a:t>The Vision </a:t>
            </a:r>
          </a:p>
        </p:txBody>
      </p:sp>
      <p:sp>
        <p:nvSpPr>
          <p:cNvPr id="7" name="TextBox 6">
            <a:extLst>
              <a:ext uri="{FF2B5EF4-FFF2-40B4-BE49-F238E27FC236}">
                <a16:creationId xmlns:a16="http://schemas.microsoft.com/office/drawing/2014/main" id="{21CDAB16-2120-BCC8-C198-EEB8218379AD}"/>
              </a:ext>
            </a:extLst>
          </p:cNvPr>
          <p:cNvSpPr txBox="1"/>
          <p:nvPr/>
        </p:nvSpPr>
        <p:spPr>
          <a:xfrm>
            <a:off x="461395" y="1857053"/>
            <a:ext cx="6698947"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w Cen MT" panose="020B0602020104020603"/>
                <a:ea typeface="+mn-ea"/>
                <a:cs typeface="+mn-cs"/>
              </a:rPr>
              <a:t>Reid Temple AME Church is a Bible Believing, Christ-centered, Family – Integrated, Multigenerational, Culturally aware church, spreading the gospel of Jesus Christ while “Building the Beloved Community”.  </a:t>
            </a:r>
          </a:p>
        </p:txBody>
      </p:sp>
      <p:pic>
        <p:nvPicPr>
          <p:cNvPr id="8" name="Picture 7">
            <a:extLst>
              <a:ext uri="{FF2B5EF4-FFF2-40B4-BE49-F238E27FC236}">
                <a16:creationId xmlns:a16="http://schemas.microsoft.com/office/drawing/2014/main" id="{568C468E-3812-0AE2-F3B9-A5113DA5A6C7}"/>
              </a:ext>
            </a:extLst>
          </p:cNvPr>
          <p:cNvPicPr>
            <a:picLocks noChangeAspect="1"/>
          </p:cNvPicPr>
          <p:nvPr/>
        </p:nvPicPr>
        <p:blipFill rotWithShape="1">
          <a:blip r:embed="rId3">
            <a:extLst>
              <a:ext uri="{28A0092B-C50C-407E-A947-70E740481C1C}">
                <a14:useLocalDpi xmlns:a14="http://schemas.microsoft.com/office/drawing/2010/main" val="0"/>
              </a:ext>
            </a:extLst>
          </a:blip>
          <a:srcRect l="31985" t="17757" r="31977" b="23451"/>
          <a:stretch/>
        </p:blipFill>
        <p:spPr>
          <a:xfrm>
            <a:off x="7461598" y="1184316"/>
            <a:ext cx="4269007" cy="3917562"/>
          </a:xfrm>
          <a:prstGeom prst="rect">
            <a:avLst/>
          </a:prstGeom>
        </p:spPr>
      </p:pic>
      <p:sp>
        <p:nvSpPr>
          <p:cNvPr id="2" name="Rectangle 1">
            <a:extLst>
              <a:ext uri="{FF2B5EF4-FFF2-40B4-BE49-F238E27FC236}">
                <a16:creationId xmlns:a16="http://schemas.microsoft.com/office/drawing/2014/main" id="{AE635BC7-9341-4A09-AF3F-F9EAEFB4405E}"/>
              </a:ext>
            </a:extLst>
          </p:cNvPr>
          <p:cNvSpPr/>
          <p:nvPr/>
        </p:nvSpPr>
        <p:spPr>
          <a:xfrm>
            <a:off x="1884458" y="5268639"/>
            <a:ext cx="9056536"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w Cen MT" panose="020B0602020104020603"/>
                <a:ea typeface="+mn-ea"/>
                <a:cs typeface="+mn-cs"/>
              </a:rPr>
              <a:t>Rom.8:38 For I am persuaded, that neither death, nor life, nor angels, nor principalities, nor powers, nor things present, nor things to come, Nor height, nor depth, nor any other creature, shall be able to separate us from the love of God, which is in Christ Jesus our Lord.</a:t>
            </a:r>
          </a:p>
        </p:txBody>
      </p:sp>
    </p:spTree>
    <p:extLst>
      <p:ext uri="{BB962C8B-B14F-4D97-AF65-F5344CB8AC3E}">
        <p14:creationId xmlns:p14="http://schemas.microsoft.com/office/powerpoint/2010/main" val="4235766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F580-670E-402B-A951-2F2311E78564}"/>
              </a:ext>
            </a:extLst>
          </p:cNvPr>
          <p:cNvSpPr>
            <a:spLocks noGrp="1"/>
          </p:cNvSpPr>
          <p:nvPr>
            <p:ph type="title"/>
          </p:nvPr>
        </p:nvSpPr>
        <p:spPr>
          <a:xfrm>
            <a:off x="398207" y="618518"/>
            <a:ext cx="6400800" cy="1468380"/>
          </a:xfrm>
        </p:spPr>
        <p:txBody>
          <a:bodyPr>
            <a:normAutofit fontScale="90000"/>
          </a:bodyPr>
          <a:lstStyle/>
          <a:p>
            <a:r>
              <a:rPr lang="en-US" dirty="0"/>
              <a:t>Seven reasons Why people want to accumulate money!</a:t>
            </a:r>
          </a:p>
        </p:txBody>
      </p:sp>
      <p:sp>
        <p:nvSpPr>
          <p:cNvPr id="3" name="Content Placeholder 2">
            <a:extLst>
              <a:ext uri="{FF2B5EF4-FFF2-40B4-BE49-F238E27FC236}">
                <a16:creationId xmlns:a16="http://schemas.microsoft.com/office/drawing/2014/main" id="{28122439-0323-4B70-8B42-E27FF03ACC10}"/>
              </a:ext>
            </a:extLst>
          </p:cNvPr>
          <p:cNvSpPr>
            <a:spLocks noGrp="1"/>
          </p:cNvSpPr>
          <p:nvPr>
            <p:ph sz="quarter" idx="13"/>
          </p:nvPr>
        </p:nvSpPr>
        <p:spPr>
          <a:xfrm>
            <a:off x="457200" y="2020529"/>
            <a:ext cx="6496665" cy="4409767"/>
          </a:xfrm>
        </p:spPr>
        <p:txBody>
          <a:bodyPr>
            <a:normAutofit lnSpcReduction="10000"/>
          </a:bodyPr>
          <a:lstStyle/>
          <a:p>
            <a:pPr marL="0" indent="0">
              <a:lnSpc>
                <a:spcPct val="150000"/>
              </a:lnSpc>
              <a:buNone/>
            </a:pPr>
            <a:r>
              <a:rPr lang="en-US" b="1" dirty="0"/>
              <a:t>1. Some are advised to</a:t>
            </a:r>
          </a:p>
          <a:p>
            <a:pPr marL="0" indent="0">
              <a:lnSpc>
                <a:spcPct val="150000"/>
              </a:lnSpc>
              <a:buNone/>
            </a:pPr>
            <a:r>
              <a:rPr lang="en-US" b="1" dirty="0"/>
              <a:t>2. Some accumulate out of envy </a:t>
            </a:r>
          </a:p>
          <a:p>
            <a:pPr marL="0" indent="0">
              <a:lnSpc>
                <a:spcPct val="150000"/>
              </a:lnSpc>
              <a:buNone/>
            </a:pPr>
            <a:r>
              <a:rPr lang="en-US" b="1" dirty="0"/>
              <a:t>3. Some make a game of accumulating money</a:t>
            </a:r>
          </a:p>
          <a:p>
            <a:pPr marL="0" indent="0">
              <a:lnSpc>
                <a:spcPct val="150000"/>
              </a:lnSpc>
              <a:buNone/>
            </a:pPr>
            <a:r>
              <a:rPr lang="en-US" b="1" dirty="0"/>
              <a:t>4. Some accumulate money for self esteem</a:t>
            </a:r>
          </a:p>
          <a:p>
            <a:pPr marL="0" indent="0">
              <a:lnSpc>
                <a:spcPct val="150000"/>
              </a:lnSpc>
              <a:buNone/>
            </a:pPr>
            <a:r>
              <a:rPr lang="en-US" b="1" dirty="0"/>
              <a:t>5. Some accumulate money because they love money </a:t>
            </a:r>
          </a:p>
          <a:p>
            <a:pPr marL="0" indent="0">
              <a:lnSpc>
                <a:spcPct val="150000"/>
              </a:lnSpc>
              <a:buNone/>
            </a:pPr>
            <a:r>
              <a:rPr lang="en-US" b="1" dirty="0">
                <a:solidFill>
                  <a:srgbClr val="FF0000"/>
                </a:solidFill>
              </a:rPr>
              <a:t>6. Some accumulate money for protection</a:t>
            </a:r>
          </a:p>
          <a:p>
            <a:pPr marL="0" indent="0">
              <a:lnSpc>
                <a:spcPct val="150000"/>
              </a:lnSpc>
              <a:buNone/>
            </a:pPr>
            <a:r>
              <a:rPr lang="en-US" b="1" dirty="0">
                <a:solidFill>
                  <a:srgbClr val="FF0000"/>
                </a:solidFill>
              </a:rPr>
              <a:t>7. Some accumulate to supply spiritual gifts </a:t>
            </a:r>
          </a:p>
          <a:p>
            <a:endParaRPr lang="en-US" dirty="0"/>
          </a:p>
        </p:txBody>
      </p:sp>
      <p:pic>
        <p:nvPicPr>
          <p:cNvPr id="4" name="Picture 3">
            <a:extLst>
              <a:ext uri="{FF2B5EF4-FFF2-40B4-BE49-F238E27FC236}">
                <a16:creationId xmlns:a16="http://schemas.microsoft.com/office/drawing/2014/main" id="{0539BDAB-538C-4E54-BA7F-39CB6039A23F}"/>
              </a:ext>
            </a:extLst>
          </p:cNvPr>
          <p:cNvPicPr>
            <a:picLocks noChangeAspect="1"/>
          </p:cNvPicPr>
          <p:nvPr/>
        </p:nvPicPr>
        <p:blipFill>
          <a:blip r:embed="rId2"/>
          <a:stretch>
            <a:fillRect/>
          </a:stretch>
        </p:blipFill>
        <p:spPr>
          <a:xfrm>
            <a:off x="7285078" y="443688"/>
            <a:ext cx="4748980" cy="5581028"/>
          </a:xfrm>
          <a:prstGeom prst="rect">
            <a:avLst/>
          </a:prstGeom>
        </p:spPr>
      </p:pic>
    </p:spTree>
    <p:extLst>
      <p:ext uri="{BB962C8B-B14F-4D97-AF65-F5344CB8AC3E}">
        <p14:creationId xmlns:p14="http://schemas.microsoft.com/office/powerpoint/2010/main" val="3414283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FBB0-AB47-451D-A62B-5F9DC15E5878}"/>
              </a:ext>
            </a:extLst>
          </p:cNvPr>
          <p:cNvSpPr>
            <a:spLocks noGrp="1"/>
          </p:cNvSpPr>
          <p:nvPr>
            <p:ph type="title"/>
          </p:nvPr>
        </p:nvSpPr>
        <p:spPr/>
        <p:txBody>
          <a:bodyPr/>
          <a:lstStyle/>
          <a:p>
            <a:r>
              <a:rPr lang="en-US" dirty="0"/>
              <a:t>Wealth Building Principles  </a:t>
            </a:r>
          </a:p>
        </p:txBody>
      </p:sp>
      <p:sp>
        <p:nvSpPr>
          <p:cNvPr id="3" name="Content Placeholder 2">
            <a:extLst>
              <a:ext uri="{FF2B5EF4-FFF2-40B4-BE49-F238E27FC236}">
                <a16:creationId xmlns:a16="http://schemas.microsoft.com/office/drawing/2014/main" id="{03797E76-6B0D-428F-9A38-C83B0AE0BC21}"/>
              </a:ext>
            </a:extLst>
          </p:cNvPr>
          <p:cNvSpPr>
            <a:spLocks noGrp="1"/>
          </p:cNvSpPr>
          <p:nvPr>
            <p:ph sz="quarter" idx="13"/>
          </p:nvPr>
        </p:nvSpPr>
        <p:spPr/>
        <p:txBody>
          <a:bodyPr/>
          <a:lstStyle/>
          <a:p>
            <a:pPr marL="0" indent="0">
              <a:buNone/>
            </a:pPr>
            <a:endParaRPr lang="en-US" dirty="0"/>
          </a:p>
          <a:p>
            <a:pPr marL="0" indent="0">
              <a:buNone/>
            </a:pPr>
            <a:endParaRPr lang="en-US" dirty="0"/>
          </a:p>
          <a:p>
            <a:pPr marL="0" indent="0" algn="ctr">
              <a:buNone/>
            </a:pPr>
            <a:r>
              <a:rPr lang="en-US" sz="4000" dirty="0"/>
              <a:t>Andrea Jackson</a:t>
            </a:r>
          </a:p>
          <a:p>
            <a:pPr marL="0" indent="0" algn="ctr">
              <a:buNone/>
            </a:pPr>
            <a:r>
              <a:rPr lang="en-US" sz="4000" dirty="0"/>
              <a:t>Money Coach </a:t>
            </a:r>
          </a:p>
          <a:p>
            <a:pPr marL="0" indent="0">
              <a:buNone/>
            </a:pPr>
            <a:endParaRPr lang="en-US" dirty="0"/>
          </a:p>
        </p:txBody>
      </p:sp>
    </p:spTree>
    <p:extLst>
      <p:ext uri="{BB962C8B-B14F-4D97-AF65-F5344CB8AC3E}">
        <p14:creationId xmlns:p14="http://schemas.microsoft.com/office/powerpoint/2010/main" val="164971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C98D2-28CA-AA39-D704-2FFECBF66E6E}"/>
              </a:ext>
            </a:extLst>
          </p:cNvPr>
          <p:cNvSpPr>
            <a:spLocks noGrp="1"/>
          </p:cNvSpPr>
          <p:nvPr>
            <p:ph type="title"/>
          </p:nvPr>
        </p:nvSpPr>
        <p:spPr>
          <a:xfrm>
            <a:off x="913774" y="326970"/>
            <a:ext cx="10364451" cy="1596177"/>
          </a:xfrm>
        </p:spPr>
        <p:txBody>
          <a:bodyPr/>
          <a:lstStyle/>
          <a:p>
            <a:r>
              <a:rPr lang="en-US" dirty="0"/>
              <a:t>God wants us to prosper:</a:t>
            </a:r>
            <a:br>
              <a:rPr lang="en-US" dirty="0"/>
            </a:br>
            <a:r>
              <a:rPr lang="en-US" dirty="0"/>
              <a:t>Men Lie, Women Lie but numbers don’t lie</a:t>
            </a:r>
          </a:p>
        </p:txBody>
      </p:sp>
      <p:sp>
        <p:nvSpPr>
          <p:cNvPr id="3" name="Content Placeholder 2">
            <a:extLst>
              <a:ext uri="{FF2B5EF4-FFF2-40B4-BE49-F238E27FC236}">
                <a16:creationId xmlns:a16="http://schemas.microsoft.com/office/drawing/2014/main" id="{3E798A89-070D-E10F-8DD6-3D547047BCE0}"/>
              </a:ext>
            </a:extLst>
          </p:cNvPr>
          <p:cNvSpPr>
            <a:spLocks noGrp="1"/>
          </p:cNvSpPr>
          <p:nvPr>
            <p:ph sz="quarter" idx="13"/>
          </p:nvPr>
        </p:nvSpPr>
        <p:spPr>
          <a:xfrm>
            <a:off x="768000" y="2102048"/>
            <a:ext cx="10363826" cy="4137435"/>
          </a:xfrm>
        </p:spPr>
        <p:txBody>
          <a:bodyPr>
            <a:normAutofit lnSpcReduction="10000"/>
          </a:bodyPr>
          <a:lstStyle/>
          <a:p>
            <a:r>
              <a:rPr lang="en-US" sz="2400" dirty="0">
                <a:latin typeface="Calibri" panose="020F0502020204030204" pitchFamily="34" charset="0"/>
                <a:cs typeface="Calibri" panose="020F0502020204030204" pitchFamily="34" charset="0"/>
              </a:rPr>
              <a:t>2,350 </a:t>
            </a:r>
          </a:p>
          <a:p>
            <a:pPr lvl="1"/>
            <a:r>
              <a:rPr lang="en-US" sz="2400" cap="none" dirty="0">
                <a:latin typeface="Calibri" panose="020F0502020204030204" pitchFamily="34" charset="0"/>
                <a:cs typeface="Calibri" panose="020F0502020204030204" pitchFamily="34" charset="0"/>
              </a:rPr>
              <a:t>Estimated number of verses about money in the Bible</a:t>
            </a:r>
          </a:p>
          <a:p>
            <a:r>
              <a:rPr lang="en-US" sz="2400" dirty="0">
                <a:latin typeface="Calibri" panose="020F0502020204030204" pitchFamily="34" charset="0"/>
                <a:cs typeface="Calibri" panose="020F0502020204030204" pitchFamily="34" charset="0"/>
              </a:rPr>
              <a:t>16 out of 38</a:t>
            </a:r>
          </a:p>
          <a:p>
            <a:pPr lvl="1"/>
            <a:r>
              <a:rPr lang="en-US" sz="2400" cap="none" dirty="0">
                <a:latin typeface="Calibri" panose="020F0502020204030204" pitchFamily="34" charset="0"/>
                <a:cs typeface="Calibri" panose="020F0502020204030204" pitchFamily="34" charset="0"/>
              </a:rPr>
              <a:t>Out of the 38 parables Jesus taught, 16 were about money</a:t>
            </a:r>
          </a:p>
          <a:p>
            <a:r>
              <a:rPr lang="en-US" sz="2400" dirty="0">
                <a:latin typeface="Calibri" panose="020F0502020204030204" pitchFamily="34" charset="0"/>
                <a:cs typeface="Calibri" panose="020F0502020204030204" pitchFamily="34" charset="0"/>
              </a:rPr>
              <a:t>113, 190, 123 </a:t>
            </a:r>
          </a:p>
          <a:p>
            <a:pPr lvl="1"/>
            <a:r>
              <a:rPr lang="en-US" sz="2400" cap="none" dirty="0">
                <a:latin typeface="Calibri" panose="020F0502020204030204" pitchFamily="34" charset="0"/>
                <a:cs typeface="Calibri" panose="020F0502020204030204" pitchFamily="34" charset="0"/>
              </a:rPr>
              <a:t>NIV displays the word money 113 times</a:t>
            </a:r>
          </a:p>
          <a:p>
            <a:pPr lvl="1"/>
            <a:r>
              <a:rPr lang="en-US" sz="2400" cap="none" dirty="0">
                <a:latin typeface="Calibri" panose="020F0502020204030204" pitchFamily="34" charset="0"/>
                <a:cs typeface="Calibri" panose="020F0502020204030204" pitchFamily="34" charset="0"/>
              </a:rPr>
              <a:t>Good News Bible displays the word money 190 times</a:t>
            </a:r>
          </a:p>
          <a:p>
            <a:pPr lvl="1"/>
            <a:r>
              <a:rPr lang="en-US" sz="2400" cap="none" dirty="0">
                <a:latin typeface="Calibri" panose="020F0502020204030204" pitchFamily="34" charset="0"/>
                <a:cs typeface="Calibri" panose="020F0502020204030204" pitchFamily="34" charset="0"/>
              </a:rPr>
              <a:t>King James Bible displays the word money 123 times</a:t>
            </a:r>
          </a:p>
          <a:p>
            <a:endParaRPr lang="en-US" dirty="0"/>
          </a:p>
        </p:txBody>
      </p:sp>
    </p:spTree>
    <p:extLst>
      <p:ext uri="{BB962C8B-B14F-4D97-AF65-F5344CB8AC3E}">
        <p14:creationId xmlns:p14="http://schemas.microsoft.com/office/powerpoint/2010/main" val="175672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61894-F989-AC5E-F5DD-69A5EB95E762}"/>
              </a:ext>
            </a:extLst>
          </p:cNvPr>
          <p:cNvSpPr>
            <a:spLocks noGrp="1"/>
          </p:cNvSpPr>
          <p:nvPr>
            <p:ph type="title"/>
          </p:nvPr>
        </p:nvSpPr>
        <p:spPr/>
        <p:txBody>
          <a:bodyPr/>
          <a:lstStyle/>
          <a:p>
            <a:r>
              <a:rPr lang="en-US" dirty="0"/>
              <a:t>Myths &amp; religious traditions</a:t>
            </a:r>
          </a:p>
        </p:txBody>
      </p:sp>
      <p:sp>
        <p:nvSpPr>
          <p:cNvPr id="9" name="Content Placeholder 8">
            <a:extLst>
              <a:ext uri="{FF2B5EF4-FFF2-40B4-BE49-F238E27FC236}">
                <a16:creationId xmlns:a16="http://schemas.microsoft.com/office/drawing/2014/main" id="{E5FACAFB-CB01-CDC5-08ED-552D34EFFD3F}"/>
              </a:ext>
            </a:extLst>
          </p:cNvPr>
          <p:cNvSpPr>
            <a:spLocks noGrp="1"/>
          </p:cNvSpPr>
          <p:nvPr>
            <p:ph sz="quarter" idx="13"/>
          </p:nvPr>
        </p:nvSpPr>
        <p:spPr>
          <a:xfrm>
            <a:off x="371061" y="1974576"/>
            <a:ext cx="5724939" cy="3935894"/>
          </a:xfrm>
        </p:spPr>
        <p:txBody>
          <a:bodyPr>
            <a:normAutofit/>
          </a:bodyPr>
          <a:lstStyle/>
          <a:p>
            <a:r>
              <a:rPr lang="en-US" sz="2800" cap="none" dirty="0">
                <a:latin typeface="Calibri" panose="020F0502020204030204" pitchFamily="34" charset="0"/>
                <a:cs typeface="Calibri" panose="020F0502020204030204" pitchFamily="34" charset="0"/>
              </a:rPr>
              <a:t>Money is the root of all evil</a:t>
            </a:r>
          </a:p>
          <a:p>
            <a:endParaRPr lang="en-US" sz="2800" cap="none" dirty="0">
              <a:latin typeface="Calibri" panose="020F0502020204030204" pitchFamily="34" charset="0"/>
              <a:cs typeface="Calibri" panose="020F0502020204030204" pitchFamily="34" charset="0"/>
            </a:endParaRPr>
          </a:p>
          <a:p>
            <a:endParaRPr lang="en-US" sz="2800" cap="none" dirty="0">
              <a:latin typeface="Calibri" panose="020F0502020204030204" pitchFamily="34" charset="0"/>
              <a:cs typeface="Calibri" panose="020F0502020204030204" pitchFamily="34" charset="0"/>
            </a:endParaRPr>
          </a:p>
          <a:p>
            <a:endParaRPr lang="en-US" sz="1200" cap="none" dirty="0">
              <a:latin typeface="Calibri" panose="020F0502020204030204" pitchFamily="34" charset="0"/>
              <a:cs typeface="Calibri" panose="020F0502020204030204" pitchFamily="34" charset="0"/>
            </a:endParaRPr>
          </a:p>
          <a:p>
            <a:r>
              <a:rPr lang="en-US" sz="2800" cap="none" dirty="0">
                <a:latin typeface="Calibri" panose="020F0502020204030204" pitchFamily="34" charset="0"/>
                <a:cs typeface="Calibri" panose="020F0502020204030204" pitchFamily="34" charset="0"/>
              </a:rPr>
              <a:t>Jesus was poor and had nowhere to lay his head</a:t>
            </a:r>
          </a:p>
        </p:txBody>
      </p:sp>
      <p:sp>
        <p:nvSpPr>
          <p:cNvPr id="10" name="Content Placeholder 9">
            <a:extLst>
              <a:ext uri="{FF2B5EF4-FFF2-40B4-BE49-F238E27FC236}">
                <a16:creationId xmlns:a16="http://schemas.microsoft.com/office/drawing/2014/main" id="{697D3DF4-7218-4A16-5342-B450A44DB9C6}"/>
              </a:ext>
            </a:extLst>
          </p:cNvPr>
          <p:cNvSpPr>
            <a:spLocks noGrp="1"/>
          </p:cNvSpPr>
          <p:nvPr>
            <p:ph sz="quarter" idx="14"/>
          </p:nvPr>
        </p:nvSpPr>
        <p:spPr>
          <a:xfrm>
            <a:off x="6172200" y="1921568"/>
            <a:ext cx="5396948" cy="3763615"/>
          </a:xfrm>
        </p:spPr>
        <p:txBody>
          <a:bodyPr>
            <a:noAutofit/>
          </a:bodyPr>
          <a:lstStyle/>
          <a:p>
            <a:r>
              <a:rPr lang="en-US" sz="2400" cap="none" dirty="0">
                <a:solidFill>
                  <a:srgbClr val="000000"/>
                </a:solidFill>
                <a:latin typeface="Calibri" panose="020F0502020204030204" pitchFamily="34" charset="0"/>
                <a:cs typeface="Calibri" panose="020F0502020204030204" pitchFamily="34" charset="0"/>
              </a:rPr>
              <a:t>1 Timothy 6:10 For </a:t>
            </a:r>
            <a:r>
              <a:rPr lang="en-US" sz="2400" b="0" i="0" cap="none" dirty="0">
                <a:solidFill>
                  <a:srgbClr val="000000"/>
                </a:solidFill>
                <a:effectLst/>
                <a:latin typeface="Calibri" panose="020F0502020204030204" pitchFamily="34" charset="0"/>
                <a:cs typeface="Calibri" panose="020F0502020204030204" pitchFamily="34" charset="0"/>
              </a:rPr>
              <a:t>the love of money is a root of all kinds of evil. Some people, eager for money, have wandered from the faith and pierced themselves with many griefs.</a:t>
            </a:r>
            <a:endParaRPr lang="en-US" sz="2400" cap="none" dirty="0">
              <a:latin typeface="Calibri" panose="020F0502020204030204" pitchFamily="34" charset="0"/>
              <a:cs typeface="Calibri" panose="020F0502020204030204" pitchFamily="34" charset="0"/>
            </a:endParaRPr>
          </a:p>
          <a:p>
            <a:r>
              <a:rPr lang="en-US" sz="2400" cap="none" dirty="0">
                <a:latin typeface="Calibri" panose="020F0502020204030204" pitchFamily="34" charset="0"/>
                <a:cs typeface="Calibri" panose="020F0502020204030204" pitchFamily="34" charset="0"/>
              </a:rPr>
              <a:t>Luke 8:1-3 … </a:t>
            </a:r>
            <a:r>
              <a:rPr lang="en-US" sz="2400" b="1" i="0" cap="none" baseline="30000" dirty="0">
                <a:solidFill>
                  <a:srgbClr val="000000"/>
                </a:solidFill>
                <a:effectLst/>
                <a:latin typeface="Calibri" panose="020F0502020204030204" pitchFamily="34" charset="0"/>
                <a:cs typeface="Calibri" panose="020F0502020204030204" pitchFamily="34" charset="0"/>
              </a:rPr>
              <a:t>3 </a:t>
            </a:r>
            <a:r>
              <a:rPr lang="en-US" sz="2400" b="0" i="0" cap="none" dirty="0">
                <a:solidFill>
                  <a:srgbClr val="000000"/>
                </a:solidFill>
                <a:effectLst/>
                <a:latin typeface="Calibri" panose="020F0502020204030204" pitchFamily="34" charset="0"/>
                <a:cs typeface="Calibri" panose="020F0502020204030204" pitchFamily="34" charset="0"/>
              </a:rPr>
              <a:t>Joanna the wife of </a:t>
            </a:r>
            <a:r>
              <a:rPr lang="en-US" sz="2400" cap="none" dirty="0" err="1">
                <a:solidFill>
                  <a:srgbClr val="000000"/>
                </a:solidFill>
                <a:latin typeface="Calibri" panose="020F0502020204030204" pitchFamily="34" charset="0"/>
                <a:cs typeface="Calibri" panose="020F0502020204030204" pitchFamily="34" charset="0"/>
              </a:rPr>
              <a:t>C</a:t>
            </a:r>
            <a:r>
              <a:rPr lang="en-US" sz="2400" b="0" i="0" cap="none" dirty="0" err="1">
                <a:solidFill>
                  <a:srgbClr val="000000"/>
                </a:solidFill>
                <a:effectLst/>
                <a:latin typeface="Calibri" panose="020F0502020204030204" pitchFamily="34" charset="0"/>
                <a:cs typeface="Calibri" panose="020F0502020204030204" pitchFamily="34" charset="0"/>
              </a:rPr>
              <a:t>huza</a:t>
            </a:r>
            <a:r>
              <a:rPr lang="en-US" sz="2400" b="0" i="0" cap="none" dirty="0">
                <a:solidFill>
                  <a:srgbClr val="000000"/>
                </a:solidFill>
                <a:effectLst/>
                <a:latin typeface="Calibri" panose="020F0502020204030204" pitchFamily="34" charset="0"/>
                <a:cs typeface="Calibri" panose="020F0502020204030204" pitchFamily="34" charset="0"/>
              </a:rPr>
              <a:t>, the manager of </a:t>
            </a:r>
            <a:r>
              <a:rPr lang="en-US" sz="2400" cap="none" dirty="0">
                <a:solidFill>
                  <a:srgbClr val="000000"/>
                </a:solidFill>
                <a:latin typeface="Calibri" panose="020F0502020204030204" pitchFamily="34" charset="0"/>
                <a:cs typeface="Calibri" panose="020F0502020204030204" pitchFamily="34" charset="0"/>
              </a:rPr>
              <a:t>H</a:t>
            </a:r>
            <a:r>
              <a:rPr lang="en-US" sz="2400" b="0" i="0" cap="none" dirty="0">
                <a:solidFill>
                  <a:srgbClr val="000000"/>
                </a:solidFill>
                <a:effectLst/>
                <a:latin typeface="Calibri" panose="020F0502020204030204" pitchFamily="34" charset="0"/>
                <a:cs typeface="Calibri" panose="020F0502020204030204" pitchFamily="34" charset="0"/>
              </a:rPr>
              <a:t>erod’s household; </a:t>
            </a:r>
            <a:r>
              <a:rPr lang="en-US" sz="2400" cap="none" dirty="0">
                <a:solidFill>
                  <a:srgbClr val="000000"/>
                </a:solidFill>
                <a:latin typeface="Calibri" panose="020F0502020204030204" pitchFamily="34" charset="0"/>
                <a:cs typeface="Calibri" panose="020F0502020204030204" pitchFamily="34" charset="0"/>
              </a:rPr>
              <a:t>S</a:t>
            </a:r>
            <a:r>
              <a:rPr lang="en-US" sz="2400" b="0" i="0" cap="none" dirty="0">
                <a:solidFill>
                  <a:srgbClr val="000000"/>
                </a:solidFill>
                <a:effectLst/>
                <a:latin typeface="Calibri" panose="020F0502020204030204" pitchFamily="34" charset="0"/>
                <a:cs typeface="Calibri" panose="020F0502020204030204" pitchFamily="34" charset="0"/>
              </a:rPr>
              <a:t>usanna; and many others. These women were helping to support them out of their own means.</a:t>
            </a:r>
            <a:endParaRPr lang="en-US" sz="2400"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8340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61894-F989-AC5E-F5DD-69A5EB95E762}"/>
              </a:ext>
            </a:extLst>
          </p:cNvPr>
          <p:cNvSpPr>
            <a:spLocks noGrp="1"/>
          </p:cNvSpPr>
          <p:nvPr>
            <p:ph type="title"/>
          </p:nvPr>
        </p:nvSpPr>
        <p:spPr>
          <a:xfrm>
            <a:off x="913774" y="0"/>
            <a:ext cx="10364451" cy="1596177"/>
          </a:xfrm>
        </p:spPr>
        <p:txBody>
          <a:bodyPr/>
          <a:lstStyle/>
          <a:p>
            <a:r>
              <a:rPr lang="en-US" dirty="0"/>
              <a:t>Myths &amp; religious traditions</a:t>
            </a:r>
          </a:p>
        </p:txBody>
      </p:sp>
      <p:sp>
        <p:nvSpPr>
          <p:cNvPr id="9" name="Content Placeholder 8">
            <a:extLst>
              <a:ext uri="{FF2B5EF4-FFF2-40B4-BE49-F238E27FC236}">
                <a16:creationId xmlns:a16="http://schemas.microsoft.com/office/drawing/2014/main" id="{E5FACAFB-CB01-CDC5-08ED-552D34EFFD3F}"/>
              </a:ext>
            </a:extLst>
          </p:cNvPr>
          <p:cNvSpPr>
            <a:spLocks noGrp="1"/>
          </p:cNvSpPr>
          <p:nvPr>
            <p:ph sz="quarter" idx="13"/>
          </p:nvPr>
        </p:nvSpPr>
        <p:spPr>
          <a:xfrm>
            <a:off x="156339" y="1678293"/>
            <a:ext cx="5724939" cy="3935894"/>
          </a:xfrm>
        </p:spPr>
        <p:txBody>
          <a:bodyPr>
            <a:normAutofit/>
          </a:bodyPr>
          <a:lstStyle/>
          <a:p>
            <a:r>
              <a:rPr lang="en-US" sz="2400" cap="none" dirty="0">
                <a:latin typeface="Calibri" panose="020F0502020204030204" pitchFamily="34" charset="0"/>
                <a:cs typeface="Calibri" panose="020F0502020204030204" pitchFamily="34" charset="0"/>
              </a:rPr>
              <a:t>All preachers want is your money</a:t>
            </a:r>
          </a:p>
          <a:p>
            <a:r>
              <a:rPr lang="en-US" sz="2400" cap="none" dirty="0">
                <a:latin typeface="Calibri" panose="020F0502020204030204" pitchFamily="34" charset="0"/>
                <a:cs typeface="Calibri" panose="020F0502020204030204" pitchFamily="34" charset="0"/>
              </a:rPr>
              <a:t>When a person tithes (gives 10 percent of his or her income to God’s work) or gives extra offerings to further the cause of the gospel, God is automatically bound to meet all of that person’s financial requirements</a:t>
            </a:r>
          </a:p>
        </p:txBody>
      </p:sp>
      <p:sp>
        <p:nvSpPr>
          <p:cNvPr id="10" name="Content Placeholder 9">
            <a:extLst>
              <a:ext uri="{FF2B5EF4-FFF2-40B4-BE49-F238E27FC236}">
                <a16:creationId xmlns:a16="http://schemas.microsoft.com/office/drawing/2014/main" id="{697D3DF4-7218-4A16-5342-B450A44DB9C6}"/>
              </a:ext>
            </a:extLst>
          </p:cNvPr>
          <p:cNvSpPr>
            <a:spLocks noGrp="1"/>
          </p:cNvSpPr>
          <p:nvPr>
            <p:ph sz="quarter" idx="14"/>
          </p:nvPr>
        </p:nvSpPr>
        <p:spPr>
          <a:xfrm>
            <a:off x="5873400" y="1596177"/>
            <a:ext cx="6162261" cy="4962938"/>
          </a:xfrm>
        </p:spPr>
        <p:txBody>
          <a:bodyPr>
            <a:noAutofit/>
          </a:bodyPr>
          <a:lstStyle/>
          <a:p>
            <a:r>
              <a:rPr lang="en-US" b="0" i="0" cap="none" dirty="0">
                <a:solidFill>
                  <a:srgbClr val="000000"/>
                </a:solidFill>
                <a:effectLst/>
                <a:latin typeface="Calibri" panose="020F0502020204030204" pitchFamily="34" charset="0"/>
                <a:cs typeface="Calibri" panose="020F0502020204030204" pitchFamily="34" charset="0"/>
              </a:rPr>
              <a:t>Malachi 3: 10:  Bring the whole tithe into the storehouse, that there may be food in my house. Test me in this,” says the </a:t>
            </a:r>
            <a:r>
              <a:rPr lang="en-US" b="0" i="0" cap="small" dirty="0">
                <a:solidFill>
                  <a:srgbClr val="000000"/>
                </a:solidFill>
                <a:effectLst/>
                <a:latin typeface="Calibri" panose="020F0502020204030204" pitchFamily="34" charset="0"/>
                <a:cs typeface="Calibri" panose="020F0502020204030204" pitchFamily="34" charset="0"/>
              </a:rPr>
              <a:t>lord</a:t>
            </a:r>
            <a:r>
              <a:rPr lang="en-US" b="0" i="0" cap="none" dirty="0">
                <a:solidFill>
                  <a:srgbClr val="000000"/>
                </a:solidFill>
                <a:effectLst/>
                <a:latin typeface="Calibri" panose="020F0502020204030204" pitchFamily="34" charset="0"/>
                <a:cs typeface="Calibri" panose="020F0502020204030204" pitchFamily="34" charset="0"/>
              </a:rPr>
              <a:t> almighty, “and see if I will not throw open the floodgates of heaven and pour out so much blessing that there will not be room enough to store it. </a:t>
            </a:r>
          </a:p>
          <a:p>
            <a:r>
              <a:rPr lang="en-US" cap="none" dirty="0">
                <a:solidFill>
                  <a:srgbClr val="000000"/>
                </a:solidFill>
                <a:latin typeface="Calibri" panose="020F0502020204030204" pitchFamily="34" charset="0"/>
                <a:cs typeface="Calibri" panose="020F0502020204030204" pitchFamily="34" charset="0"/>
              </a:rPr>
              <a:t>Matthew 25:23:  H</a:t>
            </a:r>
            <a:r>
              <a:rPr lang="en-US" b="0" i="0" cap="none" dirty="0">
                <a:solidFill>
                  <a:srgbClr val="000000"/>
                </a:solidFill>
                <a:effectLst/>
                <a:latin typeface="Calibri" panose="020F0502020204030204" pitchFamily="34" charset="0"/>
                <a:cs typeface="Calibri" panose="020F0502020204030204" pitchFamily="34" charset="0"/>
              </a:rPr>
              <a:t>is lord said to him, ‘well </a:t>
            </a:r>
            <a:r>
              <a:rPr lang="en-US" b="0" i="1" cap="none" dirty="0">
                <a:solidFill>
                  <a:srgbClr val="000000"/>
                </a:solidFill>
                <a:effectLst/>
                <a:latin typeface="Calibri" panose="020F0502020204030204" pitchFamily="34" charset="0"/>
                <a:cs typeface="Calibri" panose="020F0502020204030204" pitchFamily="34" charset="0"/>
              </a:rPr>
              <a:t>done,</a:t>
            </a:r>
            <a:r>
              <a:rPr lang="en-US" b="0" i="0" cap="none" dirty="0">
                <a:solidFill>
                  <a:srgbClr val="000000"/>
                </a:solidFill>
                <a:effectLst/>
                <a:latin typeface="Calibri" panose="020F0502020204030204" pitchFamily="34" charset="0"/>
                <a:cs typeface="Calibri" panose="020F0502020204030204" pitchFamily="34" charset="0"/>
              </a:rPr>
              <a:t> good and faithful servant; you have been faithful over a few things, I will make you ruler over many things. Enter into the joy of your Lord.’</a:t>
            </a:r>
          </a:p>
          <a:p>
            <a:r>
              <a:rPr lang="en-US" cap="none" dirty="0">
                <a:solidFill>
                  <a:srgbClr val="000000"/>
                </a:solidFill>
                <a:latin typeface="Calibri" panose="020F0502020204030204" pitchFamily="34" charset="0"/>
                <a:cs typeface="Calibri" panose="020F0502020204030204" pitchFamily="34" charset="0"/>
              </a:rPr>
              <a:t>3 John 2:  B</a:t>
            </a:r>
            <a:r>
              <a:rPr lang="en-US" b="0" i="0" cap="none" dirty="0">
                <a:solidFill>
                  <a:srgbClr val="000000"/>
                </a:solidFill>
                <a:effectLst/>
                <a:latin typeface="Calibri" panose="020F0502020204030204" pitchFamily="34" charset="0"/>
                <a:cs typeface="Calibri" panose="020F0502020204030204" pitchFamily="34" charset="0"/>
              </a:rPr>
              <a:t>eloved, </a:t>
            </a:r>
            <a:r>
              <a:rPr lang="en-US" cap="none" dirty="0">
                <a:solidFill>
                  <a:srgbClr val="000000"/>
                </a:solidFill>
                <a:latin typeface="Calibri" panose="020F0502020204030204" pitchFamily="34" charset="0"/>
                <a:cs typeface="Calibri" panose="020F0502020204030204" pitchFamily="34" charset="0"/>
              </a:rPr>
              <a:t>I </a:t>
            </a:r>
            <a:r>
              <a:rPr lang="en-US" b="0" i="0" cap="none" dirty="0">
                <a:solidFill>
                  <a:srgbClr val="000000"/>
                </a:solidFill>
                <a:effectLst/>
                <a:latin typeface="Calibri" panose="020F0502020204030204" pitchFamily="34" charset="0"/>
                <a:cs typeface="Calibri" panose="020F0502020204030204" pitchFamily="34" charset="0"/>
              </a:rPr>
              <a:t>pray that you may prosper in all things and be in health, just as your soul prospers.</a:t>
            </a:r>
          </a:p>
          <a:p>
            <a:endParaRPr lang="en-US"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8284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AF19-6C89-7384-DEB7-9CE9FEFB7D16}"/>
              </a:ext>
            </a:extLst>
          </p:cNvPr>
          <p:cNvSpPr>
            <a:spLocks noGrp="1"/>
          </p:cNvSpPr>
          <p:nvPr>
            <p:ph type="ctrTitle"/>
          </p:nvPr>
        </p:nvSpPr>
        <p:spPr>
          <a:xfrm>
            <a:off x="1751012" y="967409"/>
            <a:ext cx="8689976" cy="1636641"/>
          </a:xfrm>
        </p:spPr>
        <p:txBody>
          <a:bodyPr>
            <a:normAutofit/>
          </a:bodyPr>
          <a:lstStyle/>
          <a:p>
            <a:r>
              <a:rPr lang="en-US" b="0" i="0" cap="none" dirty="0">
                <a:solidFill>
                  <a:srgbClr val="000000"/>
                </a:solidFill>
                <a:effectLst/>
                <a:latin typeface="Calibri" panose="020F0502020204030204" pitchFamily="34" charset="0"/>
                <a:cs typeface="Calibri" panose="020F0502020204030204" pitchFamily="34" charset="0"/>
              </a:rPr>
              <a:t>Does God </a:t>
            </a:r>
            <a:r>
              <a:rPr lang="en-US" cap="none" dirty="0">
                <a:solidFill>
                  <a:srgbClr val="000000"/>
                </a:solidFill>
                <a:latin typeface="Calibri" panose="020F0502020204030204" pitchFamily="34" charset="0"/>
                <a:cs typeface="Calibri" panose="020F0502020204030204" pitchFamily="34" charset="0"/>
              </a:rPr>
              <a:t>W</a:t>
            </a:r>
            <a:r>
              <a:rPr lang="en-US" b="0" i="0" cap="none" dirty="0">
                <a:solidFill>
                  <a:srgbClr val="000000"/>
                </a:solidFill>
                <a:effectLst/>
                <a:latin typeface="Calibri" panose="020F0502020204030204" pitchFamily="34" charset="0"/>
                <a:cs typeface="Calibri" panose="020F0502020204030204" pitchFamily="34" charset="0"/>
              </a:rPr>
              <a:t>ants Us to Prosper?</a:t>
            </a:r>
            <a:br>
              <a:rPr lang="en-US" b="0" i="0" cap="none" dirty="0">
                <a:solidFill>
                  <a:srgbClr val="000000"/>
                </a:solidFill>
                <a:effectLst/>
                <a:latin typeface="Calibri" panose="020F0502020204030204" pitchFamily="34" charset="0"/>
                <a:cs typeface="Calibri" panose="020F0502020204030204" pitchFamily="34" charset="0"/>
              </a:rPr>
            </a:br>
            <a:endParaRPr lang="en-US" dirty="0"/>
          </a:p>
        </p:txBody>
      </p:sp>
      <p:sp>
        <p:nvSpPr>
          <p:cNvPr id="5" name="Subtitle 4">
            <a:extLst>
              <a:ext uri="{FF2B5EF4-FFF2-40B4-BE49-F238E27FC236}">
                <a16:creationId xmlns:a16="http://schemas.microsoft.com/office/drawing/2014/main" id="{B5D02D71-653E-A021-6750-B152B51E5040}"/>
              </a:ext>
            </a:extLst>
          </p:cNvPr>
          <p:cNvSpPr>
            <a:spLocks noGrp="1"/>
          </p:cNvSpPr>
          <p:nvPr>
            <p:ph type="subTitle" idx="1"/>
          </p:nvPr>
        </p:nvSpPr>
        <p:spPr>
          <a:xfrm>
            <a:off x="1751012" y="2401957"/>
            <a:ext cx="8689976" cy="1371599"/>
          </a:xfrm>
        </p:spPr>
        <p:txBody>
          <a:bodyPr/>
          <a:lstStyle/>
          <a:p>
            <a:r>
              <a:rPr lang="en-US" cap="none" dirty="0">
                <a:solidFill>
                  <a:srgbClr val="000000"/>
                </a:solidFill>
                <a:latin typeface="Calibri" panose="020F0502020204030204" pitchFamily="34" charset="0"/>
                <a:cs typeface="Calibri" panose="020F0502020204030204" pitchFamily="34" charset="0"/>
              </a:rPr>
              <a:t>3 John 2:  B</a:t>
            </a:r>
            <a:r>
              <a:rPr lang="en-US" b="0" i="0" cap="none" dirty="0">
                <a:solidFill>
                  <a:srgbClr val="000000"/>
                </a:solidFill>
                <a:effectLst/>
                <a:latin typeface="Calibri" panose="020F0502020204030204" pitchFamily="34" charset="0"/>
                <a:cs typeface="Calibri" panose="020F0502020204030204" pitchFamily="34" charset="0"/>
              </a:rPr>
              <a:t>eloved, </a:t>
            </a:r>
            <a:r>
              <a:rPr lang="en-US" cap="none" dirty="0">
                <a:solidFill>
                  <a:srgbClr val="000000"/>
                </a:solidFill>
                <a:latin typeface="Calibri" panose="020F0502020204030204" pitchFamily="34" charset="0"/>
                <a:cs typeface="Calibri" panose="020F0502020204030204" pitchFamily="34" charset="0"/>
              </a:rPr>
              <a:t>I </a:t>
            </a:r>
            <a:r>
              <a:rPr lang="en-US" b="0" i="0" cap="none" dirty="0">
                <a:solidFill>
                  <a:srgbClr val="000000"/>
                </a:solidFill>
                <a:effectLst/>
                <a:latin typeface="Calibri" panose="020F0502020204030204" pitchFamily="34" charset="0"/>
                <a:cs typeface="Calibri" panose="020F0502020204030204" pitchFamily="34" charset="0"/>
              </a:rPr>
              <a:t>pray that you may prosper in all things and be in health, just as your soul prospers.</a:t>
            </a:r>
            <a:endParaRPr lang="en-US" dirty="0"/>
          </a:p>
        </p:txBody>
      </p:sp>
      <p:sp>
        <p:nvSpPr>
          <p:cNvPr id="6" name="Title 1">
            <a:extLst>
              <a:ext uri="{FF2B5EF4-FFF2-40B4-BE49-F238E27FC236}">
                <a16:creationId xmlns:a16="http://schemas.microsoft.com/office/drawing/2014/main" id="{0E8CC89D-047D-859B-E72A-21F0DEE96F79}"/>
              </a:ext>
            </a:extLst>
          </p:cNvPr>
          <p:cNvSpPr txBox="1">
            <a:spLocks/>
          </p:cNvSpPr>
          <p:nvPr/>
        </p:nvSpPr>
        <p:spPr>
          <a:xfrm>
            <a:off x="1850403" y="3571463"/>
            <a:ext cx="8689976" cy="16366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US" cap="none" dirty="0">
                <a:solidFill>
                  <a:srgbClr val="000000"/>
                </a:solidFill>
                <a:latin typeface="Calibri" panose="020F0502020204030204" pitchFamily="34" charset="0"/>
                <a:cs typeface="Calibri" panose="020F0502020204030204" pitchFamily="34" charset="0"/>
              </a:rPr>
              <a:t>YES!</a:t>
            </a:r>
            <a:br>
              <a:rPr lang="en-US" cap="none" dirty="0">
                <a:solidFill>
                  <a:srgbClr val="000000"/>
                </a:solidFill>
                <a:latin typeface="Calibri" panose="020F0502020204030204" pitchFamily="34" charset="0"/>
                <a:cs typeface="Calibri" panose="020F0502020204030204" pitchFamily="34" charset="0"/>
              </a:rPr>
            </a:br>
            <a:endParaRPr lang="en-US" dirty="0"/>
          </a:p>
        </p:txBody>
      </p:sp>
    </p:spTree>
    <p:extLst>
      <p:ext uri="{BB962C8B-B14F-4D97-AF65-F5344CB8AC3E}">
        <p14:creationId xmlns:p14="http://schemas.microsoft.com/office/powerpoint/2010/main" val="4024254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3F967-658C-83EE-8829-C08ABFC9093A}"/>
              </a:ext>
            </a:extLst>
          </p:cNvPr>
          <p:cNvSpPr>
            <a:spLocks noGrp="1"/>
          </p:cNvSpPr>
          <p:nvPr>
            <p:ph type="title"/>
          </p:nvPr>
        </p:nvSpPr>
        <p:spPr/>
        <p:txBody>
          <a:bodyPr>
            <a:normAutofit/>
          </a:bodyPr>
          <a:lstStyle/>
          <a:p>
            <a:r>
              <a:rPr lang="en-US" sz="5400" dirty="0"/>
              <a:t>PRACTICAL WAYS TO PROSPER</a:t>
            </a:r>
          </a:p>
        </p:txBody>
      </p:sp>
      <p:sp>
        <p:nvSpPr>
          <p:cNvPr id="3" name="Content Placeholder 2">
            <a:extLst>
              <a:ext uri="{FF2B5EF4-FFF2-40B4-BE49-F238E27FC236}">
                <a16:creationId xmlns:a16="http://schemas.microsoft.com/office/drawing/2014/main" id="{6CCF0950-D151-2D7E-976B-C2B7BC9CF3EC}"/>
              </a:ext>
            </a:extLst>
          </p:cNvPr>
          <p:cNvSpPr>
            <a:spLocks noGrp="1"/>
          </p:cNvSpPr>
          <p:nvPr>
            <p:ph type="body" idx="1"/>
          </p:nvPr>
        </p:nvSpPr>
        <p:spPr/>
        <p:txBody>
          <a:bodyPr/>
          <a:lstStyle/>
          <a:p>
            <a:r>
              <a:rPr lang="en-US" sz="4400" b="1" dirty="0"/>
              <a:t>Time</a:t>
            </a:r>
          </a:p>
        </p:txBody>
      </p:sp>
      <p:sp>
        <p:nvSpPr>
          <p:cNvPr id="6" name="Text Placeholder 5">
            <a:extLst>
              <a:ext uri="{FF2B5EF4-FFF2-40B4-BE49-F238E27FC236}">
                <a16:creationId xmlns:a16="http://schemas.microsoft.com/office/drawing/2014/main" id="{44C1EF3A-E25A-410B-5950-66D3B70BD1FE}"/>
              </a:ext>
            </a:extLst>
          </p:cNvPr>
          <p:cNvSpPr>
            <a:spLocks noGrp="1"/>
          </p:cNvSpPr>
          <p:nvPr>
            <p:ph type="body" sz="half" idx="15"/>
          </p:nvPr>
        </p:nvSpPr>
        <p:spPr>
          <a:xfrm>
            <a:off x="739714" y="2943355"/>
            <a:ext cx="3298976" cy="2847845"/>
          </a:xfrm>
        </p:spPr>
        <p:txBody>
          <a:bodyPr/>
          <a:lstStyle/>
          <a:p>
            <a:endParaRPr lang="en-US" dirty="0"/>
          </a:p>
        </p:txBody>
      </p:sp>
      <p:sp>
        <p:nvSpPr>
          <p:cNvPr id="4" name="Text Placeholder 3">
            <a:extLst>
              <a:ext uri="{FF2B5EF4-FFF2-40B4-BE49-F238E27FC236}">
                <a16:creationId xmlns:a16="http://schemas.microsoft.com/office/drawing/2014/main" id="{48361025-4DBC-BFD1-E460-5707A074C20D}"/>
              </a:ext>
            </a:extLst>
          </p:cNvPr>
          <p:cNvSpPr>
            <a:spLocks noGrp="1"/>
          </p:cNvSpPr>
          <p:nvPr>
            <p:ph type="body" sz="quarter" idx="3"/>
          </p:nvPr>
        </p:nvSpPr>
        <p:spPr>
          <a:xfrm>
            <a:off x="4452389" y="2420101"/>
            <a:ext cx="3291521" cy="576262"/>
          </a:xfrm>
        </p:spPr>
        <p:txBody>
          <a:bodyPr/>
          <a:lstStyle/>
          <a:p>
            <a:r>
              <a:rPr lang="en-US" sz="4400" b="1" dirty="0"/>
              <a:t>Talents</a:t>
            </a:r>
          </a:p>
        </p:txBody>
      </p:sp>
      <p:sp>
        <p:nvSpPr>
          <p:cNvPr id="7" name="Text Placeholder 6">
            <a:extLst>
              <a:ext uri="{FF2B5EF4-FFF2-40B4-BE49-F238E27FC236}">
                <a16:creationId xmlns:a16="http://schemas.microsoft.com/office/drawing/2014/main" id="{B3AE8E9A-310A-B47D-4DFB-BF3380D88CAC}"/>
              </a:ext>
            </a:extLst>
          </p:cNvPr>
          <p:cNvSpPr>
            <a:spLocks noGrp="1"/>
          </p:cNvSpPr>
          <p:nvPr>
            <p:ph type="body" sz="half" idx="16"/>
          </p:nvPr>
        </p:nvSpPr>
        <p:spPr/>
        <p:txBody>
          <a:bodyPr/>
          <a:lstStyle/>
          <a:p>
            <a:endParaRPr lang="en-US" dirty="0"/>
          </a:p>
        </p:txBody>
      </p:sp>
      <p:sp>
        <p:nvSpPr>
          <p:cNvPr id="5" name="Text Placeholder 4">
            <a:extLst>
              <a:ext uri="{FF2B5EF4-FFF2-40B4-BE49-F238E27FC236}">
                <a16:creationId xmlns:a16="http://schemas.microsoft.com/office/drawing/2014/main" id="{CE70A6E1-EDFC-7D1A-CDF6-FF34690F83CF}"/>
              </a:ext>
            </a:extLst>
          </p:cNvPr>
          <p:cNvSpPr>
            <a:spLocks noGrp="1"/>
          </p:cNvSpPr>
          <p:nvPr>
            <p:ph type="body" sz="quarter" idx="13"/>
          </p:nvPr>
        </p:nvSpPr>
        <p:spPr/>
        <p:txBody>
          <a:bodyPr/>
          <a:lstStyle/>
          <a:p>
            <a:r>
              <a:rPr lang="en-US" sz="4400" b="1" dirty="0"/>
              <a:t>treasure</a:t>
            </a:r>
          </a:p>
        </p:txBody>
      </p:sp>
      <p:sp>
        <p:nvSpPr>
          <p:cNvPr id="8" name="Text Placeholder 7">
            <a:extLst>
              <a:ext uri="{FF2B5EF4-FFF2-40B4-BE49-F238E27FC236}">
                <a16:creationId xmlns:a16="http://schemas.microsoft.com/office/drawing/2014/main" id="{B3857A0F-495E-1FC2-A7B3-9BE9024A07D4}"/>
              </a:ext>
            </a:extLst>
          </p:cNvPr>
          <p:cNvSpPr>
            <a:spLocks noGrp="1"/>
          </p:cNvSpPr>
          <p:nvPr>
            <p:ph type="body" sz="half" idx="17"/>
          </p:nvPr>
        </p:nvSpPr>
        <p:spPr/>
        <p:txBody>
          <a:bodyPr/>
          <a:lstStyle/>
          <a:p>
            <a:endParaRPr lang="en-US"/>
          </a:p>
        </p:txBody>
      </p:sp>
      <p:pic>
        <p:nvPicPr>
          <p:cNvPr id="1026" name="Picture 2" descr="Daylight saving time 2020 ends Sunday: 8 things to know about “spring  forward, fall back” - Vox">
            <a:extLst>
              <a:ext uri="{FF2B5EF4-FFF2-40B4-BE49-F238E27FC236}">
                <a16:creationId xmlns:a16="http://schemas.microsoft.com/office/drawing/2014/main" id="{495DA85D-29F7-7048-3280-EF53EA67D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219" y="3215386"/>
            <a:ext cx="3461966" cy="23037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Appreciate Your Special Talents - HubPages">
            <a:extLst>
              <a:ext uri="{FF2B5EF4-FFF2-40B4-BE49-F238E27FC236}">
                <a16:creationId xmlns:a16="http://schemas.microsoft.com/office/drawing/2014/main" id="{9185C099-397F-62AF-E323-6AF6D20FE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692" y="3215386"/>
            <a:ext cx="3244218" cy="2377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easure Chest Raffle Drawing - Rotary 5320 Resources">
            <a:extLst>
              <a:ext uri="{FF2B5EF4-FFF2-40B4-BE49-F238E27FC236}">
                <a16:creationId xmlns:a16="http://schemas.microsoft.com/office/drawing/2014/main" id="{9B9B401B-6FBB-88E6-B635-C9542B737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9262" y="3123946"/>
            <a:ext cx="2713000"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669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CD32-9112-7935-7D10-B4209B0803C0}"/>
              </a:ext>
            </a:extLst>
          </p:cNvPr>
          <p:cNvSpPr>
            <a:spLocks noGrp="1"/>
          </p:cNvSpPr>
          <p:nvPr>
            <p:ph type="title"/>
          </p:nvPr>
        </p:nvSpPr>
        <p:spPr/>
        <p:txBody>
          <a:bodyPr>
            <a:normAutofit/>
          </a:bodyPr>
          <a:lstStyle/>
          <a:p>
            <a:r>
              <a:rPr lang="en-US" sz="4800" b="1" dirty="0"/>
              <a:t>Time:  168 hours in a week</a:t>
            </a:r>
          </a:p>
        </p:txBody>
      </p:sp>
      <p:pic>
        <p:nvPicPr>
          <p:cNvPr id="4" name="Content Placeholder 3" descr="A person sitting in a chair&#10;&#10;Description automatically generated">
            <a:extLst>
              <a:ext uri="{FF2B5EF4-FFF2-40B4-BE49-F238E27FC236}">
                <a16:creationId xmlns:a16="http://schemas.microsoft.com/office/drawing/2014/main" id="{19CEA37B-1A2E-A6E1-E8E6-69D15EE6C017}"/>
              </a:ext>
            </a:extLst>
          </p:cNvPr>
          <p:cNvPicPr>
            <a:picLocks noGrp="1" noChangeAspect="1"/>
          </p:cNvPicPr>
          <p:nvPr>
            <p:ph sz="quarter" idx="13"/>
          </p:nvPr>
        </p:nvPicPr>
        <p:blipFill rotWithShape="1">
          <a:blip r:embed="rId2">
            <a:extLst>
              <a:ext uri="{837473B0-CC2E-450A-ABE3-18F120FF3D39}">
                <a1611:picAttrSrcUrl xmlns:a1611="http://schemas.microsoft.com/office/drawing/2016/11/main" r:id="rId3"/>
              </a:ext>
            </a:extLst>
          </a:blip>
          <a:srcRect r="1" b="57469"/>
          <a:stretch/>
        </p:blipFill>
        <p:spPr>
          <a:xfrm>
            <a:off x="1123457" y="1860859"/>
            <a:ext cx="9385518" cy="4513436"/>
          </a:xfrm>
          <a:prstGeom prst="rect">
            <a:avLst/>
          </a:prstGeom>
        </p:spPr>
      </p:pic>
    </p:spTree>
    <p:extLst>
      <p:ext uri="{BB962C8B-B14F-4D97-AF65-F5344CB8AC3E}">
        <p14:creationId xmlns:p14="http://schemas.microsoft.com/office/powerpoint/2010/main" val="1029703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9" descr="A picture containing clock&#10;&#10;Description automatically generated">
            <a:extLst>
              <a:ext uri="{FF2B5EF4-FFF2-40B4-BE49-F238E27FC236}">
                <a16:creationId xmlns:a16="http://schemas.microsoft.com/office/drawing/2014/main" id="{483DB02A-2AD4-442B-B157-1D1A3952637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388" b="-2"/>
          <a:stretch/>
        </p:blipFill>
        <p:spPr>
          <a:xfrm>
            <a:off x="4117521" y="10"/>
            <a:ext cx="8074479" cy="6857990"/>
          </a:xfrm>
          <a:prstGeom prst="rect">
            <a:avLst/>
          </a:prstGeom>
        </p:spPr>
      </p:pic>
      <p:sp>
        <p:nvSpPr>
          <p:cNvPr id="2" name="Title 1">
            <a:extLst>
              <a:ext uri="{FF2B5EF4-FFF2-40B4-BE49-F238E27FC236}">
                <a16:creationId xmlns:a16="http://schemas.microsoft.com/office/drawing/2014/main" id="{797070AD-2D5C-448D-AA6C-3127BB942BB9}"/>
              </a:ext>
            </a:extLst>
          </p:cNvPr>
          <p:cNvSpPr>
            <a:spLocks noGrp="1"/>
          </p:cNvSpPr>
          <p:nvPr>
            <p:ph type="title"/>
          </p:nvPr>
        </p:nvSpPr>
        <p:spPr>
          <a:xfrm>
            <a:off x="238615" y="-105636"/>
            <a:ext cx="5266155" cy="940136"/>
          </a:xfrm>
        </p:spPr>
        <p:txBody>
          <a:bodyPr>
            <a:normAutofit/>
          </a:bodyPr>
          <a:lstStyle/>
          <a:p>
            <a:r>
              <a:rPr lang="en-US" b="1" dirty="0"/>
              <a:t>168 Hours in a Week</a:t>
            </a:r>
          </a:p>
        </p:txBody>
      </p:sp>
      <p:sp>
        <p:nvSpPr>
          <p:cNvPr id="3" name="Content Placeholder 2">
            <a:extLst>
              <a:ext uri="{FF2B5EF4-FFF2-40B4-BE49-F238E27FC236}">
                <a16:creationId xmlns:a16="http://schemas.microsoft.com/office/drawing/2014/main" id="{CDD5EC7C-5C92-4028-B823-50ECE7D2607A}"/>
              </a:ext>
            </a:extLst>
          </p:cNvPr>
          <p:cNvSpPr>
            <a:spLocks noGrp="1"/>
          </p:cNvSpPr>
          <p:nvPr>
            <p:ph idx="1"/>
          </p:nvPr>
        </p:nvSpPr>
        <p:spPr>
          <a:xfrm>
            <a:off x="238615" y="1226180"/>
            <a:ext cx="4452730" cy="4882661"/>
          </a:xfrm>
        </p:spPr>
        <p:txBody>
          <a:bodyPr>
            <a:normAutofit fontScale="92500"/>
          </a:bodyPr>
          <a:lstStyle/>
          <a:p>
            <a:pPr marL="0" indent="0">
              <a:lnSpc>
                <a:spcPct val="120000"/>
              </a:lnSpc>
              <a:buNone/>
            </a:pPr>
            <a:r>
              <a:rPr lang="en-US" sz="2200" b="1" dirty="0"/>
              <a:t>Subtract time for:</a:t>
            </a:r>
          </a:p>
          <a:p>
            <a:pPr marL="342900" marR="0" lvl="0" indent="-342900">
              <a:lnSpc>
                <a:spcPct val="120000"/>
              </a:lnSpc>
              <a:spcBef>
                <a:spcPts val="0"/>
              </a:spcBef>
              <a:buFont typeface="Wingdings" panose="05000000000000000000" pitchFamily="2" charset="2"/>
              <a:buChar char=""/>
              <a:tabLst>
                <a:tab pos="457200" algn="l"/>
              </a:tabLst>
            </a:pP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 hours a day for work = 40</a:t>
            </a:r>
          </a:p>
          <a:p>
            <a:pPr marL="342900" marR="0" lvl="0" indent="-342900">
              <a:lnSpc>
                <a:spcPct val="120000"/>
              </a:lnSpc>
              <a:spcBef>
                <a:spcPts val="0"/>
              </a:spcBef>
              <a:buFont typeface="Wingdings" panose="05000000000000000000" pitchFamily="2" charset="2"/>
              <a:buChar char=""/>
              <a:tabLst>
                <a:tab pos="457200" algn="l"/>
              </a:tabLst>
            </a:pP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 hours/ day Driving/running errands = 14</a:t>
            </a:r>
          </a:p>
          <a:p>
            <a:pPr marL="342900" marR="0" lvl="0" indent="-342900">
              <a:lnSpc>
                <a:spcPct val="120000"/>
              </a:lnSpc>
              <a:spcBef>
                <a:spcPts val="0"/>
              </a:spcBef>
              <a:buFont typeface="Wingdings" panose="05000000000000000000" pitchFamily="2" charset="2"/>
              <a:buChar char=""/>
              <a:tabLst>
                <a:tab pos="457200" algn="l"/>
              </a:tabLst>
            </a:pP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hour/day Exercising =  7</a:t>
            </a:r>
          </a:p>
          <a:p>
            <a:pPr marL="342900" marR="0" lvl="0" indent="-342900">
              <a:lnSpc>
                <a:spcPct val="120000"/>
              </a:lnSpc>
              <a:spcBef>
                <a:spcPts val="0"/>
              </a:spcBef>
              <a:buFont typeface="Wingdings" panose="05000000000000000000" pitchFamily="2" charset="2"/>
              <a:buChar char=""/>
              <a:tabLst>
                <a:tab pos="457200" algn="l"/>
              </a:tabLst>
            </a:pP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 hours/day Family Time = 14</a:t>
            </a:r>
          </a:p>
          <a:p>
            <a:pPr marL="342900" marR="0" lvl="0" indent="-342900">
              <a:lnSpc>
                <a:spcPct val="120000"/>
              </a:lnSpc>
              <a:spcBef>
                <a:spcPts val="0"/>
              </a:spcBef>
              <a:buFont typeface="Wingdings" panose="05000000000000000000" pitchFamily="2" charset="2"/>
              <a:buChar char=""/>
              <a:tabLst>
                <a:tab pos="457200" algn="l"/>
              </a:tabLst>
            </a:pP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 hours/day Homework/activities = 14</a:t>
            </a:r>
          </a:p>
          <a:p>
            <a:pPr marL="342900" marR="0" lvl="0" indent="-342900">
              <a:lnSpc>
                <a:spcPct val="120000"/>
              </a:lnSpc>
              <a:spcBef>
                <a:spcPts val="0"/>
              </a:spcBef>
              <a:buFont typeface="Wingdings" panose="05000000000000000000" pitchFamily="2" charset="2"/>
              <a:buChar char=""/>
              <a:tabLst>
                <a:tab pos="457200" algn="l"/>
              </a:tabLst>
            </a:pP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hour day Self-Care = 7</a:t>
            </a:r>
          </a:p>
          <a:p>
            <a:pPr marL="342900" marR="0" lvl="0" indent="-342900">
              <a:lnSpc>
                <a:spcPct val="120000"/>
              </a:lnSpc>
              <a:spcBef>
                <a:spcPts val="0"/>
              </a:spcBef>
              <a:buFont typeface="Wingdings" panose="05000000000000000000" pitchFamily="2" charset="2"/>
              <a:buChar char=""/>
              <a:tabLst>
                <a:tab pos="457200" algn="l"/>
              </a:tabLst>
            </a:pP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 hours/day Sleep = 49</a:t>
            </a:r>
          </a:p>
          <a:p>
            <a:pPr marL="342900" marR="0" lvl="0" indent="-342900">
              <a:lnSpc>
                <a:spcPct val="120000"/>
              </a:lnSpc>
              <a:spcBef>
                <a:spcPts val="0"/>
              </a:spcBef>
              <a:buFont typeface="Wingdings" panose="05000000000000000000" pitchFamily="2" charset="2"/>
              <a:buChar char=""/>
              <a:tabLst>
                <a:tab pos="457200" algn="l"/>
              </a:tabLst>
            </a:pP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 hours/week Socializing = 5 </a:t>
            </a:r>
          </a:p>
          <a:p>
            <a:pPr marL="342900" marR="0" lvl="0" indent="-342900">
              <a:lnSpc>
                <a:spcPct val="120000"/>
              </a:lnSpc>
              <a:spcBef>
                <a:spcPts val="0"/>
              </a:spcBef>
              <a:buFont typeface="Wingdings" panose="05000000000000000000" pitchFamily="2" charset="2"/>
              <a:buChar char=""/>
              <a:tabLst>
                <a:tab pos="457200" algn="l"/>
              </a:tabLst>
            </a:pPr>
            <a:r>
              <a:rPr lang="en-US" sz="22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EQUALS = 150 HOURS A WEEK</a:t>
            </a:r>
          </a:p>
          <a:p>
            <a:pPr marL="342900" marR="0" lvl="0" indent="-342900">
              <a:lnSpc>
                <a:spcPct val="120000"/>
              </a:lnSpc>
              <a:spcBef>
                <a:spcPts val="0"/>
              </a:spcBef>
              <a:buFont typeface="Wingdings" panose="05000000000000000000" pitchFamily="2" charset="2"/>
              <a:buChar char=""/>
              <a:tabLst>
                <a:tab pos="457200" algn="l"/>
              </a:tabLs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sz="1400" dirty="0"/>
          </a:p>
          <a:p>
            <a:pPr>
              <a:buFont typeface="Wingdings" panose="05000000000000000000" pitchFamily="2" charset="2"/>
              <a:buChar char="Ø"/>
            </a:pPr>
            <a:endParaRPr lang="en-US" sz="1400" dirty="0"/>
          </a:p>
          <a:p>
            <a:pPr lvl="1"/>
            <a:endParaRPr lang="en-US" sz="1400" dirty="0"/>
          </a:p>
        </p:txBody>
      </p:sp>
    </p:spTree>
    <p:extLst>
      <p:ext uri="{BB962C8B-B14F-4D97-AF65-F5344CB8AC3E}">
        <p14:creationId xmlns:p14="http://schemas.microsoft.com/office/powerpoint/2010/main" val="1646275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9" descr="A picture containing clock&#10;&#10;Description automatically generated">
            <a:extLst>
              <a:ext uri="{FF2B5EF4-FFF2-40B4-BE49-F238E27FC236}">
                <a16:creationId xmlns:a16="http://schemas.microsoft.com/office/drawing/2014/main" id="{483DB02A-2AD4-442B-B157-1D1A3952637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388" b="-2"/>
          <a:stretch/>
        </p:blipFill>
        <p:spPr>
          <a:xfrm>
            <a:off x="4117521" y="10"/>
            <a:ext cx="8074479" cy="6857990"/>
          </a:xfrm>
          <a:prstGeom prst="rect">
            <a:avLst/>
          </a:prstGeom>
        </p:spPr>
      </p:pic>
      <p:sp>
        <p:nvSpPr>
          <p:cNvPr id="2" name="Title 1">
            <a:extLst>
              <a:ext uri="{FF2B5EF4-FFF2-40B4-BE49-F238E27FC236}">
                <a16:creationId xmlns:a16="http://schemas.microsoft.com/office/drawing/2014/main" id="{797070AD-2D5C-448D-AA6C-3127BB942BB9}"/>
              </a:ext>
            </a:extLst>
          </p:cNvPr>
          <p:cNvSpPr>
            <a:spLocks noGrp="1"/>
          </p:cNvSpPr>
          <p:nvPr>
            <p:ph type="title"/>
          </p:nvPr>
        </p:nvSpPr>
        <p:spPr>
          <a:xfrm>
            <a:off x="238615" y="-105636"/>
            <a:ext cx="5266155" cy="940136"/>
          </a:xfrm>
        </p:spPr>
        <p:txBody>
          <a:bodyPr>
            <a:normAutofit/>
          </a:bodyPr>
          <a:lstStyle/>
          <a:p>
            <a:r>
              <a:rPr lang="en-US" b="1" dirty="0"/>
              <a:t>18 Hours a Week</a:t>
            </a:r>
          </a:p>
        </p:txBody>
      </p:sp>
      <p:sp>
        <p:nvSpPr>
          <p:cNvPr id="3" name="Content Placeholder 2">
            <a:extLst>
              <a:ext uri="{FF2B5EF4-FFF2-40B4-BE49-F238E27FC236}">
                <a16:creationId xmlns:a16="http://schemas.microsoft.com/office/drawing/2014/main" id="{CDD5EC7C-5C92-4028-B823-50ECE7D2607A}"/>
              </a:ext>
            </a:extLst>
          </p:cNvPr>
          <p:cNvSpPr>
            <a:spLocks noGrp="1"/>
          </p:cNvSpPr>
          <p:nvPr>
            <p:ph idx="1"/>
          </p:nvPr>
        </p:nvSpPr>
        <p:spPr>
          <a:xfrm>
            <a:off x="238614" y="987669"/>
            <a:ext cx="5266155" cy="4882661"/>
          </a:xfrm>
        </p:spPr>
        <p:txBody>
          <a:bodyPr>
            <a:normAutofit/>
          </a:bodyPr>
          <a:lstStyle/>
          <a:p>
            <a:pPr marL="0" indent="0">
              <a:lnSpc>
                <a:spcPct val="120000"/>
              </a:lnSpc>
              <a:buNone/>
            </a:pPr>
            <a:r>
              <a:rPr lang="en-US" sz="3200" b="1" dirty="0"/>
              <a:t>TO PROSPER YOUR SOUL</a:t>
            </a:r>
          </a:p>
          <a:p>
            <a:pPr marL="342900" marR="0" lvl="0" indent="-342900">
              <a:lnSpc>
                <a:spcPct val="120000"/>
              </a:lnSpc>
              <a:spcBef>
                <a:spcPts val="0"/>
              </a:spcBef>
              <a:buFont typeface="Wingdings" panose="05000000000000000000" pitchFamily="2" charset="2"/>
              <a:buChar char=""/>
              <a:tabLst>
                <a:tab pos="457200" algn="l"/>
              </a:tabLst>
            </a:pP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FELLOWSHIP</a:t>
            </a:r>
          </a:p>
          <a:p>
            <a:pPr marL="342900" marR="0" lvl="0" indent="-342900">
              <a:lnSpc>
                <a:spcPct val="120000"/>
              </a:lnSpc>
              <a:spcBef>
                <a:spcPts val="0"/>
              </a:spcBef>
              <a:buFont typeface="Wingdings" panose="05000000000000000000" pitchFamily="2" charset="2"/>
              <a:buChar char=""/>
              <a:tabLst>
                <a:tab pos="457200" algn="l"/>
              </a:tabLst>
            </a:pPr>
            <a:r>
              <a:rPr lang="en-US" sz="22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MEDITATION</a:t>
            </a:r>
          </a:p>
          <a:p>
            <a:pPr marL="342900" marR="0" lvl="0" indent="-342900">
              <a:lnSpc>
                <a:spcPct val="120000"/>
              </a:lnSpc>
              <a:spcBef>
                <a:spcPts val="0"/>
              </a:spcBef>
              <a:buFont typeface="Wingdings" panose="05000000000000000000" pitchFamily="2" charset="2"/>
              <a:buChar char=""/>
              <a:tabLst>
                <a:tab pos="457200" algn="l"/>
              </a:tabLst>
            </a:pPr>
            <a:r>
              <a:rPr lang="en-US" sz="22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DEVOTION</a:t>
            </a:r>
          </a:p>
          <a:p>
            <a:pPr marL="342900" marR="0" lvl="0" indent="-342900">
              <a:lnSpc>
                <a:spcPct val="120000"/>
              </a:lnSpc>
              <a:spcBef>
                <a:spcPts val="0"/>
              </a:spcBef>
              <a:buFont typeface="Wingdings" panose="05000000000000000000" pitchFamily="2" charset="2"/>
              <a:buChar char=""/>
              <a:tabLst>
                <a:tab pos="457200" algn="l"/>
              </a:tabLst>
            </a:pPr>
            <a:r>
              <a:rPr lang="en-US" sz="22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BIBLE STUDY</a:t>
            </a:r>
          </a:p>
          <a:p>
            <a:pPr marL="342900" marR="0" lvl="0" indent="-342900">
              <a:lnSpc>
                <a:spcPct val="120000"/>
              </a:lnSpc>
              <a:spcBef>
                <a:spcPts val="0"/>
              </a:spcBef>
              <a:buFont typeface="Wingdings" panose="05000000000000000000" pitchFamily="2" charset="2"/>
              <a:buChar char=""/>
              <a:tabLst>
                <a:tab pos="457200" algn="l"/>
              </a:tabLst>
            </a:pPr>
            <a:r>
              <a:rPr lang="en-US" sz="22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VOLUNTEER</a:t>
            </a:r>
          </a:p>
          <a:p>
            <a:pPr marL="342900" marR="0" lvl="0" indent="-342900">
              <a:lnSpc>
                <a:spcPct val="120000"/>
              </a:lnSpc>
              <a:spcBef>
                <a:spcPts val="0"/>
              </a:spcBef>
              <a:buFont typeface="Wingdings" panose="05000000000000000000" pitchFamily="2" charset="2"/>
              <a:buChar char=""/>
              <a:tabLst>
                <a:tab pos="457200" algn="l"/>
              </a:tabLs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sz="1400" dirty="0"/>
          </a:p>
          <a:p>
            <a:pPr>
              <a:buFont typeface="Wingdings" panose="05000000000000000000" pitchFamily="2" charset="2"/>
              <a:buChar char="Ø"/>
            </a:pPr>
            <a:endParaRPr lang="en-US" sz="1400" dirty="0"/>
          </a:p>
          <a:p>
            <a:pPr lvl="1"/>
            <a:endParaRPr lang="en-US" sz="1400" dirty="0"/>
          </a:p>
        </p:txBody>
      </p:sp>
    </p:spTree>
    <p:extLst>
      <p:ext uri="{BB962C8B-B14F-4D97-AF65-F5344CB8AC3E}">
        <p14:creationId xmlns:p14="http://schemas.microsoft.com/office/powerpoint/2010/main" val="86761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CCB9F50-F6EF-42F3-86CD-8D9DBC288203}"/>
              </a:ext>
            </a:extLst>
          </p:cNvPr>
          <p:cNvPicPr>
            <a:picLocks noGrp="1" noChangeAspect="1"/>
          </p:cNvPicPr>
          <p:nvPr>
            <p:ph sz="quarter" idx="13"/>
          </p:nvPr>
        </p:nvPicPr>
        <p:blipFill>
          <a:blip r:embed="rId2"/>
          <a:stretch>
            <a:fillRect/>
          </a:stretch>
        </p:blipFill>
        <p:spPr>
          <a:xfrm>
            <a:off x="5759245" y="1504334"/>
            <a:ext cx="5687961" cy="4240161"/>
          </a:xfrm>
        </p:spPr>
      </p:pic>
      <p:sp>
        <p:nvSpPr>
          <p:cNvPr id="5" name="Text Placeholder 4">
            <a:extLst>
              <a:ext uri="{FF2B5EF4-FFF2-40B4-BE49-F238E27FC236}">
                <a16:creationId xmlns:a16="http://schemas.microsoft.com/office/drawing/2014/main" id="{1CF87050-C8F8-42CB-B601-991CBFCCA1E8}"/>
              </a:ext>
            </a:extLst>
          </p:cNvPr>
          <p:cNvSpPr>
            <a:spLocks noGrp="1"/>
          </p:cNvSpPr>
          <p:nvPr>
            <p:ph type="body" sz="half" idx="2"/>
          </p:nvPr>
        </p:nvSpPr>
        <p:spPr>
          <a:xfrm>
            <a:off x="420329" y="1621225"/>
            <a:ext cx="5206181" cy="4123271"/>
          </a:xfrm>
        </p:spPr>
        <p:txBody>
          <a:bodyPr>
            <a:normAutofit fontScale="92500" lnSpcReduction="20000"/>
          </a:bodyPr>
          <a:lstStyle/>
          <a:p>
            <a:r>
              <a:rPr lang="en-US" sz="1900" b="1" dirty="0"/>
              <a:t>1. The Widow’s Wealth - 9/14</a:t>
            </a:r>
          </a:p>
          <a:p>
            <a:r>
              <a:rPr lang="en-US" sz="1900" b="1" dirty="0"/>
              <a:t>2. God's Will in Finances - 9-21</a:t>
            </a:r>
          </a:p>
          <a:p>
            <a:r>
              <a:rPr lang="en-US" sz="1900" b="1" dirty="0"/>
              <a:t>3. The Perils of Money- 9/28</a:t>
            </a:r>
          </a:p>
          <a:p>
            <a:r>
              <a:rPr lang="en-US" sz="1900" b="1" dirty="0"/>
              <a:t>4. Release from Financial Slavery - 10/5</a:t>
            </a:r>
          </a:p>
          <a:p>
            <a:r>
              <a:rPr lang="en-US" sz="1900" b="1" dirty="0"/>
              <a:t>5. Financial Planning - God's Way (Part 1)- 10/12</a:t>
            </a:r>
          </a:p>
          <a:p>
            <a:r>
              <a:rPr lang="en-US" sz="1900" b="1" dirty="0"/>
              <a:t>6. Financial Planning - God's Way (Part 2) - 10/26</a:t>
            </a:r>
          </a:p>
          <a:p>
            <a:r>
              <a:rPr lang="en-US" sz="1900" b="1" dirty="0">
                <a:solidFill>
                  <a:srgbClr val="FF0000"/>
                </a:solidFill>
              </a:rPr>
              <a:t>7. God Wants You to Prosper – 11/2</a:t>
            </a:r>
          </a:p>
          <a:p>
            <a:r>
              <a:rPr lang="en-US" sz="1900" b="1" dirty="0"/>
              <a:t>8. Sharing God's Plan with the Next Generation- 11/9</a:t>
            </a:r>
          </a:p>
          <a:p>
            <a:endParaRPr lang="en-US" dirty="0"/>
          </a:p>
        </p:txBody>
      </p:sp>
    </p:spTree>
    <p:extLst>
      <p:ext uri="{BB962C8B-B14F-4D97-AF65-F5344CB8AC3E}">
        <p14:creationId xmlns:p14="http://schemas.microsoft.com/office/powerpoint/2010/main" val="2567056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2807-46A9-E559-BBD7-3F1522DD1AA6}"/>
              </a:ext>
            </a:extLst>
          </p:cNvPr>
          <p:cNvSpPr>
            <a:spLocks noGrp="1"/>
          </p:cNvSpPr>
          <p:nvPr>
            <p:ph type="title"/>
          </p:nvPr>
        </p:nvSpPr>
        <p:spPr>
          <a:xfrm>
            <a:off x="278295" y="238539"/>
            <a:ext cx="11410748" cy="1976155"/>
          </a:xfrm>
        </p:spPr>
        <p:txBody>
          <a:bodyPr>
            <a:normAutofit/>
          </a:bodyPr>
          <a:lstStyle/>
          <a:p>
            <a:r>
              <a:rPr lang="en-US" sz="2800" b="1" dirty="0"/>
              <a:t>Talent:  what are you good at and how can that glorify god &amp; uplift the kingdom</a:t>
            </a:r>
            <a:br>
              <a:rPr lang="en-US" sz="2800" b="1" dirty="0"/>
            </a:br>
            <a:r>
              <a:rPr lang="en-US" sz="2800" dirty="0"/>
              <a:t>L</a:t>
            </a:r>
            <a:r>
              <a:rPr lang="en-US" sz="2400" dirty="0"/>
              <a:t>uke 10:2-</a:t>
            </a:r>
            <a:r>
              <a:rPr lang="en-US" sz="2400" b="0" i="0" dirty="0">
                <a:solidFill>
                  <a:srgbClr val="000000"/>
                </a:solidFill>
                <a:effectLst/>
                <a:latin typeface="system-ui"/>
              </a:rPr>
              <a:t>He told them, “The harvest is plentiful, but the workers are few. Ask the Lord of the harvest, therefore, to send out workers into his harvest field.</a:t>
            </a:r>
            <a:endParaRPr lang="en-US" sz="2400" dirty="0"/>
          </a:p>
        </p:txBody>
      </p:sp>
      <p:pic>
        <p:nvPicPr>
          <p:cNvPr id="2050" name="Picture 2" descr="TALENTS a natural skill. - ppt download">
            <a:extLst>
              <a:ext uri="{FF2B5EF4-FFF2-40B4-BE49-F238E27FC236}">
                <a16:creationId xmlns:a16="http://schemas.microsoft.com/office/drawing/2014/main" id="{7DBD154C-015D-1377-3CEB-B954E8AC5E50}"/>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900523" y="2230341"/>
            <a:ext cx="9833738"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081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81EE-B5F8-CDB6-2086-5D7E7A38C066}"/>
              </a:ext>
            </a:extLst>
          </p:cNvPr>
          <p:cNvSpPr>
            <a:spLocks noGrp="1"/>
          </p:cNvSpPr>
          <p:nvPr>
            <p:ph type="title"/>
          </p:nvPr>
        </p:nvSpPr>
        <p:spPr/>
        <p:txBody>
          <a:bodyPr>
            <a:normAutofit/>
          </a:bodyPr>
          <a:lstStyle/>
          <a:p>
            <a:r>
              <a:rPr lang="en-US" sz="7200" b="1" dirty="0"/>
              <a:t>Treasure</a:t>
            </a:r>
            <a:br>
              <a:rPr lang="en-US" sz="7200" b="1" dirty="0"/>
            </a:br>
            <a:r>
              <a:rPr lang="en-US" sz="7200" b="1" dirty="0"/>
              <a:t>10% tithe</a:t>
            </a:r>
          </a:p>
        </p:txBody>
      </p:sp>
      <p:sp>
        <p:nvSpPr>
          <p:cNvPr id="6" name="Text Placeholder 5">
            <a:extLst>
              <a:ext uri="{FF2B5EF4-FFF2-40B4-BE49-F238E27FC236}">
                <a16:creationId xmlns:a16="http://schemas.microsoft.com/office/drawing/2014/main" id="{80354209-E615-4C97-794F-D4130D544DF7}"/>
              </a:ext>
            </a:extLst>
          </p:cNvPr>
          <p:cNvSpPr>
            <a:spLocks noGrp="1"/>
          </p:cNvSpPr>
          <p:nvPr>
            <p:ph type="body" idx="1"/>
          </p:nvPr>
        </p:nvSpPr>
        <p:spPr/>
        <p:txBody>
          <a:bodyPr>
            <a:noAutofit/>
          </a:bodyPr>
          <a:lstStyle/>
          <a:p>
            <a:r>
              <a:rPr lang="en-US" sz="6600" dirty="0">
                <a:solidFill>
                  <a:srgbClr val="C00000"/>
                </a:solidFill>
              </a:rPr>
              <a:t>Manage the 90%</a:t>
            </a:r>
          </a:p>
        </p:txBody>
      </p:sp>
    </p:spTree>
    <p:extLst>
      <p:ext uri="{BB962C8B-B14F-4D97-AF65-F5344CB8AC3E}">
        <p14:creationId xmlns:p14="http://schemas.microsoft.com/office/powerpoint/2010/main" val="1124975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chiver Supposer Bienvenue financial management tips discrétion Séparément  présentation">
            <a:extLst>
              <a:ext uri="{FF2B5EF4-FFF2-40B4-BE49-F238E27FC236}">
                <a16:creationId xmlns:a16="http://schemas.microsoft.com/office/drawing/2014/main" id="{5A86BFE6-46B8-D737-1DDA-B8BF1FA563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50"/>
          <a:stretch/>
        </p:blipFill>
        <p:spPr bwMode="auto">
          <a:xfrm>
            <a:off x="1352092" y="462708"/>
            <a:ext cx="877197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769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1AB855E-3B7B-AC6B-4653-24C7BED49598}"/>
              </a:ext>
            </a:extLst>
          </p:cNvPr>
          <p:cNvGraphicFramePr>
            <a:graphicFrameLocks noGrp="1"/>
          </p:cNvGraphicFramePr>
          <p:nvPr>
            <p:ph idx="1"/>
          </p:nvPr>
        </p:nvGraphicFramePr>
        <p:xfrm>
          <a:off x="746802" y="1842666"/>
          <a:ext cx="10115297" cy="4724397"/>
        </p:xfrm>
        <a:graphic>
          <a:graphicData uri="http://schemas.openxmlformats.org/drawingml/2006/table">
            <a:tbl>
              <a:tblPr firstRow="1" bandRow="1">
                <a:tableStyleId>{5C22544A-7EE6-4342-B048-85BDC9FD1C3A}</a:tableStyleId>
              </a:tblPr>
              <a:tblGrid>
                <a:gridCol w="7283014">
                  <a:extLst>
                    <a:ext uri="{9D8B030D-6E8A-4147-A177-3AD203B41FA5}">
                      <a16:colId xmlns:a16="http://schemas.microsoft.com/office/drawing/2014/main" val="20000"/>
                    </a:ext>
                  </a:extLst>
                </a:gridCol>
                <a:gridCol w="2832283">
                  <a:extLst>
                    <a:ext uri="{9D8B030D-6E8A-4147-A177-3AD203B41FA5}">
                      <a16:colId xmlns:a16="http://schemas.microsoft.com/office/drawing/2014/main" val="20001"/>
                    </a:ext>
                  </a:extLst>
                </a:gridCol>
              </a:tblGrid>
              <a:tr h="524933">
                <a:tc>
                  <a:txBody>
                    <a:bodyPr/>
                    <a:lstStyle/>
                    <a:p>
                      <a:r>
                        <a:rPr lang="en-US" sz="1800" dirty="0"/>
                        <a:t>Store</a:t>
                      </a:r>
                      <a:r>
                        <a:rPr lang="en-US" sz="1800" baseline="0" dirty="0"/>
                        <a:t> Credit Card</a:t>
                      </a:r>
                      <a:endParaRPr lang="en-US" sz="1800" dirty="0"/>
                    </a:p>
                  </a:txBody>
                  <a:tcPr marT="45713" marB="45713"/>
                </a:tc>
                <a:tc>
                  <a:txBody>
                    <a:bodyPr/>
                    <a:lstStyle/>
                    <a:p>
                      <a:r>
                        <a:rPr lang="en-US" sz="1800" dirty="0"/>
                        <a:t>Interest</a:t>
                      </a:r>
                    </a:p>
                  </a:txBody>
                  <a:tcPr marT="45713" marB="45713"/>
                </a:tc>
                <a:extLst>
                  <a:ext uri="{0D108BD9-81ED-4DB2-BD59-A6C34878D82A}">
                    <a16:rowId xmlns:a16="http://schemas.microsoft.com/office/drawing/2014/main" val="10000"/>
                  </a:ext>
                </a:extLst>
              </a:tr>
              <a:tr h="524933">
                <a:tc>
                  <a:txBody>
                    <a:bodyPr/>
                    <a:lstStyle/>
                    <a:p>
                      <a:r>
                        <a:rPr lang="en-US" sz="1800" dirty="0"/>
                        <a:t>Macy’s</a:t>
                      </a:r>
                    </a:p>
                  </a:txBody>
                  <a:tcPr marT="45713" marB="45713"/>
                </a:tc>
                <a:tc>
                  <a:txBody>
                    <a:bodyPr/>
                    <a:lstStyle/>
                    <a:p>
                      <a:r>
                        <a:rPr lang="en-US" sz="1800" dirty="0"/>
                        <a:t>26.99%</a:t>
                      </a:r>
                    </a:p>
                  </a:txBody>
                  <a:tcPr marT="45713" marB="45713"/>
                </a:tc>
                <a:extLst>
                  <a:ext uri="{0D108BD9-81ED-4DB2-BD59-A6C34878D82A}">
                    <a16:rowId xmlns:a16="http://schemas.microsoft.com/office/drawing/2014/main" val="10001"/>
                  </a:ext>
                </a:extLst>
              </a:tr>
              <a:tr h="524933">
                <a:tc>
                  <a:txBody>
                    <a:bodyPr/>
                    <a:lstStyle/>
                    <a:p>
                      <a:r>
                        <a:rPr lang="en-US" sz="1800" dirty="0"/>
                        <a:t>Target</a:t>
                      </a:r>
                    </a:p>
                  </a:txBody>
                  <a:tcPr marT="45713" marB="45713"/>
                </a:tc>
                <a:tc>
                  <a:txBody>
                    <a:bodyPr/>
                    <a:lstStyle/>
                    <a:p>
                      <a:r>
                        <a:rPr lang="en-US" sz="1800" dirty="0"/>
                        <a:t>25.15%</a:t>
                      </a:r>
                    </a:p>
                  </a:txBody>
                  <a:tcPr marT="45713" marB="45713"/>
                </a:tc>
                <a:extLst>
                  <a:ext uri="{0D108BD9-81ED-4DB2-BD59-A6C34878D82A}">
                    <a16:rowId xmlns:a16="http://schemas.microsoft.com/office/drawing/2014/main" val="10002"/>
                  </a:ext>
                </a:extLst>
              </a:tr>
              <a:tr h="524933">
                <a:tc>
                  <a:txBody>
                    <a:bodyPr/>
                    <a:lstStyle/>
                    <a:p>
                      <a:r>
                        <a:rPr lang="en-US" sz="1800" dirty="0"/>
                        <a:t>Sears</a:t>
                      </a:r>
                    </a:p>
                  </a:txBody>
                  <a:tcPr marT="45713" marB="45713"/>
                </a:tc>
                <a:tc>
                  <a:txBody>
                    <a:bodyPr/>
                    <a:lstStyle/>
                    <a:p>
                      <a:r>
                        <a:rPr lang="en-US" sz="1800" dirty="0"/>
                        <a:t>26.74%</a:t>
                      </a:r>
                    </a:p>
                  </a:txBody>
                  <a:tcPr marT="45713" marB="45713"/>
                </a:tc>
                <a:extLst>
                  <a:ext uri="{0D108BD9-81ED-4DB2-BD59-A6C34878D82A}">
                    <a16:rowId xmlns:a16="http://schemas.microsoft.com/office/drawing/2014/main" val="10003"/>
                  </a:ext>
                </a:extLst>
              </a:tr>
              <a:tr h="524933">
                <a:tc>
                  <a:txBody>
                    <a:bodyPr/>
                    <a:lstStyle/>
                    <a:p>
                      <a:r>
                        <a:rPr lang="en-US" sz="1800" dirty="0"/>
                        <a:t>JC Penny</a:t>
                      </a:r>
                    </a:p>
                  </a:txBody>
                  <a:tcPr marT="45713" marB="45713"/>
                </a:tc>
                <a:tc>
                  <a:txBody>
                    <a:bodyPr/>
                    <a:lstStyle/>
                    <a:p>
                      <a:r>
                        <a:rPr lang="en-US" sz="1800" dirty="0"/>
                        <a:t>26.99%</a:t>
                      </a:r>
                    </a:p>
                  </a:txBody>
                  <a:tcPr marT="45713" marB="45713"/>
                </a:tc>
                <a:extLst>
                  <a:ext uri="{0D108BD9-81ED-4DB2-BD59-A6C34878D82A}">
                    <a16:rowId xmlns:a16="http://schemas.microsoft.com/office/drawing/2014/main" val="10004"/>
                  </a:ext>
                </a:extLst>
              </a:tr>
              <a:tr h="524933">
                <a:tc>
                  <a:txBody>
                    <a:bodyPr/>
                    <a:lstStyle/>
                    <a:p>
                      <a:r>
                        <a:rPr lang="en-US" sz="1800" dirty="0"/>
                        <a:t>Best Buy</a:t>
                      </a:r>
                    </a:p>
                  </a:txBody>
                  <a:tcPr marT="45713" marB="45713"/>
                </a:tc>
                <a:tc>
                  <a:txBody>
                    <a:bodyPr/>
                    <a:lstStyle/>
                    <a:p>
                      <a:r>
                        <a:rPr lang="en-US" sz="1800" dirty="0"/>
                        <a:t>26.49%</a:t>
                      </a:r>
                    </a:p>
                  </a:txBody>
                  <a:tcPr marT="45713" marB="45713"/>
                </a:tc>
                <a:extLst>
                  <a:ext uri="{0D108BD9-81ED-4DB2-BD59-A6C34878D82A}">
                    <a16:rowId xmlns:a16="http://schemas.microsoft.com/office/drawing/2014/main" val="10005"/>
                  </a:ext>
                </a:extLst>
              </a:tr>
              <a:tr h="524933">
                <a:tc>
                  <a:txBody>
                    <a:bodyPr/>
                    <a:lstStyle/>
                    <a:p>
                      <a:r>
                        <a:rPr lang="en-US" sz="1800" dirty="0"/>
                        <a:t>PayPal</a:t>
                      </a:r>
                    </a:p>
                  </a:txBody>
                  <a:tcPr marT="45713" marB="45713"/>
                </a:tc>
                <a:tc>
                  <a:txBody>
                    <a:bodyPr/>
                    <a:lstStyle/>
                    <a:p>
                      <a:r>
                        <a:rPr lang="en-US" sz="1800" dirty="0"/>
                        <a:t>25.99%</a:t>
                      </a:r>
                    </a:p>
                  </a:txBody>
                  <a:tcPr marT="45713" marB="45713"/>
                </a:tc>
                <a:extLst>
                  <a:ext uri="{0D108BD9-81ED-4DB2-BD59-A6C34878D82A}">
                    <a16:rowId xmlns:a16="http://schemas.microsoft.com/office/drawing/2014/main" val="10006"/>
                  </a:ext>
                </a:extLst>
              </a:tr>
              <a:tr h="524933">
                <a:tc>
                  <a:txBody>
                    <a:bodyPr/>
                    <a:lstStyle/>
                    <a:p>
                      <a:r>
                        <a:rPr lang="en-US" sz="1800" dirty="0"/>
                        <a:t>Amazon</a:t>
                      </a:r>
                    </a:p>
                  </a:txBody>
                  <a:tcPr marT="45713" marB="45713"/>
                </a:tc>
                <a:tc>
                  <a:txBody>
                    <a:bodyPr/>
                    <a:lstStyle/>
                    <a:p>
                      <a:r>
                        <a:rPr lang="en-US" sz="1800" dirty="0"/>
                        <a:t>27.49%</a:t>
                      </a:r>
                    </a:p>
                  </a:txBody>
                  <a:tcPr marT="45713" marB="45713"/>
                </a:tc>
                <a:extLst>
                  <a:ext uri="{0D108BD9-81ED-4DB2-BD59-A6C34878D82A}">
                    <a16:rowId xmlns:a16="http://schemas.microsoft.com/office/drawing/2014/main" val="10007"/>
                  </a:ext>
                </a:extLst>
              </a:tr>
              <a:tr h="524933">
                <a:tc>
                  <a:txBody>
                    <a:bodyPr/>
                    <a:lstStyle/>
                    <a:p>
                      <a:r>
                        <a:rPr lang="en-US" sz="1800" dirty="0" err="1"/>
                        <a:t>Walmart</a:t>
                      </a:r>
                      <a:endParaRPr lang="en-US" sz="1800" dirty="0"/>
                    </a:p>
                  </a:txBody>
                  <a:tcPr marT="45713" marB="45713"/>
                </a:tc>
                <a:tc>
                  <a:txBody>
                    <a:bodyPr/>
                    <a:lstStyle/>
                    <a:p>
                      <a:r>
                        <a:rPr lang="en-US" sz="1800" dirty="0"/>
                        <a:t>22.90%</a:t>
                      </a:r>
                    </a:p>
                  </a:txBody>
                  <a:tcPr marT="45713" marB="45713"/>
                </a:tc>
                <a:extLst>
                  <a:ext uri="{0D108BD9-81ED-4DB2-BD59-A6C34878D82A}">
                    <a16:rowId xmlns:a16="http://schemas.microsoft.com/office/drawing/2014/main" val="10008"/>
                  </a:ext>
                </a:extLst>
              </a:tr>
            </a:tbl>
          </a:graphicData>
        </a:graphic>
      </p:graphicFrame>
      <p:sp>
        <p:nvSpPr>
          <p:cNvPr id="3" name="Title 2">
            <a:extLst>
              <a:ext uri="{FF2B5EF4-FFF2-40B4-BE49-F238E27FC236}">
                <a16:creationId xmlns:a16="http://schemas.microsoft.com/office/drawing/2014/main" id="{994554BE-2AC7-F4D8-F75C-2DFBD8DD9116}"/>
              </a:ext>
            </a:extLst>
          </p:cNvPr>
          <p:cNvSpPr>
            <a:spLocks noGrp="1"/>
          </p:cNvSpPr>
          <p:nvPr>
            <p:ph type="title"/>
          </p:nvPr>
        </p:nvSpPr>
        <p:spPr>
          <a:xfrm>
            <a:off x="277669" y="369839"/>
            <a:ext cx="10364451" cy="1596177"/>
          </a:xfrm>
        </p:spPr>
        <p:txBody>
          <a:bodyPr>
            <a:normAutofit/>
          </a:bodyPr>
          <a:lstStyle/>
          <a:p>
            <a:pPr>
              <a:defRPr/>
            </a:pPr>
            <a:r>
              <a:rPr lang="en-US" sz="4800" b="1" dirty="0"/>
              <a:t>Stop Justifying:</a:t>
            </a:r>
            <a:br>
              <a:rPr lang="en-US" sz="4800" b="1" dirty="0"/>
            </a:br>
            <a:r>
              <a:rPr lang="en-US" sz="4800" b="1" dirty="0"/>
              <a:t>God only ask for 10% but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F6C0-4827-338B-6641-00D0168A5A29}"/>
              </a:ext>
            </a:extLst>
          </p:cNvPr>
          <p:cNvSpPr>
            <a:spLocks noGrp="1"/>
          </p:cNvSpPr>
          <p:nvPr>
            <p:ph type="title"/>
          </p:nvPr>
        </p:nvSpPr>
        <p:spPr/>
        <p:txBody>
          <a:bodyPr/>
          <a:lstStyle/>
          <a:p>
            <a:r>
              <a:rPr lang="en-US" b="1" dirty="0"/>
              <a:t>10/10/80 rule</a:t>
            </a:r>
          </a:p>
        </p:txBody>
      </p:sp>
      <p:sp>
        <p:nvSpPr>
          <p:cNvPr id="4" name="Rectangle 1">
            <a:extLst>
              <a:ext uri="{FF2B5EF4-FFF2-40B4-BE49-F238E27FC236}">
                <a16:creationId xmlns:a16="http://schemas.microsoft.com/office/drawing/2014/main" id="{63DCD4A8-F303-86C2-D4E1-9AAEEF9CF97E}"/>
              </a:ext>
            </a:extLst>
          </p:cNvPr>
          <p:cNvSpPr>
            <a:spLocks noGrp="1" noChangeArrowheads="1"/>
          </p:cNvSpPr>
          <p:nvPr>
            <p:ph sz="quarter" idx="13"/>
          </p:nvPr>
        </p:nvSpPr>
        <p:spPr bwMode="auto">
          <a:xfrm>
            <a:off x="468351" y="2016997"/>
            <a:ext cx="11262732" cy="354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Verdana" panose="020B0604030504040204" pitchFamily="34" charset="0"/>
              </a:rPr>
              <a:t>10% 	Tithes</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Verdana" panose="020B0604030504040204" pitchFamily="34" charset="0"/>
              </a:rPr>
              <a:t>10% 	Personal Savings</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Verdana" panose="020B0604030504040204" pitchFamily="34" charset="0"/>
              </a:rPr>
              <a:t>80%  	Everything Else</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Verdana" panose="020B0604030504040204" pitchFamily="34" charset="0"/>
              </a:rPr>
              <a:t>Example:</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Verdana" panose="020B0604030504040204" pitchFamily="34" charset="0"/>
              </a:rPr>
              <a:t>Client’s income is $1,500 per pay</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Verdana" panose="020B0604030504040204" pitchFamily="34" charset="0"/>
              </a:rPr>
              <a:t>10% 		Tithe				   $150</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Verdana" panose="020B0604030504040204" pitchFamily="34" charset="0"/>
              </a:rPr>
              <a:t>10%		Personal Savings	    	   $150</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Verdana" panose="020B0604030504040204" pitchFamily="34" charset="0"/>
              </a:rPr>
              <a:t>80%		Everything Else		$1,200</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8434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23A7ED-D4D9-1171-50EC-7EC96AEF4B67}"/>
              </a:ext>
            </a:extLst>
          </p:cNvPr>
          <p:cNvSpPr/>
          <p:nvPr/>
        </p:nvSpPr>
        <p:spPr>
          <a:xfrm>
            <a:off x="154944" y="219316"/>
            <a:ext cx="11882112" cy="6740307"/>
          </a:xfrm>
          <a:prstGeom prst="rect">
            <a:avLst/>
          </a:prstGeom>
          <a:noFill/>
        </p:spPr>
        <p:txBody>
          <a:bodyPr wrap="square" lIns="91440" tIns="45720" rIns="91440" bIns="45720">
            <a:spAutoFit/>
          </a:bodyPr>
          <a:lstStyle/>
          <a:p>
            <a:pPr marL="0" marR="0" algn="ctr" hangingPunct="0">
              <a:spcBef>
                <a:spcPts val="0"/>
              </a:spcBef>
              <a:spcAft>
                <a:spcPts val="0"/>
              </a:spcAft>
            </a:pPr>
            <a:r>
              <a:rPr lang="en-US" b="1" kern="1400" dirty="0">
                <a:effectLst/>
                <a:latin typeface="Calibri" panose="020F0502020204030204" pitchFamily="34" charset="0"/>
                <a:ea typeface="Times New Roman" panose="02020603050405020304" pitchFamily="18" charset="0"/>
                <a:cs typeface="Calibri" panose="020F0502020204030204" pitchFamily="34" charset="0"/>
              </a:rPr>
              <a:t>THE COMMITMENT</a:t>
            </a:r>
            <a:endParaRPr lang="en-US" kern="14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hangingPunct="0">
              <a:spcBef>
                <a:spcPts val="0"/>
              </a:spcBef>
              <a:spcAft>
                <a:spcPts val="0"/>
              </a:spcAft>
            </a:pPr>
            <a:r>
              <a:rPr lang="en-US" b="1" kern="1400" dirty="0">
                <a:effectLst/>
                <a:latin typeface="Calibri" panose="020F0502020204030204" pitchFamily="34" charset="0"/>
                <a:ea typeface="Times New Roman" panose="02020603050405020304" pitchFamily="18" charset="0"/>
                <a:cs typeface="Calibri" panose="020F0502020204030204" pitchFamily="34" charset="0"/>
              </a:rPr>
              <a:t> </a:t>
            </a:r>
            <a:endParaRPr lang="en-US" kern="14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hangingPunct="0">
              <a:spcBef>
                <a:spcPts val="0"/>
              </a:spcBef>
              <a:spcAft>
                <a:spcPts val="0"/>
              </a:spcAft>
            </a:pPr>
            <a:r>
              <a:rPr lang="en-US" i="1" kern="1400" dirty="0">
                <a:effectLst/>
                <a:latin typeface="Calibri" panose="020F0502020204030204" pitchFamily="34" charset="0"/>
                <a:ea typeface="Times New Roman" panose="02020603050405020304" pitchFamily="18" charset="0"/>
                <a:cs typeface="Calibri" panose="020F0502020204030204" pitchFamily="34" charset="0"/>
              </a:rPr>
              <a:t>To get my financial house in order, I realize I must do</a:t>
            </a:r>
            <a:endParaRPr lang="en-US" kern="14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hangingPunct="0">
              <a:spcBef>
                <a:spcPts val="0"/>
              </a:spcBef>
              <a:spcAft>
                <a:spcPts val="0"/>
              </a:spcAft>
            </a:pPr>
            <a:r>
              <a:rPr lang="en-US" i="1" kern="1400" dirty="0">
                <a:effectLst/>
                <a:latin typeface="Calibri" panose="020F0502020204030204" pitchFamily="34" charset="0"/>
                <a:ea typeface="Times New Roman" panose="02020603050405020304" pitchFamily="18" charset="0"/>
                <a:cs typeface="Calibri" panose="020F0502020204030204" pitchFamily="34" charset="0"/>
              </a:rPr>
              <a:t>my part in order for God to do His part.  I hereby make</a:t>
            </a:r>
            <a:endParaRPr lang="en-US" kern="14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hangingPunct="0">
              <a:spcBef>
                <a:spcPts val="0"/>
              </a:spcBef>
              <a:spcAft>
                <a:spcPts val="0"/>
              </a:spcAft>
            </a:pPr>
            <a:r>
              <a:rPr lang="en-US" i="1" kern="1400" dirty="0">
                <a:effectLst/>
                <a:latin typeface="Calibri" panose="020F0502020204030204" pitchFamily="34" charset="0"/>
                <a:ea typeface="Times New Roman" panose="02020603050405020304" pitchFamily="18" charset="0"/>
                <a:cs typeface="Calibri" panose="020F0502020204030204" pitchFamily="34" charset="0"/>
              </a:rPr>
              <a:t>the following commitments:  </a:t>
            </a:r>
            <a:r>
              <a:rPr lang="en-US" kern="1400" dirty="0">
                <a:effectLst/>
                <a:latin typeface="Calibri" panose="020F0502020204030204" pitchFamily="34" charset="0"/>
                <a:ea typeface="Times New Roman" panose="02020603050405020304" pitchFamily="18" charset="0"/>
                <a:cs typeface="Calibri" panose="020F0502020204030204" pitchFamily="34" charset="0"/>
              </a:rPr>
              <a:t> </a:t>
            </a:r>
          </a:p>
          <a:p>
            <a:pPr marL="0" marR="0" hangingPunct="0">
              <a:spcBef>
                <a:spcPts val="0"/>
              </a:spcBef>
              <a:spcAft>
                <a:spcPts val="0"/>
              </a:spcAft>
            </a:pPr>
            <a:r>
              <a:rPr lang="en-US" kern="1400" dirty="0">
                <a:effectLst/>
                <a:latin typeface="Calibri" panose="020F0502020204030204" pitchFamily="34" charset="0"/>
                <a:ea typeface="Times New Roman" panose="02020603050405020304" pitchFamily="18" charset="0"/>
                <a:cs typeface="Calibri" panose="020F0502020204030204" pitchFamily="34" charset="0"/>
              </a:rPr>
              <a:t> </a:t>
            </a:r>
          </a:p>
          <a:p>
            <a:pPr marR="0" lvl="0" hangingPunct="0">
              <a:spcBef>
                <a:spcPts val="0"/>
              </a:spcBef>
              <a:spcAft>
                <a:spcPts val="0"/>
              </a:spcAft>
            </a:pPr>
            <a:r>
              <a:rPr lang="en-US" kern="1400" dirty="0">
                <a:effectLst/>
                <a:latin typeface="Calibri" panose="020F0502020204030204" pitchFamily="34" charset="0"/>
                <a:ea typeface="Times New Roman" panose="02020603050405020304" pitchFamily="18" charset="0"/>
                <a:cs typeface="Calibri" panose="020F0502020204030204" pitchFamily="34" charset="0"/>
              </a:rPr>
              <a:t>1.  I commit to changing the attitude and lifestyle that keeps me in financial bondage, and I dedicate myself to becoming a good steward over what God has already entrusted to my care.</a:t>
            </a:r>
          </a:p>
          <a:p>
            <a:pPr marL="457200" marR="0" hangingPunct="0">
              <a:spcBef>
                <a:spcPts val="0"/>
              </a:spcBef>
              <a:spcAft>
                <a:spcPts val="0"/>
              </a:spcAft>
            </a:pPr>
            <a:r>
              <a:rPr lang="en-US" kern="1400" dirty="0">
                <a:effectLst/>
                <a:latin typeface="Calibri" panose="020F0502020204030204" pitchFamily="34" charset="0"/>
                <a:ea typeface="Times New Roman" panose="02020603050405020304" pitchFamily="18" charset="0"/>
                <a:cs typeface="Calibri" panose="020F0502020204030204" pitchFamily="34" charset="0"/>
              </a:rPr>
              <a:t> </a:t>
            </a:r>
          </a:p>
          <a:p>
            <a:pPr marR="0" lvl="0" hangingPunct="0">
              <a:spcBef>
                <a:spcPts val="0"/>
              </a:spcBef>
              <a:spcAft>
                <a:spcPts val="0"/>
              </a:spcAft>
            </a:pPr>
            <a:r>
              <a:rPr lang="en-US" kern="1400" dirty="0">
                <a:effectLst/>
                <a:latin typeface="Calibri" panose="020F0502020204030204" pitchFamily="34" charset="0"/>
                <a:ea typeface="Times New Roman" panose="02020603050405020304" pitchFamily="18" charset="0"/>
                <a:cs typeface="Calibri" panose="020F0502020204030204" pitchFamily="34" charset="0"/>
              </a:rPr>
              <a:t>2.  I commit to using faith to break the spirit of poverty, to get out of debt (surety), and to expect God to bring financial increase in my life.</a:t>
            </a:r>
          </a:p>
          <a:p>
            <a:pPr marR="0" lvl="0" hangingPunct="0">
              <a:spcBef>
                <a:spcPts val="0"/>
              </a:spcBef>
              <a:spcAft>
                <a:spcPts val="0"/>
              </a:spcAft>
            </a:pPr>
            <a:endParaRPr lang="en-US" kern="14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hangingPunct="0">
              <a:spcBef>
                <a:spcPts val="0"/>
              </a:spcBef>
              <a:spcAft>
                <a:spcPts val="0"/>
              </a:spcAft>
              <a:buAutoNum type="arabicPeriod" startAt="3"/>
            </a:pPr>
            <a:r>
              <a:rPr lang="en-US" kern="1400" dirty="0">
                <a:effectLst/>
                <a:latin typeface="Calibri" panose="020F0502020204030204" pitchFamily="34" charset="0"/>
                <a:ea typeface="Times New Roman" panose="02020603050405020304" pitchFamily="18" charset="0"/>
                <a:cs typeface="Calibri" panose="020F0502020204030204" pitchFamily="34" charset="0"/>
              </a:rPr>
              <a:t>I commit to establishing a surplus account by spending less than I earn and setting aside something first from each paycheck to give.  Suggestion, if not immediately 10%:  10 months to the Tithe!!!</a:t>
            </a:r>
          </a:p>
          <a:p>
            <a:pPr marL="800100" lvl="1" indent="-342900" hangingPunct="0">
              <a:buFont typeface="Wingdings" panose="05000000000000000000" pitchFamily="2" charset="2"/>
              <a:buChar char="Ø"/>
            </a:pPr>
            <a:r>
              <a:rPr lang="en-US" kern="1400" dirty="0">
                <a:latin typeface="Calibri" panose="020F0502020204030204" pitchFamily="34" charset="0"/>
                <a:ea typeface="Times New Roman" panose="02020603050405020304" pitchFamily="18" charset="0"/>
                <a:cs typeface="Calibri" panose="020F0502020204030204" pitchFamily="34" charset="0"/>
              </a:rPr>
              <a:t>November/December = 2%</a:t>
            </a:r>
          </a:p>
          <a:p>
            <a:pPr marL="800100" lvl="1" indent="-342900" hangingPunct="0">
              <a:buFont typeface="Wingdings" panose="05000000000000000000" pitchFamily="2" charset="2"/>
              <a:buChar char="Ø"/>
            </a:pPr>
            <a:r>
              <a:rPr lang="en-US" kern="1400" dirty="0">
                <a:effectLst/>
                <a:latin typeface="Calibri" panose="020F0502020204030204" pitchFamily="34" charset="0"/>
                <a:ea typeface="Times New Roman" panose="02020603050405020304" pitchFamily="18" charset="0"/>
                <a:cs typeface="Calibri" panose="020F0502020204030204" pitchFamily="34" charset="0"/>
              </a:rPr>
              <a:t>January/February = 4%</a:t>
            </a:r>
          </a:p>
          <a:p>
            <a:pPr marL="800100" lvl="1" indent="-342900" hangingPunct="0">
              <a:buFont typeface="Wingdings" panose="05000000000000000000" pitchFamily="2" charset="2"/>
              <a:buChar char="Ø"/>
            </a:pPr>
            <a:r>
              <a:rPr lang="en-US" kern="1400" dirty="0">
                <a:latin typeface="Calibri" panose="020F0502020204030204" pitchFamily="34" charset="0"/>
                <a:ea typeface="Times New Roman" panose="02020603050405020304" pitchFamily="18" charset="0"/>
                <a:cs typeface="Calibri" panose="020F0502020204030204" pitchFamily="34" charset="0"/>
              </a:rPr>
              <a:t>March/April = 6 %</a:t>
            </a:r>
          </a:p>
          <a:p>
            <a:pPr marL="800100" lvl="1" indent="-342900" hangingPunct="0">
              <a:buFont typeface="Wingdings" panose="05000000000000000000" pitchFamily="2" charset="2"/>
              <a:buChar char="Ø"/>
            </a:pPr>
            <a:r>
              <a:rPr lang="en-US" kern="1400" dirty="0">
                <a:effectLst/>
                <a:latin typeface="Calibri" panose="020F0502020204030204" pitchFamily="34" charset="0"/>
                <a:ea typeface="Times New Roman" panose="02020603050405020304" pitchFamily="18" charset="0"/>
                <a:cs typeface="Calibri" panose="020F0502020204030204" pitchFamily="34" charset="0"/>
              </a:rPr>
              <a:t>May/</a:t>
            </a:r>
            <a:r>
              <a:rPr lang="en-US" kern="1400" dirty="0">
                <a:latin typeface="Calibri" panose="020F0502020204030204" pitchFamily="34" charset="0"/>
                <a:ea typeface="Times New Roman" panose="02020603050405020304" pitchFamily="18" charset="0"/>
                <a:cs typeface="Calibri" panose="020F0502020204030204" pitchFamily="34" charset="0"/>
              </a:rPr>
              <a:t>June = 8%</a:t>
            </a:r>
          </a:p>
          <a:p>
            <a:pPr marL="800100" lvl="1" indent="-342900" hangingPunct="0">
              <a:buFont typeface="Wingdings" panose="05000000000000000000" pitchFamily="2" charset="2"/>
              <a:buChar char="Ø"/>
            </a:pPr>
            <a:r>
              <a:rPr lang="en-US" kern="1400" dirty="0">
                <a:effectLst/>
                <a:latin typeface="Calibri" panose="020F0502020204030204" pitchFamily="34" charset="0"/>
                <a:ea typeface="Times New Roman" panose="02020603050405020304" pitchFamily="18" charset="0"/>
                <a:cs typeface="Calibri" panose="020F0502020204030204" pitchFamily="34" charset="0"/>
              </a:rPr>
              <a:t>July/August = 10%</a:t>
            </a:r>
          </a:p>
          <a:p>
            <a:pPr lvl="1" hangingPunct="0"/>
            <a:r>
              <a:rPr lang="en-US" kern="1400" dirty="0">
                <a:effectLst/>
                <a:latin typeface="Calibri" panose="020F0502020204030204" pitchFamily="34" charset="0"/>
                <a:ea typeface="Times New Roman" panose="02020603050405020304" pitchFamily="18" charset="0"/>
                <a:cs typeface="Calibri" panose="020F0502020204030204" pitchFamily="34" charset="0"/>
              </a:rPr>
              <a:t>   											 </a:t>
            </a:r>
          </a:p>
          <a:p>
            <a:pPr marL="0" marR="0" hangingPunct="0">
              <a:spcBef>
                <a:spcPts val="0"/>
              </a:spcBef>
              <a:spcAft>
                <a:spcPts val="0"/>
              </a:spcAft>
            </a:pPr>
            <a:r>
              <a:rPr lang="en-US" kern="1400" dirty="0">
                <a:effectLst/>
                <a:latin typeface="Calibri" panose="020F0502020204030204" pitchFamily="34" charset="0"/>
                <a:ea typeface="Times New Roman" panose="02020603050405020304" pitchFamily="18" charset="0"/>
                <a:cs typeface="Calibri" panose="020F0502020204030204" pitchFamily="34" charset="0"/>
              </a:rPr>
              <a:t>Signature:___________________________</a:t>
            </a:r>
          </a:p>
          <a:p>
            <a:pPr marL="0" marR="0" hangingPunct="0">
              <a:spcBef>
                <a:spcPts val="0"/>
              </a:spcBef>
              <a:spcAft>
                <a:spcPts val="0"/>
              </a:spcAft>
            </a:pPr>
            <a:endParaRPr lang="en-US" kern="1400" dirty="0">
              <a:effectLst/>
              <a:latin typeface="Calibri" panose="020F0502020204030204" pitchFamily="34" charset="0"/>
              <a:ea typeface="Times New Roman" panose="02020603050405020304" pitchFamily="18" charset="0"/>
              <a:cs typeface="Calibri" panose="020F0502020204030204" pitchFamily="34" charset="0"/>
            </a:endParaRPr>
          </a:p>
          <a:p>
            <a:pPr marL="0" marR="0" hangingPunct="0">
              <a:spcBef>
                <a:spcPts val="0"/>
              </a:spcBef>
              <a:spcAft>
                <a:spcPts val="0"/>
              </a:spcAft>
            </a:pPr>
            <a:r>
              <a:rPr lang="en-US" kern="1400" dirty="0">
                <a:effectLst/>
                <a:latin typeface="Calibri" panose="020F0502020204030204" pitchFamily="34" charset="0"/>
                <a:ea typeface="Times New Roman" panose="02020603050405020304" pitchFamily="18" charset="0"/>
                <a:cs typeface="Calibri" panose="020F0502020204030204" pitchFamily="34" charset="0"/>
              </a:rPr>
              <a:t>Please print name:</a:t>
            </a:r>
          </a:p>
          <a:p>
            <a:pPr marL="0" marR="0" hangingPunct="0">
              <a:spcBef>
                <a:spcPts val="0"/>
              </a:spcBef>
              <a:spcAft>
                <a:spcPts val="0"/>
              </a:spcAft>
            </a:pPr>
            <a:r>
              <a:rPr lang="en-US" kern="1400" dirty="0">
                <a:effectLst/>
                <a:latin typeface="Calibri" panose="020F0502020204030204" pitchFamily="34" charset="0"/>
                <a:ea typeface="Times New Roman" panose="02020603050405020304" pitchFamily="18" charset="0"/>
                <a:cs typeface="Calibri" panose="020F0502020204030204" pitchFamily="34" charset="0"/>
              </a:rPr>
              <a:t> </a:t>
            </a:r>
          </a:p>
        </p:txBody>
      </p:sp>
    </p:spTree>
    <p:extLst>
      <p:ext uri="{BB962C8B-B14F-4D97-AF65-F5344CB8AC3E}">
        <p14:creationId xmlns:p14="http://schemas.microsoft.com/office/powerpoint/2010/main" val="238729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F02843-45E8-4403-8955-54CA98A19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C349214-DD18-4CC5-BBAC-F9C216BE7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93CDD0-26D0-42B7-18C4-AD4330F3D9DC}"/>
              </a:ext>
            </a:extLst>
          </p:cNvPr>
          <p:cNvSpPr>
            <a:spLocks noGrp="1"/>
          </p:cNvSpPr>
          <p:nvPr>
            <p:ph type="title"/>
          </p:nvPr>
        </p:nvSpPr>
        <p:spPr>
          <a:xfrm>
            <a:off x="641074" y="1314450"/>
            <a:ext cx="2844002" cy="3680244"/>
          </a:xfrm>
        </p:spPr>
        <p:txBody>
          <a:bodyPr vert="horz" lIns="91440" tIns="45720" rIns="91440" bIns="45720" rtlCol="0" anchor="ctr">
            <a:normAutofit/>
          </a:bodyPr>
          <a:lstStyle/>
          <a:p>
            <a:pPr algn="l"/>
            <a:r>
              <a:rPr lang="en-US" sz="4400" dirty="0"/>
              <a:t>Why tithe?</a:t>
            </a:r>
          </a:p>
        </p:txBody>
      </p:sp>
      <p:pic>
        <p:nvPicPr>
          <p:cNvPr id="14" name="Picture 13">
            <a:extLst>
              <a:ext uri="{FF2B5EF4-FFF2-40B4-BE49-F238E27FC236}">
                <a16:creationId xmlns:a16="http://schemas.microsoft.com/office/drawing/2014/main" id="{E505542F-438B-4C62-B13A-916C7F79EC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id="{154908BF-145E-4BE2-A6F0-0A46456014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6" name="Title 1">
            <a:extLst>
              <a:ext uri="{FF2B5EF4-FFF2-40B4-BE49-F238E27FC236}">
                <a16:creationId xmlns:a16="http://schemas.microsoft.com/office/drawing/2014/main" id="{DDB18772-F82A-6CA2-8BC0-199A2F555665}"/>
              </a:ext>
            </a:extLst>
          </p:cNvPr>
          <p:cNvGraphicFramePr/>
          <p:nvPr>
            <p:extLst>
              <p:ext uri="{D42A27DB-BD31-4B8C-83A1-F6EECF244321}">
                <p14:modId xmlns:p14="http://schemas.microsoft.com/office/powerpoint/2010/main" val="4200868786"/>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218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id Temple A.M.E. Church - The 2021 Reid Temple Scholarship is now  available. Apply for: Reid Temple Scholarship Lee P. Washington Book Scholarship  Reid Temple 2021 Continuing Scholars Application Deadline 6/30/21. Visit">
            <a:extLst>
              <a:ext uri="{FF2B5EF4-FFF2-40B4-BE49-F238E27FC236}">
                <a16:creationId xmlns:a16="http://schemas.microsoft.com/office/drawing/2014/main" id="{FC9EC3F0-7C06-E07F-97A1-40F182D43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60239" cy="42602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A-C">
            <a:extLst>
              <a:ext uri="{FF2B5EF4-FFF2-40B4-BE49-F238E27FC236}">
                <a16:creationId xmlns:a16="http://schemas.microsoft.com/office/drawing/2014/main" id="{06F34CC4-FB50-529F-ADE4-5677DA497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1" y="3857625"/>
            <a:ext cx="85725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id Temple A.M.E. Church - Reid Temple AME Queen Jefferson Missionary  Society presents: One Community at a Time: FREE FOOD CARD GIVE AWAY! Drive  by to receive a food card Sat. Mar.">
            <a:extLst>
              <a:ext uri="{FF2B5EF4-FFF2-40B4-BE49-F238E27FC236}">
                <a16:creationId xmlns:a16="http://schemas.microsoft.com/office/drawing/2014/main" id="{6A065190-04D8-3F3D-5F66-C07F2E63F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13867"/>
            <a:ext cx="3854327" cy="38543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udah Jam: Summer Concert">
            <a:extLst>
              <a:ext uri="{FF2B5EF4-FFF2-40B4-BE49-F238E27FC236}">
                <a16:creationId xmlns:a16="http://schemas.microsoft.com/office/drawing/2014/main" id="{4AC4689A-50C6-EA81-4D43-689F8E0B49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6103" y="4177665"/>
            <a:ext cx="4551680" cy="25603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Reid Temple A.M.E Church Prison Ministry's Annual Expungement Event -  Home | Facebook">
            <a:extLst>
              <a:ext uri="{FF2B5EF4-FFF2-40B4-BE49-F238E27FC236}">
                <a16:creationId xmlns:a16="http://schemas.microsoft.com/office/drawing/2014/main" id="{778369BC-1F43-34F9-8E35-4DC3AB3DCE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9481" y="1609396"/>
            <a:ext cx="1809750" cy="2524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id Temple A.M.E. Church - Join us, on Saturday Nov. 20, 2021 @ 10 AM, for  our &quot;One Community at a Time&quot; TURKEY Giveaway! Drive by and pick up a  turkey for">
            <a:extLst>
              <a:ext uri="{FF2B5EF4-FFF2-40B4-BE49-F238E27FC236}">
                <a16:creationId xmlns:a16="http://schemas.microsoft.com/office/drawing/2014/main" id="{D9B70CE3-FD3C-C899-D127-A06844DEE9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0278" y="182196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id Temple A.M.E. Church - Home | Facebook">
            <a:extLst>
              <a:ext uri="{FF2B5EF4-FFF2-40B4-BE49-F238E27FC236}">
                <a16:creationId xmlns:a16="http://schemas.microsoft.com/office/drawing/2014/main" id="{83C8DBD3-2EF4-84F5-07A7-B846CEC39B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6856" y="115482"/>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208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CCE3-4F01-4B6D-B740-6CCE4AE225C8}"/>
              </a:ext>
            </a:extLst>
          </p:cNvPr>
          <p:cNvSpPr>
            <a:spLocks noGrp="1"/>
          </p:cNvSpPr>
          <p:nvPr>
            <p:ph type="title"/>
          </p:nvPr>
        </p:nvSpPr>
        <p:spPr/>
        <p:txBody>
          <a:bodyPr/>
          <a:lstStyle/>
          <a:p>
            <a:r>
              <a:rPr lang="en-US" dirty="0"/>
              <a:t>Questions and answers</a:t>
            </a:r>
          </a:p>
        </p:txBody>
      </p:sp>
      <p:pic>
        <p:nvPicPr>
          <p:cNvPr id="5" name="Content Placeholder 4">
            <a:extLst>
              <a:ext uri="{FF2B5EF4-FFF2-40B4-BE49-F238E27FC236}">
                <a16:creationId xmlns:a16="http://schemas.microsoft.com/office/drawing/2014/main" id="{2FA36E13-39EE-429D-877C-FB797C2B9602}"/>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3492017" y="2366963"/>
            <a:ext cx="5207965" cy="3424237"/>
          </a:xfrm>
        </p:spPr>
      </p:pic>
      <p:sp>
        <p:nvSpPr>
          <p:cNvPr id="6" name="TextBox 5">
            <a:extLst>
              <a:ext uri="{FF2B5EF4-FFF2-40B4-BE49-F238E27FC236}">
                <a16:creationId xmlns:a16="http://schemas.microsoft.com/office/drawing/2014/main" id="{E37877CF-BC12-4AE4-9A40-2CB27AED8480}"/>
              </a:ext>
            </a:extLst>
          </p:cNvPr>
          <p:cNvSpPr txBox="1"/>
          <p:nvPr/>
        </p:nvSpPr>
        <p:spPr>
          <a:xfrm>
            <a:off x="3492017" y="5791200"/>
            <a:ext cx="5207965" cy="230832"/>
          </a:xfrm>
          <a:prstGeom prst="rect">
            <a:avLst/>
          </a:prstGeom>
          <a:noFill/>
        </p:spPr>
        <p:txBody>
          <a:bodyPr wrap="square" rtlCol="0">
            <a:spAutoFit/>
          </a:bodyPr>
          <a:lstStyle/>
          <a:p>
            <a:r>
              <a:rPr lang="en-US" sz="900" dirty="0">
                <a:hlinkClick r:id="rId3" tooltip="https://www.picpedia.org/chalkboard/q/questions.html"/>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565130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CCB9F50-F6EF-42F3-86CD-8D9DBC288203}"/>
              </a:ext>
            </a:extLst>
          </p:cNvPr>
          <p:cNvPicPr>
            <a:picLocks noGrp="1" noChangeAspect="1"/>
          </p:cNvPicPr>
          <p:nvPr>
            <p:ph sz="quarter" idx="13"/>
          </p:nvPr>
        </p:nvPicPr>
        <p:blipFill>
          <a:blip r:embed="rId2"/>
          <a:stretch>
            <a:fillRect/>
          </a:stretch>
        </p:blipFill>
        <p:spPr>
          <a:xfrm>
            <a:off x="5759245" y="1504334"/>
            <a:ext cx="5687961" cy="4240161"/>
          </a:xfrm>
        </p:spPr>
      </p:pic>
      <p:sp>
        <p:nvSpPr>
          <p:cNvPr id="5" name="Text Placeholder 4">
            <a:extLst>
              <a:ext uri="{FF2B5EF4-FFF2-40B4-BE49-F238E27FC236}">
                <a16:creationId xmlns:a16="http://schemas.microsoft.com/office/drawing/2014/main" id="{1CF87050-C8F8-42CB-B601-991CBFCCA1E8}"/>
              </a:ext>
            </a:extLst>
          </p:cNvPr>
          <p:cNvSpPr>
            <a:spLocks noGrp="1"/>
          </p:cNvSpPr>
          <p:nvPr>
            <p:ph type="body" sz="half" idx="2"/>
          </p:nvPr>
        </p:nvSpPr>
        <p:spPr>
          <a:xfrm>
            <a:off x="420329" y="1621225"/>
            <a:ext cx="5206181" cy="4123271"/>
          </a:xfrm>
        </p:spPr>
        <p:txBody>
          <a:bodyPr>
            <a:normAutofit fontScale="92500" lnSpcReduction="20000"/>
          </a:bodyPr>
          <a:lstStyle/>
          <a:p>
            <a:r>
              <a:rPr lang="en-US" sz="1900" b="1" dirty="0"/>
              <a:t>1. The Widow’s Wealth - 9/14</a:t>
            </a:r>
          </a:p>
          <a:p>
            <a:r>
              <a:rPr lang="en-US" sz="1900" b="1" dirty="0"/>
              <a:t>2. God's Will in Finances - 9-21</a:t>
            </a:r>
          </a:p>
          <a:p>
            <a:r>
              <a:rPr lang="en-US" sz="1900" b="1" dirty="0"/>
              <a:t>3. The Perils of Money- 9/28</a:t>
            </a:r>
          </a:p>
          <a:p>
            <a:r>
              <a:rPr lang="en-US" sz="1900" b="1" dirty="0"/>
              <a:t>4. Release from Financial Slavery - 10/5</a:t>
            </a:r>
          </a:p>
          <a:p>
            <a:r>
              <a:rPr lang="en-US" sz="1900" b="1" dirty="0"/>
              <a:t>5. Financial Planning - God's Way (Part 1)- 10/12</a:t>
            </a:r>
          </a:p>
          <a:p>
            <a:r>
              <a:rPr lang="en-US" sz="1900" b="1" dirty="0"/>
              <a:t>6. Financial Planning - God's Way (Part 2) - 10/26</a:t>
            </a:r>
          </a:p>
          <a:p>
            <a:r>
              <a:rPr lang="en-US" sz="1900" b="1" dirty="0"/>
              <a:t>7. God Wants You to Prosper – 11/2</a:t>
            </a:r>
          </a:p>
          <a:p>
            <a:r>
              <a:rPr lang="en-US" sz="1900" b="1" dirty="0">
                <a:solidFill>
                  <a:srgbClr val="FF0000"/>
                </a:solidFill>
              </a:rPr>
              <a:t>8. Sharing God's Plan with the Next Generation- 11/9</a:t>
            </a:r>
          </a:p>
          <a:p>
            <a:endParaRPr lang="en-US" dirty="0"/>
          </a:p>
        </p:txBody>
      </p:sp>
    </p:spTree>
    <p:extLst>
      <p:ext uri="{BB962C8B-B14F-4D97-AF65-F5344CB8AC3E}">
        <p14:creationId xmlns:p14="http://schemas.microsoft.com/office/powerpoint/2010/main" val="90357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F587-3360-4FFA-ACCF-97C59C118C41}"/>
              </a:ext>
            </a:extLst>
          </p:cNvPr>
          <p:cNvSpPr>
            <a:spLocks noGrp="1"/>
          </p:cNvSpPr>
          <p:nvPr>
            <p:ph type="ctrTitle"/>
          </p:nvPr>
        </p:nvSpPr>
        <p:spPr/>
        <p:txBody>
          <a:bodyPr/>
          <a:lstStyle/>
          <a:p>
            <a:r>
              <a:rPr lang="en-US" dirty="0"/>
              <a:t>God wants you to prosper!</a:t>
            </a:r>
          </a:p>
        </p:txBody>
      </p:sp>
      <p:sp>
        <p:nvSpPr>
          <p:cNvPr id="3" name="Subtitle 2">
            <a:extLst>
              <a:ext uri="{FF2B5EF4-FFF2-40B4-BE49-F238E27FC236}">
                <a16:creationId xmlns:a16="http://schemas.microsoft.com/office/drawing/2014/main" id="{6F981445-D2C4-4F93-930C-E40572A81594}"/>
              </a:ext>
            </a:extLst>
          </p:cNvPr>
          <p:cNvSpPr>
            <a:spLocks noGrp="1"/>
          </p:cNvSpPr>
          <p:nvPr>
            <p:ph type="subTitle" idx="1"/>
          </p:nvPr>
        </p:nvSpPr>
        <p:spPr/>
        <p:txBody>
          <a:bodyPr>
            <a:normAutofit fontScale="92500" lnSpcReduction="10000"/>
          </a:bodyPr>
          <a:lstStyle/>
          <a:p>
            <a:r>
              <a:rPr lang="en-US" dirty="0"/>
              <a:t>Dr. Mark E. Whitlock, II</a:t>
            </a:r>
          </a:p>
          <a:p>
            <a:r>
              <a:rPr lang="en-US" dirty="0"/>
              <a:t>Andrea Jackson, Director of faith and finance</a:t>
            </a:r>
          </a:p>
          <a:p>
            <a:r>
              <a:rPr lang="en-US" dirty="0"/>
              <a:t>Reid Temple AME Church</a:t>
            </a:r>
          </a:p>
        </p:txBody>
      </p:sp>
    </p:spTree>
    <p:extLst>
      <p:ext uri="{BB962C8B-B14F-4D97-AF65-F5344CB8AC3E}">
        <p14:creationId xmlns:p14="http://schemas.microsoft.com/office/powerpoint/2010/main" val="596181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98AF87-0AC1-47E5-9528-D9AB8AF1E7DE}"/>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1391265" y="2265184"/>
            <a:ext cx="9144000" cy="2447925"/>
          </a:xfrm>
        </p:spPr>
      </p:pic>
    </p:spTree>
    <p:extLst>
      <p:ext uri="{BB962C8B-B14F-4D97-AF65-F5344CB8AC3E}">
        <p14:creationId xmlns:p14="http://schemas.microsoft.com/office/powerpoint/2010/main" val="180059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E844-1BA2-4309-B95E-63799B7BB71C}"/>
              </a:ext>
            </a:extLst>
          </p:cNvPr>
          <p:cNvSpPr>
            <a:spLocks noGrp="1"/>
          </p:cNvSpPr>
          <p:nvPr>
            <p:ph type="title"/>
          </p:nvPr>
        </p:nvSpPr>
        <p:spPr>
          <a:xfrm>
            <a:off x="913774" y="265083"/>
            <a:ext cx="10364451" cy="1596177"/>
          </a:xfrm>
        </p:spPr>
        <p:txBody>
          <a:bodyPr/>
          <a:lstStyle/>
          <a:p>
            <a:r>
              <a:rPr lang="en-US" dirty="0"/>
              <a:t>Course objectives: </a:t>
            </a:r>
            <a:br>
              <a:rPr lang="en-US" dirty="0"/>
            </a:br>
            <a:r>
              <a:rPr lang="en-US" dirty="0"/>
              <a:t>god wants you to prosper! </a:t>
            </a:r>
          </a:p>
        </p:txBody>
      </p:sp>
      <p:sp>
        <p:nvSpPr>
          <p:cNvPr id="3" name="Content Placeholder 2">
            <a:extLst>
              <a:ext uri="{FF2B5EF4-FFF2-40B4-BE49-F238E27FC236}">
                <a16:creationId xmlns:a16="http://schemas.microsoft.com/office/drawing/2014/main" id="{8F37F02F-0A85-454C-B161-7330B67C3027}"/>
              </a:ext>
            </a:extLst>
          </p:cNvPr>
          <p:cNvSpPr>
            <a:spLocks noGrp="1"/>
          </p:cNvSpPr>
          <p:nvPr>
            <p:ph sz="quarter" idx="13"/>
          </p:nvPr>
        </p:nvSpPr>
        <p:spPr>
          <a:xfrm>
            <a:off x="913774" y="2116394"/>
            <a:ext cx="6202323" cy="4217828"/>
          </a:xfrm>
        </p:spPr>
        <p:txBody>
          <a:bodyPr/>
          <a:lstStyle/>
          <a:p>
            <a:pPr marL="514350" indent="-514350">
              <a:buAutoNum type="romanUcPeriod"/>
            </a:pPr>
            <a:r>
              <a:rPr lang="en-US" b="1" dirty="0"/>
              <a:t>Prayer </a:t>
            </a:r>
          </a:p>
          <a:p>
            <a:pPr marL="514350" indent="-514350">
              <a:buAutoNum type="romanUcPeriod"/>
            </a:pPr>
            <a:r>
              <a:rPr lang="en-US" b="1" dirty="0"/>
              <a:t>Introduction to the lesson </a:t>
            </a:r>
          </a:p>
          <a:p>
            <a:pPr marL="514350" indent="-514350">
              <a:buAutoNum type="romanUcPeriod"/>
            </a:pPr>
            <a:r>
              <a:rPr lang="en-US" b="1" dirty="0"/>
              <a:t>God’s attitude about money!</a:t>
            </a:r>
          </a:p>
          <a:p>
            <a:pPr marL="514350" indent="-514350">
              <a:buAutoNum type="romanUcPeriod"/>
            </a:pPr>
            <a:r>
              <a:rPr lang="en-US" b="1" dirty="0"/>
              <a:t>Why People want to prosper!</a:t>
            </a:r>
          </a:p>
          <a:p>
            <a:pPr marL="514350" indent="-514350">
              <a:buAutoNum type="romanUcPeriod"/>
            </a:pPr>
            <a:r>
              <a:rPr lang="en-US" b="1" dirty="0">
                <a:solidFill>
                  <a:srgbClr val="FF0000"/>
                </a:solidFill>
              </a:rPr>
              <a:t>Andrea Jackson – Faith and Finance</a:t>
            </a:r>
          </a:p>
          <a:p>
            <a:pPr marL="514350" indent="-514350">
              <a:buAutoNum type="romanUcPeriod"/>
            </a:pPr>
            <a:r>
              <a:rPr lang="en-US" b="1" dirty="0"/>
              <a:t>Questions, comments, and answers</a:t>
            </a:r>
          </a:p>
          <a:p>
            <a:pPr marL="514350" indent="-514350">
              <a:buAutoNum type="romanUcPeriod"/>
            </a:pPr>
            <a:r>
              <a:rPr lang="en-US" b="1" dirty="0"/>
              <a:t>Thank you….</a:t>
            </a:r>
          </a:p>
          <a:p>
            <a:pPr marL="0" indent="0">
              <a:buNone/>
            </a:pPr>
            <a:endParaRPr lang="en-US" dirty="0"/>
          </a:p>
        </p:txBody>
      </p:sp>
      <p:pic>
        <p:nvPicPr>
          <p:cNvPr id="4" name="Picture 2" descr="Creating a Productive Meeting Agenda | Virtual Meeting Management">
            <a:extLst>
              <a:ext uri="{FF2B5EF4-FFF2-40B4-BE49-F238E27FC236}">
                <a16:creationId xmlns:a16="http://schemas.microsoft.com/office/drawing/2014/main" id="{47CDA956-6AA7-4BE5-8648-E08742E9B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320" y="2045615"/>
            <a:ext cx="4696387" cy="428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31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B789-7BA0-4037-9D1D-1E0A35327E6D}"/>
              </a:ext>
            </a:extLst>
          </p:cNvPr>
          <p:cNvSpPr>
            <a:spLocks noGrp="1"/>
          </p:cNvSpPr>
          <p:nvPr>
            <p:ph type="title"/>
          </p:nvPr>
        </p:nvSpPr>
        <p:spPr/>
        <p:txBody>
          <a:bodyPr/>
          <a:lstStyle/>
          <a:p>
            <a:r>
              <a:rPr lang="en-US" dirty="0"/>
              <a:t>God’s attitude about money</a:t>
            </a:r>
          </a:p>
        </p:txBody>
      </p:sp>
      <p:sp>
        <p:nvSpPr>
          <p:cNvPr id="3" name="Content Placeholder 2">
            <a:extLst>
              <a:ext uri="{FF2B5EF4-FFF2-40B4-BE49-F238E27FC236}">
                <a16:creationId xmlns:a16="http://schemas.microsoft.com/office/drawing/2014/main" id="{8867178A-A3C0-4928-B0C6-9F6E78E785BD}"/>
              </a:ext>
            </a:extLst>
          </p:cNvPr>
          <p:cNvSpPr>
            <a:spLocks noGrp="1"/>
          </p:cNvSpPr>
          <p:nvPr>
            <p:ph sz="quarter" idx="13"/>
          </p:nvPr>
        </p:nvSpPr>
        <p:spPr>
          <a:xfrm>
            <a:off x="457200" y="2057400"/>
            <a:ext cx="8281219" cy="4535129"/>
          </a:xfrm>
        </p:spPr>
        <p:txBody>
          <a:bodyPr>
            <a:normAutofit fontScale="77500" lnSpcReduction="20000"/>
          </a:bodyPr>
          <a:lstStyle/>
          <a:p>
            <a:pPr marL="0" indent="0">
              <a:buNone/>
            </a:pPr>
            <a:r>
              <a:rPr lang="en-US" dirty="0"/>
              <a:t>1 Timothy 6:18 Command them to </a:t>
            </a:r>
            <a:r>
              <a:rPr lang="en-US" b="1" dirty="0">
                <a:solidFill>
                  <a:srgbClr val="FF0000"/>
                </a:solidFill>
              </a:rPr>
              <a:t>do good</a:t>
            </a:r>
            <a:r>
              <a:rPr lang="en-US" dirty="0"/>
              <a:t>, to </a:t>
            </a:r>
            <a:r>
              <a:rPr lang="en-US" b="1" dirty="0">
                <a:solidFill>
                  <a:srgbClr val="00B050"/>
                </a:solidFill>
              </a:rPr>
              <a:t>be rich </a:t>
            </a:r>
            <a:r>
              <a:rPr lang="en-US" dirty="0"/>
              <a:t>in </a:t>
            </a:r>
            <a:r>
              <a:rPr lang="en-US" b="1" dirty="0">
                <a:solidFill>
                  <a:srgbClr val="FF0000"/>
                </a:solidFill>
              </a:rPr>
              <a:t>good deeds</a:t>
            </a:r>
            <a:r>
              <a:rPr lang="en-US" dirty="0"/>
              <a:t>, and to be </a:t>
            </a:r>
            <a:r>
              <a:rPr lang="en-US" b="1" dirty="0">
                <a:solidFill>
                  <a:srgbClr val="FF0000"/>
                </a:solidFill>
              </a:rPr>
              <a:t>generous</a:t>
            </a:r>
            <a:r>
              <a:rPr lang="en-US" dirty="0"/>
              <a:t> and </a:t>
            </a:r>
            <a:r>
              <a:rPr lang="en-US" b="1" dirty="0">
                <a:solidFill>
                  <a:srgbClr val="FF0000"/>
                </a:solidFill>
              </a:rPr>
              <a:t>willing to share.</a:t>
            </a:r>
          </a:p>
          <a:p>
            <a:pPr marL="0" indent="0">
              <a:buNone/>
            </a:pPr>
            <a:r>
              <a:rPr lang="en-US" dirty="0"/>
              <a:t>Money can yield comfort and convenience and can provide resources for spreading the gospel. Accumulation of wealth means making, using, and spending money…</a:t>
            </a:r>
          </a:p>
          <a:p>
            <a:pPr marL="0" indent="0">
              <a:buNone/>
            </a:pPr>
            <a:r>
              <a:rPr lang="en-US" dirty="0"/>
              <a:t>The love of money can ruin marriages, separate families, spoil children, and breed greed. Therefore, it is vitally important to understand God’s principles for accumulating wealth. </a:t>
            </a:r>
          </a:p>
          <a:p>
            <a:pPr marL="0" indent="0">
              <a:buNone/>
            </a:pPr>
            <a:r>
              <a:rPr lang="en-US" b="1" dirty="0"/>
              <a:t>List five reasons why you think people accumulate money:</a:t>
            </a:r>
          </a:p>
          <a:p>
            <a:pPr marL="0" indent="0">
              <a:buNone/>
            </a:pPr>
            <a:r>
              <a:rPr lang="en-US" b="1" dirty="0"/>
              <a:t>1. ___________________</a:t>
            </a:r>
          </a:p>
          <a:p>
            <a:pPr marL="0" indent="0">
              <a:buNone/>
            </a:pPr>
            <a:r>
              <a:rPr lang="en-US" b="1" dirty="0"/>
              <a:t>2. ___________________</a:t>
            </a:r>
          </a:p>
          <a:p>
            <a:pPr marL="0" indent="0">
              <a:buNone/>
            </a:pPr>
            <a:r>
              <a:rPr lang="en-US" b="1" dirty="0"/>
              <a:t>3. ___________________</a:t>
            </a:r>
          </a:p>
          <a:p>
            <a:pPr marL="0" indent="0">
              <a:buNone/>
            </a:pPr>
            <a:r>
              <a:rPr lang="en-US" b="1" dirty="0"/>
              <a:t>4. ___________________</a:t>
            </a:r>
          </a:p>
          <a:p>
            <a:pPr marL="0" indent="0">
              <a:buNone/>
            </a:pPr>
            <a:r>
              <a:rPr lang="en-US" b="1" dirty="0"/>
              <a:t>5. ___________________</a:t>
            </a:r>
          </a:p>
        </p:txBody>
      </p:sp>
      <p:pic>
        <p:nvPicPr>
          <p:cNvPr id="1026" name="Picture 2" descr="43 Bible verses about Wealth And Prosperity">
            <a:extLst>
              <a:ext uri="{FF2B5EF4-FFF2-40B4-BE49-F238E27FC236}">
                <a16:creationId xmlns:a16="http://schemas.microsoft.com/office/drawing/2014/main" id="{3190D5A4-9B7C-474F-98CC-61B58C45F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4618" y="2211800"/>
            <a:ext cx="3012413" cy="396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146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4F49-85CE-41D9-A4DF-0B214513B309}"/>
              </a:ext>
            </a:extLst>
          </p:cNvPr>
          <p:cNvSpPr>
            <a:spLocks noGrp="1"/>
          </p:cNvSpPr>
          <p:nvPr>
            <p:ph type="title"/>
          </p:nvPr>
        </p:nvSpPr>
        <p:spPr>
          <a:xfrm>
            <a:off x="913774" y="353047"/>
            <a:ext cx="10364451" cy="878444"/>
          </a:xfrm>
        </p:spPr>
        <p:txBody>
          <a:bodyPr/>
          <a:lstStyle/>
          <a:p>
            <a:r>
              <a:rPr lang="en-US" dirty="0"/>
              <a:t>Why people want to accumulate money</a:t>
            </a:r>
          </a:p>
        </p:txBody>
      </p:sp>
      <p:sp>
        <p:nvSpPr>
          <p:cNvPr id="3" name="Content Placeholder 2">
            <a:extLst>
              <a:ext uri="{FF2B5EF4-FFF2-40B4-BE49-F238E27FC236}">
                <a16:creationId xmlns:a16="http://schemas.microsoft.com/office/drawing/2014/main" id="{C736C377-8EAB-475D-8F48-F6F9419ADAD8}"/>
              </a:ext>
            </a:extLst>
          </p:cNvPr>
          <p:cNvSpPr>
            <a:spLocks noGrp="1"/>
          </p:cNvSpPr>
          <p:nvPr>
            <p:ph sz="quarter" idx="13"/>
          </p:nvPr>
        </p:nvSpPr>
        <p:spPr>
          <a:xfrm>
            <a:off x="250723" y="1423219"/>
            <a:ext cx="8059993" cy="5007078"/>
          </a:xfrm>
        </p:spPr>
        <p:txBody>
          <a:bodyPr>
            <a:normAutofit fontScale="85000" lnSpcReduction="20000"/>
          </a:bodyPr>
          <a:lstStyle/>
          <a:p>
            <a:pPr marL="457200" indent="-457200">
              <a:buAutoNum type="arabicPeriod"/>
            </a:pPr>
            <a:r>
              <a:rPr lang="en-US" b="1" dirty="0">
                <a:solidFill>
                  <a:srgbClr val="FF0000"/>
                </a:solidFill>
              </a:rPr>
              <a:t>Some are advised to: </a:t>
            </a:r>
          </a:p>
          <a:p>
            <a:pPr marL="0" indent="0">
              <a:buNone/>
            </a:pPr>
            <a:r>
              <a:rPr lang="en-US" dirty="0"/>
              <a:t>Proverbs 15:22 Plans fail for lack of counsel, but with many advisers they succeed. </a:t>
            </a:r>
          </a:p>
          <a:p>
            <a:r>
              <a:rPr lang="en-US" b="1" dirty="0"/>
              <a:t>Why are we advised to seek counsel? __________</a:t>
            </a:r>
          </a:p>
          <a:p>
            <a:pPr marL="0" indent="0">
              <a:buNone/>
            </a:pPr>
            <a:endParaRPr lang="en-US" dirty="0"/>
          </a:p>
          <a:p>
            <a:pPr marL="0" indent="0">
              <a:buNone/>
            </a:pPr>
            <a:r>
              <a:rPr lang="en-US" dirty="0"/>
              <a:t>Proverbs 14:15 The naïve believes everything, but the sensible man consider his step?</a:t>
            </a:r>
          </a:p>
          <a:p>
            <a:r>
              <a:rPr lang="en-US" b="1" dirty="0"/>
              <a:t>What does the sensible person do?_____________</a:t>
            </a:r>
          </a:p>
          <a:p>
            <a:pPr marL="0" indent="0">
              <a:buNone/>
            </a:pPr>
            <a:endParaRPr lang="en-US" b="1" dirty="0">
              <a:solidFill>
                <a:srgbClr val="FF0000"/>
              </a:solidFill>
            </a:endParaRPr>
          </a:p>
          <a:p>
            <a:pPr marL="0" indent="0">
              <a:buNone/>
            </a:pPr>
            <a:r>
              <a:rPr lang="en-US" b="1" dirty="0">
                <a:solidFill>
                  <a:srgbClr val="FF0000"/>
                </a:solidFill>
              </a:rPr>
              <a:t>2.  Some Accumulate out of envy: </a:t>
            </a:r>
          </a:p>
          <a:p>
            <a:pPr marL="0" indent="0">
              <a:buNone/>
            </a:pPr>
            <a:r>
              <a:rPr lang="en-US" dirty="0"/>
              <a:t>Psalm 73:2 But as for me, my feet had almost slipped; I had nearly lost my foothold. 3 For I envied the arrogant when I saw the prosperity of the wicked. 	</a:t>
            </a:r>
          </a:p>
          <a:p>
            <a:pPr marL="0" indent="0">
              <a:buNone/>
            </a:pPr>
            <a:r>
              <a:rPr lang="en-US" b="1" dirty="0"/>
              <a:t>According to the scripture, what might happen?_________</a:t>
            </a:r>
          </a:p>
          <a:p>
            <a:pPr marL="0" indent="0">
              <a:buNone/>
            </a:pPr>
            <a:endParaRPr lang="en-US" dirty="0"/>
          </a:p>
          <a:p>
            <a:pPr marL="457200" indent="-457200">
              <a:buAutoNum type="arabicPeriod"/>
            </a:pPr>
            <a:endParaRPr lang="en-US" dirty="0"/>
          </a:p>
          <a:p>
            <a:pPr marL="457200" indent="-457200">
              <a:buAutoNum type="arabicPeriod"/>
            </a:pPr>
            <a:endParaRPr lang="en-US" dirty="0"/>
          </a:p>
        </p:txBody>
      </p:sp>
      <p:pic>
        <p:nvPicPr>
          <p:cNvPr id="2050" name="Picture 2" descr="The racial wealth gap is not about expensive shoes. It's about systemic  racism. - The Washington Post">
            <a:extLst>
              <a:ext uri="{FF2B5EF4-FFF2-40B4-BE49-F238E27FC236}">
                <a16:creationId xmlns:a16="http://schemas.microsoft.com/office/drawing/2014/main" id="{40EC85D0-D639-4D23-9294-6DCD9B769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5290" y="1378974"/>
            <a:ext cx="3003038" cy="500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780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3869-C741-45F0-BB38-A3A505E918BF}"/>
              </a:ext>
            </a:extLst>
          </p:cNvPr>
          <p:cNvSpPr>
            <a:spLocks noGrp="1"/>
          </p:cNvSpPr>
          <p:nvPr>
            <p:ph type="title"/>
          </p:nvPr>
        </p:nvSpPr>
        <p:spPr>
          <a:xfrm>
            <a:off x="913775" y="618517"/>
            <a:ext cx="10364451" cy="1048051"/>
          </a:xfrm>
        </p:spPr>
        <p:txBody>
          <a:bodyPr/>
          <a:lstStyle/>
          <a:p>
            <a:r>
              <a:rPr lang="en-US" dirty="0"/>
              <a:t>Why people want to accumulate money</a:t>
            </a:r>
          </a:p>
        </p:txBody>
      </p:sp>
      <p:sp>
        <p:nvSpPr>
          <p:cNvPr id="3" name="Content Placeholder 2">
            <a:extLst>
              <a:ext uri="{FF2B5EF4-FFF2-40B4-BE49-F238E27FC236}">
                <a16:creationId xmlns:a16="http://schemas.microsoft.com/office/drawing/2014/main" id="{57D0C9DB-8D02-42A0-9D9E-ED908AE64B83}"/>
              </a:ext>
            </a:extLst>
          </p:cNvPr>
          <p:cNvSpPr>
            <a:spLocks noGrp="1"/>
          </p:cNvSpPr>
          <p:nvPr>
            <p:ph sz="quarter" idx="13"/>
          </p:nvPr>
        </p:nvSpPr>
        <p:spPr>
          <a:xfrm>
            <a:off x="346588" y="1850924"/>
            <a:ext cx="8067368" cy="4490882"/>
          </a:xfrm>
        </p:spPr>
        <p:txBody>
          <a:bodyPr>
            <a:normAutofit lnSpcReduction="10000"/>
          </a:bodyPr>
          <a:lstStyle/>
          <a:p>
            <a:pPr marL="0" indent="0">
              <a:buNone/>
            </a:pPr>
            <a:r>
              <a:rPr lang="en-US" b="1" dirty="0">
                <a:solidFill>
                  <a:srgbClr val="FF0000"/>
                </a:solidFill>
              </a:rPr>
              <a:t>3. Some make a game of accumulating money</a:t>
            </a:r>
          </a:p>
          <a:p>
            <a:pPr marL="0" indent="0">
              <a:buNone/>
            </a:pPr>
            <a:r>
              <a:rPr lang="en-US" dirty="0"/>
              <a:t>Proverbs 22:11One who loves a pure heart and who speaks with grace will have the king for a friend.</a:t>
            </a:r>
          </a:p>
          <a:p>
            <a:pPr marL="0" indent="0">
              <a:buNone/>
            </a:pPr>
            <a:r>
              <a:rPr lang="en-US" dirty="0"/>
              <a:t>Matthew 16:26 What good will it be for someone to gain the whole world, yet forfeit their soul? Or what can anyone give in exchange for their soul?</a:t>
            </a:r>
          </a:p>
          <a:p>
            <a:pPr marL="0" indent="0">
              <a:buNone/>
            </a:pPr>
            <a:endParaRPr lang="en-US" dirty="0"/>
          </a:p>
          <a:p>
            <a:pPr marL="0" indent="0">
              <a:buNone/>
            </a:pPr>
            <a:r>
              <a:rPr lang="en-US" b="1" dirty="0"/>
              <a:t>Summarize the common theme in these verses:_______________________________________________________________________________________________________________________________________________________________</a:t>
            </a:r>
          </a:p>
        </p:txBody>
      </p:sp>
      <p:pic>
        <p:nvPicPr>
          <p:cNvPr id="4" name="Picture 3">
            <a:extLst>
              <a:ext uri="{FF2B5EF4-FFF2-40B4-BE49-F238E27FC236}">
                <a16:creationId xmlns:a16="http://schemas.microsoft.com/office/drawing/2014/main" id="{F15733D1-8C1D-45C8-9149-189BE38F7A2F}"/>
              </a:ext>
            </a:extLst>
          </p:cNvPr>
          <p:cNvPicPr>
            <a:picLocks noChangeAspect="1"/>
          </p:cNvPicPr>
          <p:nvPr/>
        </p:nvPicPr>
        <p:blipFill>
          <a:blip r:embed="rId2"/>
          <a:stretch>
            <a:fillRect/>
          </a:stretch>
        </p:blipFill>
        <p:spPr>
          <a:xfrm>
            <a:off x="8244348" y="1567016"/>
            <a:ext cx="3832121" cy="5058697"/>
          </a:xfrm>
          <a:prstGeom prst="rect">
            <a:avLst/>
          </a:prstGeom>
        </p:spPr>
      </p:pic>
    </p:spTree>
    <p:extLst>
      <p:ext uri="{BB962C8B-B14F-4D97-AF65-F5344CB8AC3E}">
        <p14:creationId xmlns:p14="http://schemas.microsoft.com/office/powerpoint/2010/main" val="306209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9B86A-C16F-4C2D-9E91-5827641DB298}"/>
              </a:ext>
            </a:extLst>
          </p:cNvPr>
          <p:cNvSpPr>
            <a:spLocks noGrp="1"/>
          </p:cNvSpPr>
          <p:nvPr>
            <p:ph type="title"/>
          </p:nvPr>
        </p:nvSpPr>
        <p:spPr/>
        <p:txBody>
          <a:bodyPr/>
          <a:lstStyle/>
          <a:p>
            <a:r>
              <a:rPr lang="en-US" dirty="0"/>
              <a:t>Why people want to accumulate money</a:t>
            </a:r>
          </a:p>
        </p:txBody>
      </p:sp>
      <p:sp>
        <p:nvSpPr>
          <p:cNvPr id="3" name="Content Placeholder 2">
            <a:extLst>
              <a:ext uri="{FF2B5EF4-FFF2-40B4-BE49-F238E27FC236}">
                <a16:creationId xmlns:a16="http://schemas.microsoft.com/office/drawing/2014/main" id="{97B838FA-A099-40CA-9AC7-4F0EB7C40BE0}"/>
              </a:ext>
            </a:extLst>
          </p:cNvPr>
          <p:cNvSpPr>
            <a:spLocks noGrp="1"/>
          </p:cNvSpPr>
          <p:nvPr>
            <p:ph sz="quarter" idx="13"/>
          </p:nvPr>
        </p:nvSpPr>
        <p:spPr>
          <a:xfrm>
            <a:off x="663677" y="1924665"/>
            <a:ext cx="8635181" cy="4608869"/>
          </a:xfrm>
        </p:spPr>
        <p:txBody>
          <a:bodyPr>
            <a:normAutofit fontScale="85000" lnSpcReduction="10000"/>
          </a:bodyPr>
          <a:lstStyle/>
          <a:p>
            <a:pPr marL="0" indent="0">
              <a:buNone/>
            </a:pPr>
            <a:r>
              <a:rPr lang="en-US" dirty="0"/>
              <a:t>4. </a:t>
            </a:r>
            <a:r>
              <a:rPr lang="en-US" b="1" dirty="0">
                <a:solidFill>
                  <a:srgbClr val="FF0000"/>
                </a:solidFill>
              </a:rPr>
              <a:t>Some accumulate money for self-esteem</a:t>
            </a:r>
          </a:p>
          <a:p>
            <a:pPr marL="0" indent="0">
              <a:buNone/>
            </a:pPr>
            <a:r>
              <a:rPr lang="en-US" dirty="0"/>
              <a:t>1 Timothy 6:17 command those who are rich in this present world </a:t>
            </a:r>
            <a:r>
              <a:rPr lang="en-US" b="1" dirty="0">
                <a:solidFill>
                  <a:srgbClr val="FF0000"/>
                </a:solidFill>
              </a:rPr>
              <a:t>not to be arrogant nor to put their hope in wealth,</a:t>
            </a:r>
            <a:r>
              <a:rPr lang="en-US" dirty="0"/>
              <a:t> </a:t>
            </a:r>
            <a:r>
              <a:rPr lang="en-US" b="1" dirty="0">
                <a:solidFill>
                  <a:srgbClr val="00B050"/>
                </a:solidFill>
              </a:rPr>
              <a:t>which is so uncertain, </a:t>
            </a:r>
            <a:r>
              <a:rPr lang="en-US" dirty="0"/>
              <a:t>but to </a:t>
            </a:r>
            <a:r>
              <a:rPr lang="en-US" b="1" dirty="0"/>
              <a:t>put their hope in God, </a:t>
            </a:r>
            <a:r>
              <a:rPr lang="en-US" dirty="0"/>
              <a:t>who richly provides us with everything for our enjoyment. </a:t>
            </a:r>
          </a:p>
          <a:p>
            <a:r>
              <a:rPr lang="en-US" b="1" dirty="0"/>
              <a:t>What are the rich told to avoid?________________________________________</a:t>
            </a:r>
          </a:p>
          <a:p>
            <a:r>
              <a:rPr lang="en-US" b="1" dirty="0"/>
              <a:t>How is wealth described? _______________________________________________</a:t>
            </a:r>
          </a:p>
          <a:p>
            <a:r>
              <a:rPr lang="en-US" b="1" dirty="0"/>
              <a:t>Who is our only hope?__________________________________________________</a:t>
            </a:r>
          </a:p>
          <a:p>
            <a:pPr marL="0" indent="0">
              <a:buNone/>
            </a:pPr>
            <a:endParaRPr lang="en-US" dirty="0"/>
          </a:p>
          <a:p>
            <a:pPr marL="0" indent="0">
              <a:buNone/>
            </a:pPr>
            <a:r>
              <a:rPr lang="en-US" dirty="0"/>
              <a:t>Proverbs 16:18 Pride goes before </a:t>
            </a:r>
            <a:r>
              <a:rPr lang="en-US" b="1" dirty="0"/>
              <a:t>destruction,</a:t>
            </a:r>
            <a:r>
              <a:rPr lang="en-US" dirty="0"/>
              <a:t> a haughty spirit before a </a:t>
            </a:r>
            <a:r>
              <a:rPr lang="en-US" b="1" dirty="0"/>
              <a:t>fall.</a:t>
            </a:r>
          </a:p>
          <a:p>
            <a:r>
              <a:rPr lang="en-US" b="1" dirty="0"/>
              <a:t>What does pride ultimately lead to? _____________________________________</a:t>
            </a:r>
          </a:p>
          <a:p>
            <a:pPr marL="0" indent="0" algn="ctr">
              <a:buNone/>
            </a:pPr>
            <a:r>
              <a:rPr lang="en-US" b="1" u="sng" dirty="0">
                <a:solidFill>
                  <a:srgbClr val="00B050"/>
                </a:solidFill>
              </a:rPr>
              <a:t>Money is only a tool!!!</a:t>
            </a:r>
          </a:p>
          <a:p>
            <a:pPr marL="0" indent="0">
              <a:buNone/>
            </a:pPr>
            <a:endParaRPr lang="en-US" dirty="0"/>
          </a:p>
        </p:txBody>
      </p:sp>
      <p:pic>
        <p:nvPicPr>
          <p:cNvPr id="4" name="Picture 3">
            <a:extLst>
              <a:ext uri="{FF2B5EF4-FFF2-40B4-BE49-F238E27FC236}">
                <a16:creationId xmlns:a16="http://schemas.microsoft.com/office/drawing/2014/main" id="{DBD58C07-5227-4D9A-B2CD-DBF83D224ED1}"/>
              </a:ext>
            </a:extLst>
          </p:cNvPr>
          <p:cNvPicPr>
            <a:picLocks noChangeAspect="1"/>
          </p:cNvPicPr>
          <p:nvPr/>
        </p:nvPicPr>
        <p:blipFill>
          <a:blip r:embed="rId2"/>
          <a:stretch>
            <a:fillRect/>
          </a:stretch>
        </p:blipFill>
        <p:spPr>
          <a:xfrm>
            <a:off x="9040761" y="1706512"/>
            <a:ext cx="3016046" cy="4608870"/>
          </a:xfrm>
          <a:prstGeom prst="rect">
            <a:avLst/>
          </a:prstGeom>
        </p:spPr>
      </p:pic>
    </p:spTree>
    <p:extLst>
      <p:ext uri="{BB962C8B-B14F-4D97-AF65-F5344CB8AC3E}">
        <p14:creationId xmlns:p14="http://schemas.microsoft.com/office/powerpoint/2010/main" val="2322690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926A-C182-479A-90A2-B6E427370120}"/>
              </a:ext>
            </a:extLst>
          </p:cNvPr>
          <p:cNvSpPr>
            <a:spLocks noGrp="1"/>
          </p:cNvSpPr>
          <p:nvPr>
            <p:ph type="title"/>
          </p:nvPr>
        </p:nvSpPr>
        <p:spPr>
          <a:xfrm>
            <a:off x="913775" y="618518"/>
            <a:ext cx="10364451" cy="848948"/>
          </a:xfrm>
        </p:spPr>
        <p:txBody>
          <a:bodyPr/>
          <a:lstStyle/>
          <a:p>
            <a:r>
              <a:rPr lang="en-US" dirty="0"/>
              <a:t>Why people want to accumulate money</a:t>
            </a:r>
          </a:p>
        </p:txBody>
      </p:sp>
      <p:sp>
        <p:nvSpPr>
          <p:cNvPr id="3" name="Content Placeholder 2">
            <a:extLst>
              <a:ext uri="{FF2B5EF4-FFF2-40B4-BE49-F238E27FC236}">
                <a16:creationId xmlns:a16="http://schemas.microsoft.com/office/drawing/2014/main" id="{5C18E459-8ADB-4A26-B88A-8D8AB2F65CEE}"/>
              </a:ext>
            </a:extLst>
          </p:cNvPr>
          <p:cNvSpPr>
            <a:spLocks noGrp="1"/>
          </p:cNvSpPr>
          <p:nvPr>
            <p:ph sz="quarter" idx="13"/>
          </p:nvPr>
        </p:nvSpPr>
        <p:spPr>
          <a:xfrm>
            <a:off x="272846" y="1607574"/>
            <a:ext cx="8288593" cy="5095568"/>
          </a:xfrm>
        </p:spPr>
        <p:txBody>
          <a:bodyPr>
            <a:normAutofit lnSpcReduction="10000"/>
          </a:bodyPr>
          <a:lstStyle/>
          <a:p>
            <a:pPr marL="0" indent="0">
              <a:buNone/>
            </a:pPr>
            <a:r>
              <a:rPr lang="en-US" b="1" dirty="0">
                <a:solidFill>
                  <a:srgbClr val="FF0000"/>
                </a:solidFill>
              </a:rPr>
              <a:t>5. Some accumulate money because they love money</a:t>
            </a:r>
          </a:p>
          <a:p>
            <a:pPr marL="0" indent="0">
              <a:buNone/>
            </a:pPr>
            <a:r>
              <a:rPr lang="en-US" dirty="0"/>
              <a:t>Matthew 25:45“He will reply, ‘Truly I tell </a:t>
            </a:r>
            <a:r>
              <a:rPr lang="en-US" b="1" dirty="0"/>
              <a:t>you</a:t>
            </a:r>
            <a:r>
              <a:rPr lang="en-US" dirty="0"/>
              <a:t>, whatever you did not do for one of the least of these, you did not do for me.’ 46 “Then they will go away to eternal punishment, but the righteous to eternal life.”</a:t>
            </a:r>
          </a:p>
          <a:p>
            <a:r>
              <a:rPr lang="en-US" b="1" dirty="0"/>
              <a:t>Describe God’s warning?__________________________________</a:t>
            </a:r>
          </a:p>
          <a:p>
            <a:pPr marL="0" indent="0">
              <a:buNone/>
            </a:pPr>
            <a:r>
              <a:rPr lang="en-US" dirty="0"/>
              <a:t>1 Timothy 6:10 For the love of money is a root of all kinds of evil. Some people, eager for money, have wandered from the faith and pierced themselves with many griefs</a:t>
            </a:r>
          </a:p>
          <a:p>
            <a:pPr marL="0" indent="0">
              <a:buNone/>
            </a:pPr>
            <a:endParaRPr lang="en-US" dirty="0"/>
          </a:p>
          <a:p>
            <a:r>
              <a:rPr lang="en-US" b="1" dirty="0"/>
              <a:t>What is the real danger of greed?_________________________</a:t>
            </a:r>
          </a:p>
          <a:p>
            <a:pPr algn="ctr"/>
            <a:r>
              <a:rPr lang="en-US" b="1" dirty="0">
                <a:solidFill>
                  <a:srgbClr val="FF0000"/>
                </a:solidFill>
              </a:rPr>
              <a:t>Judas sold out Jesus for 30 shillings!</a:t>
            </a:r>
          </a:p>
        </p:txBody>
      </p:sp>
      <p:pic>
        <p:nvPicPr>
          <p:cNvPr id="4" name="Picture 3">
            <a:extLst>
              <a:ext uri="{FF2B5EF4-FFF2-40B4-BE49-F238E27FC236}">
                <a16:creationId xmlns:a16="http://schemas.microsoft.com/office/drawing/2014/main" id="{B3B486DC-D128-47F8-AEBB-3C3F3F1E9AD5}"/>
              </a:ext>
            </a:extLst>
          </p:cNvPr>
          <p:cNvPicPr>
            <a:picLocks noChangeAspect="1"/>
          </p:cNvPicPr>
          <p:nvPr/>
        </p:nvPicPr>
        <p:blipFill>
          <a:blip r:embed="rId2"/>
          <a:stretch>
            <a:fillRect/>
          </a:stretch>
        </p:blipFill>
        <p:spPr>
          <a:xfrm>
            <a:off x="8421329" y="1401097"/>
            <a:ext cx="3770671" cy="5095568"/>
          </a:xfrm>
          <a:prstGeom prst="rect">
            <a:avLst/>
          </a:prstGeom>
        </p:spPr>
      </p:pic>
    </p:spTree>
    <p:extLst>
      <p:ext uri="{BB962C8B-B14F-4D97-AF65-F5344CB8AC3E}">
        <p14:creationId xmlns:p14="http://schemas.microsoft.com/office/powerpoint/2010/main" val="15664280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103</TotalTime>
  <Words>1847</Words>
  <Application>Microsoft Office PowerPoint</Application>
  <PresentationFormat>Widescreen</PresentationFormat>
  <Paragraphs>212</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Droplet</vt:lpstr>
      <vt:lpstr>PowerPoint Presentation</vt:lpstr>
      <vt:lpstr>PowerPoint Presentation</vt:lpstr>
      <vt:lpstr>God wants you to prosper!</vt:lpstr>
      <vt:lpstr>Course objectives:  god wants you to prosper! </vt:lpstr>
      <vt:lpstr>God’s attitude about money</vt:lpstr>
      <vt:lpstr>Why people want to accumulate money</vt:lpstr>
      <vt:lpstr>Why people want to accumulate money</vt:lpstr>
      <vt:lpstr>Why people want to accumulate money</vt:lpstr>
      <vt:lpstr>Why people want to accumulate money</vt:lpstr>
      <vt:lpstr>Seven reasons Why people want to accumulate money!</vt:lpstr>
      <vt:lpstr>Wealth Building Principles  </vt:lpstr>
      <vt:lpstr>God wants us to prosper: Men Lie, Women Lie but numbers don’t lie</vt:lpstr>
      <vt:lpstr>Myths &amp; religious traditions</vt:lpstr>
      <vt:lpstr>Myths &amp; religious traditions</vt:lpstr>
      <vt:lpstr>Does God Wants Us to Prosper? </vt:lpstr>
      <vt:lpstr>PRACTICAL WAYS TO PROSPER</vt:lpstr>
      <vt:lpstr>Time:  168 hours in a week</vt:lpstr>
      <vt:lpstr>168 Hours in a Week</vt:lpstr>
      <vt:lpstr>18 Hours a Week</vt:lpstr>
      <vt:lpstr>Talent:  what are you good at and how can that glorify god &amp; uplift the kingdom Luke 10:2-He told them, “The harvest is plentiful, but the workers are few. Ask the Lord of the harvest, therefore, to send out workers into his harvest field.</vt:lpstr>
      <vt:lpstr>Treasure 10% tithe</vt:lpstr>
      <vt:lpstr>PowerPoint Presentation</vt:lpstr>
      <vt:lpstr>Stop Justifying: God only ask for 10% but ….</vt:lpstr>
      <vt:lpstr>10/10/80 rule</vt:lpstr>
      <vt:lpstr>PowerPoint Presentation</vt:lpstr>
      <vt:lpstr>Why tithe?</vt:lpstr>
      <vt:lpstr>PowerPoint Presentation</vt:lpstr>
      <vt:lpstr>Questions and answers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Whitlock</dc:creator>
  <cp:lastModifiedBy>Preston Jacob</cp:lastModifiedBy>
  <cp:revision>14</cp:revision>
  <dcterms:created xsi:type="dcterms:W3CDTF">2022-11-01T13:16:48Z</dcterms:created>
  <dcterms:modified xsi:type="dcterms:W3CDTF">2022-11-10T16:29:47Z</dcterms:modified>
</cp:coreProperties>
</file>