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sldIdLst>
    <p:sldId id="301" r:id="rId5"/>
    <p:sldId id="270" r:id="rId6"/>
    <p:sldId id="276" r:id="rId7"/>
    <p:sldId id="302" r:id="rId8"/>
    <p:sldId id="289" r:id="rId9"/>
    <p:sldId id="316" r:id="rId10"/>
    <p:sldId id="267" r:id="rId11"/>
    <p:sldId id="324" r:id="rId12"/>
    <p:sldId id="325" r:id="rId13"/>
    <p:sldId id="323" r:id="rId14"/>
    <p:sldId id="326" r:id="rId15"/>
    <p:sldId id="313" r:id="rId16"/>
    <p:sldId id="295" r:id="rId17"/>
    <p:sldId id="268" r:id="rId18"/>
    <p:sldId id="272" r:id="rId19"/>
    <p:sldId id="29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C66BF-3EDC-436B-AF41-C3436CAB91CA}" v="12" dt="2023-10-03T19:59:05.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94660"/>
  </p:normalViewPr>
  <p:slideViewPr>
    <p:cSldViewPr snapToGrid="0">
      <p:cViewPr varScale="1">
        <p:scale>
          <a:sx n="108" d="100"/>
          <a:sy n="108"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66FD2-1784-4499-9E63-1BA2767E7FE1}"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2A616-B9DC-4D99-AA48-4F6CEB6D41B1}" type="slidenum">
              <a:rPr lang="en-US" smtClean="0"/>
              <a:t>‹#›</a:t>
            </a:fld>
            <a:endParaRPr lang="en-US"/>
          </a:p>
        </p:txBody>
      </p:sp>
    </p:spTree>
    <p:extLst>
      <p:ext uri="{BB962C8B-B14F-4D97-AF65-F5344CB8AC3E}">
        <p14:creationId xmlns:p14="http://schemas.microsoft.com/office/powerpoint/2010/main" val="141941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10/4/2023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picpedia.org/chalkboard/q/questions.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thank-you-stamp-template-red-1656195/"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93" name="Rectangle 7181">
            <a:extLst>
              <a:ext uri="{FF2B5EF4-FFF2-40B4-BE49-F238E27FC236}">
                <a16:creationId xmlns:a16="http://schemas.microsoft.com/office/drawing/2014/main" id="{7FDAA88F-5D25-49B0-B1C5-DC899E4A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94" name="Picture 2">
            <a:extLst>
              <a:ext uri="{FF2B5EF4-FFF2-40B4-BE49-F238E27FC236}">
                <a16:creationId xmlns:a16="http://schemas.microsoft.com/office/drawing/2014/main" id="{65125039-CA3B-4EBD-9365-54FA912E4E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7195" name="Rounded Rectangle 5">
            <a:extLst>
              <a:ext uri="{FF2B5EF4-FFF2-40B4-BE49-F238E27FC236}">
                <a16:creationId xmlns:a16="http://schemas.microsoft.com/office/drawing/2014/main" id="{90E712EA-29C8-427E-A8F2-38BB66849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439" y="1215213"/>
            <a:ext cx="6005039"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4" name="Picture 3">
            <a:extLst>
              <a:ext uri="{FF2B5EF4-FFF2-40B4-BE49-F238E27FC236}">
                <a16:creationId xmlns:a16="http://schemas.microsoft.com/office/drawing/2014/main" id="{EC10D1F7-770E-0DCD-DA29-BDA7BACCDE61}"/>
              </a:ext>
            </a:extLst>
          </p:cNvPr>
          <p:cNvPicPr>
            <a:picLocks noChangeAspect="1"/>
          </p:cNvPicPr>
          <p:nvPr/>
        </p:nvPicPr>
        <p:blipFill rotWithShape="1">
          <a:blip r:embed="rId3"/>
          <a:srcRect l="15129" r="19315" b="-1"/>
          <a:stretch/>
        </p:blipFill>
        <p:spPr>
          <a:xfrm>
            <a:off x="1371419" y="1678055"/>
            <a:ext cx="5037079" cy="4014710"/>
          </a:xfrm>
          <a:prstGeom prst="rect">
            <a:avLst/>
          </a:prstGeom>
        </p:spPr>
      </p:pic>
      <p:pic>
        <p:nvPicPr>
          <p:cNvPr id="7196" name="Picture 7187">
            <a:extLst>
              <a:ext uri="{FF2B5EF4-FFF2-40B4-BE49-F238E27FC236}">
                <a16:creationId xmlns:a16="http://schemas.microsoft.com/office/drawing/2014/main" id="{F81E24BF-59C1-4F7E-B758-FC580AE6DD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607" y="0"/>
            <a:ext cx="12192000" cy="6858000"/>
          </a:xfrm>
          <a:prstGeom prst="rect">
            <a:avLst/>
          </a:prstGeom>
        </p:spPr>
      </p:pic>
      <p:sp>
        <p:nvSpPr>
          <p:cNvPr id="2" name="Title 1">
            <a:extLst>
              <a:ext uri="{FF2B5EF4-FFF2-40B4-BE49-F238E27FC236}">
                <a16:creationId xmlns:a16="http://schemas.microsoft.com/office/drawing/2014/main" id="{9B7F2368-BA01-4B3B-829B-6118D1B8A82B}"/>
              </a:ext>
            </a:extLst>
          </p:cNvPr>
          <p:cNvSpPr>
            <a:spLocks noGrp="1"/>
          </p:cNvSpPr>
          <p:nvPr>
            <p:ph type="ctrTitle"/>
          </p:nvPr>
        </p:nvSpPr>
        <p:spPr>
          <a:xfrm>
            <a:off x="7570382" y="957486"/>
            <a:ext cx="3707844" cy="3131913"/>
          </a:xfrm>
        </p:spPr>
        <p:txBody>
          <a:bodyPr>
            <a:normAutofit/>
          </a:bodyPr>
          <a:lstStyle/>
          <a:p>
            <a:r>
              <a:rPr lang="en-US" dirty="0"/>
              <a:t>Wake Up to Dream Higher in God!</a:t>
            </a:r>
          </a:p>
        </p:txBody>
      </p:sp>
      <p:sp>
        <p:nvSpPr>
          <p:cNvPr id="3" name="Subtitle 2">
            <a:extLst>
              <a:ext uri="{FF2B5EF4-FFF2-40B4-BE49-F238E27FC236}">
                <a16:creationId xmlns:a16="http://schemas.microsoft.com/office/drawing/2014/main" id="{4FBE163F-2CFF-4D5E-9A2B-38F37B312999}"/>
              </a:ext>
            </a:extLst>
          </p:cNvPr>
          <p:cNvSpPr>
            <a:spLocks noGrp="1"/>
          </p:cNvSpPr>
          <p:nvPr>
            <p:ph type="subTitle" idx="1"/>
          </p:nvPr>
        </p:nvSpPr>
        <p:spPr>
          <a:xfrm>
            <a:off x="7570383" y="4165600"/>
            <a:ext cx="3707844" cy="1717675"/>
          </a:xfrm>
        </p:spPr>
        <p:txBody>
          <a:bodyPr>
            <a:normAutofit/>
          </a:bodyPr>
          <a:lstStyle/>
          <a:p>
            <a:r>
              <a:rPr lang="en-US"/>
              <a:t>Dr. Mark E. Whitlock, Jr. </a:t>
            </a:r>
          </a:p>
          <a:p>
            <a:r>
              <a:rPr lang="en-US"/>
              <a:t>Reid Temple AME church</a:t>
            </a:r>
          </a:p>
        </p:txBody>
      </p:sp>
    </p:spTree>
    <p:extLst>
      <p:ext uri="{BB962C8B-B14F-4D97-AF65-F5344CB8AC3E}">
        <p14:creationId xmlns:p14="http://schemas.microsoft.com/office/powerpoint/2010/main" val="110223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6162-776C-013B-D9FC-2FE6995F5E79}"/>
              </a:ext>
            </a:extLst>
          </p:cNvPr>
          <p:cNvSpPr>
            <a:spLocks noGrp="1"/>
          </p:cNvSpPr>
          <p:nvPr>
            <p:ph type="title"/>
          </p:nvPr>
        </p:nvSpPr>
        <p:spPr/>
        <p:txBody>
          <a:bodyPr/>
          <a:lstStyle/>
          <a:p>
            <a:r>
              <a:rPr lang="en-US" dirty="0"/>
              <a:t>God speaks in Dreams and visions</a:t>
            </a:r>
          </a:p>
        </p:txBody>
      </p:sp>
      <p:sp>
        <p:nvSpPr>
          <p:cNvPr id="3" name="Content Placeholder 2">
            <a:extLst>
              <a:ext uri="{FF2B5EF4-FFF2-40B4-BE49-F238E27FC236}">
                <a16:creationId xmlns:a16="http://schemas.microsoft.com/office/drawing/2014/main" id="{72ED8698-C44D-EBA9-31C8-68EF457F04A3}"/>
              </a:ext>
            </a:extLst>
          </p:cNvPr>
          <p:cNvSpPr>
            <a:spLocks noGrp="1"/>
          </p:cNvSpPr>
          <p:nvPr>
            <p:ph sz="quarter" idx="13"/>
          </p:nvPr>
        </p:nvSpPr>
        <p:spPr>
          <a:xfrm>
            <a:off x="249382" y="1870364"/>
            <a:ext cx="11028218" cy="3920835"/>
          </a:xfrm>
        </p:spPr>
        <p:txBody>
          <a:bodyPr>
            <a:normAutofit fontScale="85000" lnSpcReduction="20000"/>
          </a:bodyPr>
          <a:lstStyle/>
          <a:p>
            <a:pPr marL="0" indent="0">
              <a:buNone/>
            </a:pPr>
            <a:r>
              <a:rPr lang="en-US" b="1" dirty="0">
                <a:solidFill>
                  <a:srgbClr val="FF0000"/>
                </a:solidFill>
              </a:rPr>
              <a:t>Abimelech (Genesis 20:1-7): </a:t>
            </a:r>
            <a:r>
              <a:rPr lang="en-US" dirty="0"/>
              <a:t>God sent him a dream telling him not to touch Sarah because she was Abraham’s wife. </a:t>
            </a:r>
          </a:p>
          <a:p>
            <a:pPr marL="0" indent="0">
              <a:buNone/>
            </a:pPr>
            <a:r>
              <a:rPr lang="en-US" b="1" dirty="0">
                <a:solidFill>
                  <a:srgbClr val="FF0000"/>
                </a:solidFill>
              </a:rPr>
              <a:t>Jacob (Genesis 28:10-17): </a:t>
            </a:r>
            <a:r>
              <a:rPr lang="en-US" dirty="0"/>
              <a:t>God sent him a dream of a ladder reaching to heaven on which angels ascended and descended and that God’s promise that Abraham’s blessing would be carried on through him.</a:t>
            </a:r>
          </a:p>
          <a:p>
            <a:pPr marL="0" indent="0">
              <a:buNone/>
            </a:pPr>
            <a:r>
              <a:rPr lang="en-US" b="1" dirty="0">
                <a:solidFill>
                  <a:srgbClr val="FF0000"/>
                </a:solidFill>
              </a:rPr>
              <a:t>Joseph (Genesis 37:1-11): </a:t>
            </a:r>
            <a:r>
              <a:rPr lang="en-US" dirty="0"/>
              <a:t>God sent him a dream that Joseph’s family would one day bow to him in respect.</a:t>
            </a:r>
          </a:p>
          <a:p>
            <a:pPr marL="0" indent="0">
              <a:buNone/>
            </a:pPr>
            <a:r>
              <a:rPr lang="en-US" b="1" dirty="0">
                <a:solidFill>
                  <a:srgbClr val="FF0000"/>
                </a:solidFill>
              </a:rPr>
              <a:t>Zacharias (Luke 1:5-23): </a:t>
            </a:r>
            <a:r>
              <a:rPr lang="en-US" dirty="0"/>
              <a:t>God used a vision to tell Zacharias, an old priest, that he would soon have an important son. </a:t>
            </a:r>
          </a:p>
          <a:p>
            <a:pPr marL="0" indent="0">
              <a:buNone/>
            </a:pPr>
            <a:r>
              <a:rPr lang="en-US" b="1" dirty="0">
                <a:solidFill>
                  <a:srgbClr val="FF0000"/>
                </a:solidFill>
              </a:rPr>
              <a:t>Joseph (Matthew 1:20; 2:13):</a:t>
            </a:r>
            <a:r>
              <a:rPr lang="en-US" dirty="0"/>
              <a:t>God sent an angel to him in a dream, convincing him that the pregnancy was of God and God sent two more dreams, one to tell Joseph to take his family to Egypt so Herod could not kill Jesus and another to tell him Herod was dead and that he could return home.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196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Understanding Sleep Cycles and How to Improve Sleep | Wellness |  MyFitnessPal">
            <a:extLst>
              <a:ext uri="{FF2B5EF4-FFF2-40B4-BE49-F238E27FC236}">
                <a16:creationId xmlns:a16="http://schemas.microsoft.com/office/drawing/2014/main" id="{24DD86F1-3057-2785-F284-B3A05295A7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0955" y="1327814"/>
            <a:ext cx="3840815" cy="481606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2056">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5DFB930-067D-1782-E894-DCE94A7D8614}"/>
              </a:ext>
            </a:extLst>
          </p:cNvPr>
          <p:cNvSpPr>
            <a:spLocks noGrp="1"/>
          </p:cNvSpPr>
          <p:nvPr>
            <p:ph sz="quarter" idx="13"/>
          </p:nvPr>
        </p:nvSpPr>
        <p:spPr>
          <a:xfrm>
            <a:off x="365761" y="2367092"/>
            <a:ext cx="6543720" cy="3847444"/>
          </a:xfrm>
        </p:spPr>
        <p:txBody>
          <a:bodyPr>
            <a:normAutofit/>
          </a:bodyPr>
          <a:lstStyle/>
          <a:p>
            <a:pPr marL="0" indent="0">
              <a:lnSpc>
                <a:spcPct val="110000"/>
              </a:lnSpc>
              <a:buNone/>
            </a:pPr>
            <a:r>
              <a:rPr lang="en-US" sz="1000" dirty="0"/>
              <a:t>Rapid eye movement sleep, also known as REM sleep, is one of the 4 stages of sleep (along with wake, light, and deep sleep) that your body cycles through on a nightly basis. The REM stage is when you get your “mentally restorative” sleep, and it is when the brain converts short-term memories from the day into long-term ones. We’ll discuss the value of REM sleep and how much is normal, then share a number of things you can do to improve it. </a:t>
            </a:r>
          </a:p>
          <a:p>
            <a:pPr>
              <a:lnSpc>
                <a:spcPct val="110000"/>
              </a:lnSpc>
            </a:pPr>
            <a:r>
              <a:rPr lang="en-US" sz="1000" b="1" dirty="0">
                <a:solidFill>
                  <a:srgbClr val="FF0000"/>
                </a:solidFill>
              </a:rPr>
              <a:t>Meditate on God’s word before bed. ...</a:t>
            </a:r>
          </a:p>
          <a:p>
            <a:pPr>
              <a:lnSpc>
                <a:spcPct val="110000"/>
              </a:lnSpc>
            </a:pPr>
            <a:r>
              <a:rPr lang="en-US" sz="1000" b="1" dirty="0">
                <a:solidFill>
                  <a:srgbClr val="FF0000"/>
                </a:solidFill>
              </a:rPr>
              <a:t>Hydrating properly over the course of the day (not before bed, which can disrupt sleep for trips to the bathroom)</a:t>
            </a:r>
          </a:p>
          <a:p>
            <a:pPr>
              <a:lnSpc>
                <a:spcPct val="110000"/>
              </a:lnSpc>
            </a:pPr>
            <a:r>
              <a:rPr lang="en-US" sz="1000" b="1" dirty="0">
                <a:solidFill>
                  <a:srgbClr val="FF0000"/>
                </a:solidFill>
              </a:rPr>
              <a:t>Develop a sleep schedule . ...</a:t>
            </a:r>
          </a:p>
          <a:p>
            <a:pPr>
              <a:lnSpc>
                <a:spcPct val="110000"/>
              </a:lnSpc>
            </a:pPr>
            <a:r>
              <a:rPr lang="en-US" sz="1000" b="1" dirty="0">
                <a:solidFill>
                  <a:srgbClr val="FF0000"/>
                </a:solidFill>
              </a:rPr>
              <a:t>Don't drink caffeine or smoke cigarettes later in the day. ...</a:t>
            </a:r>
          </a:p>
          <a:p>
            <a:pPr>
              <a:lnSpc>
                <a:spcPct val="110000"/>
              </a:lnSpc>
            </a:pPr>
            <a:r>
              <a:rPr lang="en-US" sz="1000" b="1" dirty="0">
                <a:solidFill>
                  <a:srgbClr val="FF0000"/>
                </a:solidFill>
              </a:rPr>
              <a:t>Avoid alcoholic, marijuana, antidepressants, and sleep aids. ...</a:t>
            </a:r>
          </a:p>
          <a:p>
            <a:pPr>
              <a:lnSpc>
                <a:spcPct val="110000"/>
              </a:lnSpc>
            </a:pPr>
            <a:r>
              <a:rPr lang="en-US" sz="1000" b="1" dirty="0">
                <a:solidFill>
                  <a:srgbClr val="FF0000"/>
                </a:solidFill>
              </a:rPr>
              <a:t>Get regular exercise . ...</a:t>
            </a:r>
          </a:p>
          <a:p>
            <a:pPr>
              <a:lnSpc>
                <a:spcPct val="110000"/>
              </a:lnSpc>
            </a:pPr>
            <a:r>
              <a:rPr lang="en-US" sz="1000" b="1" dirty="0">
                <a:solidFill>
                  <a:srgbClr val="FF0000"/>
                </a:solidFill>
              </a:rPr>
              <a:t>Create an ideal environment for sleep. ...</a:t>
            </a:r>
          </a:p>
          <a:p>
            <a:pPr>
              <a:lnSpc>
                <a:spcPct val="110000"/>
              </a:lnSpc>
            </a:pPr>
            <a:r>
              <a:rPr lang="en-US" sz="1000" b="1" dirty="0">
                <a:solidFill>
                  <a:srgbClr val="FF0000"/>
                </a:solidFill>
              </a:rPr>
              <a:t>Read the Bible before going to bed…</a:t>
            </a:r>
          </a:p>
          <a:p>
            <a:pPr>
              <a:lnSpc>
                <a:spcPct val="110000"/>
              </a:lnSpc>
            </a:pPr>
            <a:r>
              <a:rPr lang="en-US" sz="1000" b="1" dirty="0">
                <a:solidFill>
                  <a:srgbClr val="FF0000"/>
                </a:solidFill>
              </a:rPr>
              <a:t>Wake Up prepared to activate the dream!!!!</a:t>
            </a:r>
          </a:p>
        </p:txBody>
      </p:sp>
      <p:sp>
        <p:nvSpPr>
          <p:cNvPr id="2" name="Title 1">
            <a:extLst>
              <a:ext uri="{FF2B5EF4-FFF2-40B4-BE49-F238E27FC236}">
                <a16:creationId xmlns:a16="http://schemas.microsoft.com/office/drawing/2014/main" id="{85BF3C9E-4434-F5AA-A2C3-B5281417296B}"/>
              </a:ext>
            </a:extLst>
          </p:cNvPr>
          <p:cNvSpPr>
            <a:spLocks noGrp="1"/>
          </p:cNvSpPr>
          <p:nvPr>
            <p:ph type="title"/>
          </p:nvPr>
        </p:nvSpPr>
        <p:spPr>
          <a:xfrm>
            <a:off x="1054064" y="618517"/>
            <a:ext cx="5855416" cy="1596177"/>
          </a:xfrm>
        </p:spPr>
        <p:txBody>
          <a:bodyPr>
            <a:normAutofit/>
          </a:bodyPr>
          <a:lstStyle/>
          <a:p>
            <a:r>
              <a:rPr lang="en-US" dirty="0"/>
              <a:t>ReM Sleep is better for Dreaming Higher</a:t>
            </a:r>
          </a:p>
        </p:txBody>
      </p:sp>
    </p:spTree>
    <p:extLst>
      <p:ext uri="{BB962C8B-B14F-4D97-AF65-F5344CB8AC3E}">
        <p14:creationId xmlns:p14="http://schemas.microsoft.com/office/powerpoint/2010/main" val="324199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144"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5145">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148" name="Rectangle 5147">
            <a:extLst>
              <a:ext uri="{FF2B5EF4-FFF2-40B4-BE49-F238E27FC236}">
                <a16:creationId xmlns:a16="http://schemas.microsoft.com/office/drawing/2014/main" id="{45873676-3D69-48B0-BA02-D759766A9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50" name="Picture 2">
            <a:extLst>
              <a:ext uri="{FF2B5EF4-FFF2-40B4-BE49-F238E27FC236}">
                <a16:creationId xmlns:a16="http://schemas.microsoft.com/office/drawing/2014/main" id="{248E96D7-6599-4607-9958-FD9E100013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778241-F0BA-627F-FAE6-7759C1309E09}"/>
              </a:ext>
            </a:extLst>
          </p:cNvPr>
          <p:cNvPicPr>
            <a:picLocks noChangeAspect="1"/>
          </p:cNvPicPr>
          <p:nvPr/>
        </p:nvPicPr>
        <p:blipFill rotWithShape="1">
          <a:blip r:embed="rId4"/>
          <a:srcRect t="26057" b="20895"/>
          <a:stretch/>
        </p:blipFill>
        <p:spPr>
          <a:xfrm>
            <a:off x="20" y="-1"/>
            <a:ext cx="12191980" cy="4187739"/>
          </a:xfrm>
          <a:prstGeom prst="rect">
            <a:avLst/>
          </a:prstGeom>
        </p:spPr>
      </p:pic>
      <p:cxnSp>
        <p:nvCxnSpPr>
          <p:cNvPr id="5152" name="Straight Connector 5151">
            <a:extLst>
              <a:ext uri="{FF2B5EF4-FFF2-40B4-BE49-F238E27FC236}">
                <a16:creationId xmlns:a16="http://schemas.microsoft.com/office/drawing/2014/main" id="{99478AA5-D1D0-4B5E-9FDE-6F55026DA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5154" name="Picture 5153">
            <a:extLst>
              <a:ext uri="{FF2B5EF4-FFF2-40B4-BE49-F238E27FC236}">
                <a16:creationId xmlns:a16="http://schemas.microsoft.com/office/drawing/2014/main" id="{3CA8EEE2-DA9A-4635-9B41-33EB565145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F60E41-B023-46DC-B507-6BFB6982F6D3}"/>
              </a:ext>
            </a:extLst>
          </p:cNvPr>
          <p:cNvSpPr>
            <a:spLocks noGrp="1"/>
          </p:cNvSpPr>
          <p:nvPr>
            <p:ph type="title"/>
          </p:nvPr>
        </p:nvSpPr>
        <p:spPr>
          <a:xfrm>
            <a:off x="1146048" y="4437888"/>
            <a:ext cx="9899904" cy="1116711"/>
          </a:xfrm>
        </p:spPr>
        <p:txBody>
          <a:bodyPr vert="horz" lIns="91440" tIns="45720" rIns="91440" bIns="45720" rtlCol="0" anchor="b">
            <a:normAutofit/>
          </a:bodyPr>
          <a:lstStyle/>
          <a:p>
            <a:r>
              <a:rPr lang="en-US" sz="4800"/>
              <a:t>Let’s pray </a:t>
            </a:r>
          </a:p>
        </p:txBody>
      </p:sp>
      <p:sp>
        <p:nvSpPr>
          <p:cNvPr id="3" name="Content Placeholder 2">
            <a:extLst>
              <a:ext uri="{FF2B5EF4-FFF2-40B4-BE49-F238E27FC236}">
                <a16:creationId xmlns:a16="http://schemas.microsoft.com/office/drawing/2014/main" id="{B176F9D4-44A4-1E59-EA23-07245D51419C}"/>
              </a:ext>
            </a:extLst>
          </p:cNvPr>
          <p:cNvSpPr>
            <a:spLocks noGrp="1"/>
          </p:cNvSpPr>
          <p:nvPr>
            <p:ph sz="quarter" idx="13"/>
          </p:nvPr>
        </p:nvSpPr>
        <p:spPr>
          <a:xfrm>
            <a:off x="1751012" y="5481448"/>
            <a:ext cx="8689976" cy="535939"/>
          </a:xfrm>
        </p:spPr>
        <p:txBody>
          <a:bodyPr vert="horz" lIns="91440" tIns="45720" rIns="91440" bIns="45720" rtlCol="0">
            <a:normAutofit/>
          </a:bodyPr>
          <a:lstStyle/>
          <a:p>
            <a:pPr marL="0" indent="0" algn="ctr">
              <a:lnSpc>
                <a:spcPct val="110000"/>
              </a:lnSpc>
              <a:buNone/>
            </a:pPr>
            <a:r>
              <a:rPr lang="en-US" sz="1500">
                <a:solidFill>
                  <a:schemeClr val="tx1">
                    <a:lumMod val="50000"/>
                    <a:lumOff val="50000"/>
                  </a:schemeClr>
                </a:solidFill>
              </a:rPr>
              <a:t>Come to the altar to pray for pastor, staff, ministers, ministry leaders, officers and members.</a:t>
            </a:r>
          </a:p>
        </p:txBody>
      </p:sp>
    </p:spTree>
    <p:extLst>
      <p:ext uri="{BB962C8B-B14F-4D97-AF65-F5344CB8AC3E}">
        <p14:creationId xmlns:p14="http://schemas.microsoft.com/office/powerpoint/2010/main" val="414846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CCE3-4F01-4B6D-B740-6CCE4AE225C8}"/>
              </a:ext>
            </a:extLst>
          </p:cNvPr>
          <p:cNvSpPr>
            <a:spLocks noGrp="1"/>
          </p:cNvSpPr>
          <p:nvPr>
            <p:ph type="title"/>
          </p:nvPr>
        </p:nvSpPr>
        <p:spPr/>
        <p:txBody>
          <a:bodyPr/>
          <a:lstStyle/>
          <a:p>
            <a:r>
              <a:rPr lang="en-US"/>
              <a:t>Questions and answers</a:t>
            </a:r>
          </a:p>
        </p:txBody>
      </p:sp>
      <p:pic>
        <p:nvPicPr>
          <p:cNvPr id="5" name="Content Placeholder 4">
            <a:extLst>
              <a:ext uri="{FF2B5EF4-FFF2-40B4-BE49-F238E27FC236}">
                <a16:creationId xmlns:a16="http://schemas.microsoft.com/office/drawing/2014/main" id="{2FA36E13-39EE-429D-877C-FB797C2B9602}"/>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3492017" y="2366963"/>
            <a:ext cx="5207965" cy="3424237"/>
          </a:xfrm>
        </p:spPr>
      </p:pic>
      <p:sp>
        <p:nvSpPr>
          <p:cNvPr id="6" name="TextBox 5">
            <a:extLst>
              <a:ext uri="{FF2B5EF4-FFF2-40B4-BE49-F238E27FC236}">
                <a16:creationId xmlns:a16="http://schemas.microsoft.com/office/drawing/2014/main" id="{E37877CF-BC12-4AE4-9A40-2CB27AED8480}"/>
              </a:ext>
            </a:extLst>
          </p:cNvPr>
          <p:cNvSpPr txBox="1"/>
          <p:nvPr/>
        </p:nvSpPr>
        <p:spPr>
          <a:xfrm>
            <a:off x="3492017" y="5791200"/>
            <a:ext cx="5207965" cy="230832"/>
          </a:xfrm>
          <a:prstGeom prst="rect">
            <a:avLst/>
          </a:prstGeom>
          <a:noFill/>
        </p:spPr>
        <p:txBody>
          <a:bodyPr wrap="square" rtlCol="0">
            <a:spAutoFit/>
          </a:bodyPr>
          <a:lstStyle/>
          <a:p>
            <a:r>
              <a:rPr lang="en-US" sz="900">
                <a:hlinkClick r:id="rId3" tooltip="https://www.picpedia.org/chalkboard/q/question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56513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D00CB0FA-BF99-1C9B-14A4-EDF97EB14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059"/>
            <a:ext cx="12395198" cy="6972300"/>
          </a:xfrm>
          <a:prstGeom prst="rect">
            <a:avLst/>
          </a:prstGeom>
        </p:spPr>
      </p:pic>
      <p:pic>
        <p:nvPicPr>
          <p:cNvPr id="2" name="Picture 2" descr="https://media.istockphoto.com/photos/open-church-doors-with-cross-picture-id185090423?k=6&amp;m=185090423&amp;s=612x612&amp;w=0&amp;h=tSxPvln7ZuQQw5qvEzc5hQ5j4OycUtF1ouFh7Yzrc0o=">
            <a:extLst>
              <a:ext uri="{FF2B5EF4-FFF2-40B4-BE49-F238E27FC236}">
                <a16:creationId xmlns:a16="http://schemas.microsoft.com/office/drawing/2014/main" id="{A1BD4FFA-8EB1-EED9-4A1A-2F6AB305C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09" y="631443"/>
            <a:ext cx="8046781" cy="52872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CF2C4-1229-393A-0190-19F0DE839447}"/>
              </a:ext>
            </a:extLst>
          </p:cNvPr>
          <p:cNvSpPr txBox="1"/>
          <p:nvPr/>
        </p:nvSpPr>
        <p:spPr>
          <a:xfrm>
            <a:off x="5159815" y="5970658"/>
            <a:ext cx="5850256" cy="400110"/>
          </a:xfrm>
          <a:prstGeom prst="rect">
            <a:avLst/>
          </a:prstGeom>
          <a:noFill/>
        </p:spPr>
        <p:txBody>
          <a:bodyPr wrap="none" rtlCol="0">
            <a:spAutoFit/>
          </a:bodyPr>
          <a:lstStyle/>
          <a:p>
            <a:r>
              <a:rPr lang="en-US" sz="2000" b="1" dirty="0">
                <a:solidFill>
                  <a:schemeClr val="bg1"/>
                </a:solidFill>
              </a:rPr>
              <a:t>Doors of the church are open: “REID TEMPLE CARES”</a:t>
            </a:r>
          </a:p>
        </p:txBody>
      </p:sp>
    </p:spTree>
    <p:extLst>
      <p:ext uri="{BB962C8B-B14F-4D97-AF65-F5344CB8AC3E}">
        <p14:creationId xmlns:p14="http://schemas.microsoft.com/office/powerpoint/2010/main" val="375879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D00CB0FA-BF99-1C9B-14A4-EDF97EB14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150"/>
            <a:ext cx="12395198" cy="6972300"/>
          </a:xfrm>
          <a:prstGeom prst="rect">
            <a:avLst/>
          </a:prstGeom>
        </p:spPr>
      </p:pic>
      <p:pic>
        <p:nvPicPr>
          <p:cNvPr id="2" name="Picture 6" descr="https://pciprdprodfmssa.blob.core.windows.net/fms/1c42292f-c552-44c2-afd7-d83021ea5632/giving_header.png">
            <a:extLst>
              <a:ext uri="{FF2B5EF4-FFF2-40B4-BE49-F238E27FC236}">
                <a16:creationId xmlns:a16="http://schemas.microsoft.com/office/drawing/2014/main" id="{CBD37675-37EF-CEBE-EB0A-FAD830862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942597"/>
            <a:ext cx="95250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5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98AF87-0AC1-47E5-9528-D9AB8AF1E7DE}"/>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1391265" y="2265184"/>
            <a:ext cx="9144000" cy="2447925"/>
          </a:xfrm>
        </p:spPr>
      </p:pic>
    </p:spTree>
    <p:extLst>
      <p:ext uri="{BB962C8B-B14F-4D97-AF65-F5344CB8AC3E}">
        <p14:creationId xmlns:p14="http://schemas.microsoft.com/office/powerpoint/2010/main" val="180059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D0233979-4D80-A7F9-469B-D37F89C8F2AB}"/>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7788DCE-480C-7C0C-8D8B-3E132068CBBD}"/>
              </a:ext>
            </a:extLst>
          </p:cNvPr>
          <p:cNvSpPr txBox="1"/>
          <p:nvPr/>
        </p:nvSpPr>
        <p:spPr>
          <a:xfrm>
            <a:off x="4068198" y="684211"/>
            <a:ext cx="6605517" cy="2831544"/>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Faith in GOD</a:t>
            </a:r>
          </a:p>
          <a:p>
            <a:pPr marL="457200" indent="-457200">
              <a:buFont typeface="Arial" panose="020B0604020202020204" pitchFamily="34" charset="0"/>
              <a:buChar char="•"/>
            </a:pPr>
            <a:r>
              <a:rPr lang="en-US" sz="3200" dirty="0">
                <a:solidFill>
                  <a:schemeClr val="bg1"/>
                </a:solidFill>
              </a:rPr>
              <a:t>Integrity, Trust and Ethical Behavior</a:t>
            </a:r>
          </a:p>
          <a:p>
            <a:pPr marL="457200" indent="-457200">
              <a:buFont typeface="Arial" panose="020B0604020202020204" pitchFamily="34" charset="0"/>
              <a:buChar char="•"/>
            </a:pPr>
            <a:r>
              <a:rPr lang="en-US" sz="3200" dirty="0">
                <a:solidFill>
                  <a:schemeClr val="bg1"/>
                </a:solidFill>
              </a:rPr>
              <a:t>Empowering people </a:t>
            </a:r>
          </a:p>
          <a:p>
            <a:pPr marL="457200" indent="-457200">
              <a:buFont typeface="Arial" panose="020B0604020202020204" pitchFamily="34" charset="0"/>
              <a:buChar char="•"/>
            </a:pPr>
            <a:r>
              <a:rPr lang="en-US" sz="3200" dirty="0">
                <a:solidFill>
                  <a:schemeClr val="bg1"/>
                </a:solidFill>
              </a:rPr>
              <a:t>Excellence and Innovation </a:t>
            </a:r>
          </a:p>
          <a:p>
            <a:pPr marL="457200" indent="-457200">
              <a:buFont typeface="Arial" panose="020B0604020202020204" pitchFamily="34" charset="0"/>
              <a:buChar char="•"/>
            </a:pPr>
            <a:r>
              <a:rPr lang="en-US" sz="3200" dirty="0">
                <a:solidFill>
                  <a:schemeClr val="bg1"/>
                </a:solidFill>
              </a:rPr>
              <a:t>Christ –centered Leadership</a:t>
            </a:r>
            <a:r>
              <a:rPr lang="en-US" sz="3200" dirty="0"/>
              <a:t>  </a:t>
            </a:r>
          </a:p>
          <a:p>
            <a:endParaRPr lang="en-US" dirty="0"/>
          </a:p>
        </p:txBody>
      </p:sp>
      <p:pic>
        <p:nvPicPr>
          <p:cNvPr id="3" name="Picture 2" descr="A group of people in a church&#10;&#10;Description automatically generated with medium confidence">
            <a:extLst>
              <a:ext uri="{FF2B5EF4-FFF2-40B4-BE49-F238E27FC236}">
                <a16:creationId xmlns:a16="http://schemas.microsoft.com/office/drawing/2014/main" id="{8443ABFE-5930-6058-F0A5-682ACC933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43" y="2926453"/>
            <a:ext cx="8179981" cy="3161222"/>
          </a:xfrm>
          <a:prstGeom prst="rect">
            <a:avLst/>
          </a:prstGeom>
        </p:spPr>
      </p:pic>
      <p:sp>
        <p:nvSpPr>
          <p:cNvPr id="7" name="TextBox 6">
            <a:extLst>
              <a:ext uri="{FF2B5EF4-FFF2-40B4-BE49-F238E27FC236}">
                <a16:creationId xmlns:a16="http://schemas.microsoft.com/office/drawing/2014/main" id="{B95D5D02-4BF3-6A34-0D0D-630BFFB168D6}"/>
              </a:ext>
            </a:extLst>
          </p:cNvPr>
          <p:cNvSpPr txBox="1"/>
          <p:nvPr/>
        </p:nvSpPr>
        <p:spPr>
          <a:xfrm>
            <a:off x="0" y="113485"/>
            <a:ext cx="12192000" cy="707886"/>
          </a:xfrm>
          <a:prstGeom prst="rect">
            <a:avLst/>
          </a:prstGeom>
          <a:noFill/>
        </p:spPr>
        <p:txBody>
          <a:bodyPr wrap="square">
            <a:spAutoFit/>
          </a:bodyPr>
          <a:lstStyle/>
          <a:p>
            <a:pPr algn="ctr"/>
            <a:r>
              <a:rPr lang="en-US" sz="4000" b="1" dirty="0">
                <a:solidFill>
                  <a:schemeClr val="bg1"/>
                </a:solidFill>
                <a:latin typeface="Avenir Next LT Pro" panose="020B0504020202020204" pitchFamily="34" charset="0"/>
              </a:rPr>
              <a:t>Our Core Values</a:t>
            </a:r>
          </a:p>
        </p:txBody>
      </p:sp>
    </p:spTree>
    <p:extLst>
      <p:ext uri="{BB962C8B-B14F-4D97-AF65-F5344CB8AC3E}">
        <p14:creationId xmlns:p14="http://schemas.microsoft.com/office/powerpoint/2010/main" val="389208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F6EB0BEB-E9E7-23F5-4E3E-634A2B8BC2CF}"/>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35441" y="0"/>
            <a:ext cx="12192000" cy="6858000"/>
          </a:xfrm>
          <a:prstGeom prst="rect">
            <a:avLst/>
          </a:prstGeom>
        </p:spPr>
      </p:pic>
      <p:sp>
        <p:nvSpPr>
          <p:cNvPr id="4" name="TextBox 3">
            <a:extLst>
              <a:ext uri="{FF2B5EF4-FFF2-40B4-BE49-F238E27FC236}">
                <a16:creationId xmlns:a16="http://schemas.microsoft.com/office/drawing/2014/main" id="{08008CDE-2CE5-D483-352F-3ACE7D53B77B}"/>
              </a:ext>
            </a:extLst>
          </p:cNvPr>
          <p:cNvSpPr txBox="1"/>
          <p:nvPr/>
        </p:nvSpPr>
        <p:spPr>
          <a:xfrm>
            <a:off x="35441" y="329058"/>
            <a:ext cx="12028968" cy="707886"/>
          </a:xfrm>
          <a:prstGeom prst="rect">
            <a:avLst/>
          </a:prstGeom>
          <a:noFill/>
        </p:spPr>
        <p:txBody>
          <a:bodyPr wrap="square" rtlCol="0">
            <a:spAutoFit/>
          </a:bodyPr>
          <a:lstStyle/>
          <a:p>
            <a:pPr algn="ctr"/>
            <a:r>
              <a:rPr lang="en-US" sz="4000" b="1" dirty="0">
                <a:solidFill>
                  <a:schemeClr val="bg1"/>
                </a:solidFill>
                <a:latin typeface="Avenir Next LT Pro" panose="020B0504020202020204" pitchFamily="34" charset="0"/>
              </a:rPr>
              <a:t>The Vision </a:t>
            </a:r>
          </a:p>
        </p:txBody>
      </p:sp>
      <p:sp>
        <p:nvSpPr>
          <p:cNvPr id="7" name="TextBox 6">
            <a:extLst>
              <a:ext uri="{FF2B5EF4-FFF2-40B4-BE49-F238E27FC236}">
                <a16:creationId xmlns:a16="http://schemas.microsoft.com/office/drawing/2014/main" id="{21CDAB16-2120-BCC8-C198-EEB8218379AD}"/>
              </a:ext>
            </a:extLst>
          </p:cNvPr>
          <p:cNvSpPr txBox="1"/>
          <p:nvPr/>
        </p:nvSpPr>
        <p:spPr>
          <a:xfrm>
            <a:off x="507115" y="1486819"/>
            <a:ext cx="6698947" cy="3046988"/>
          </a:xfrm>
          <a:prstGeom prst="rect">
            <a:avLst/>
          </a:prstGeom>
          <a:noFill/>
        </p:spPr>
        <p:txBody>
          <a:bodyPr wrap="square" rtlCol="0">
            <a:spAutoFit/>
          </a:bodyPr>
          <a:lstStyle/>
          <a:p>
            <a:r>
              <a:rPr lang="en-US" sz="3200" dirty="0">
                <a:solidFill>
                  <a:schemeClr val="bg1"/>
                </a:solidFill>
              </a:rPr>
              <a:t>Reid Temple AME Church is “Building the Beloved Community” by becoming a Bible Believing, Christ-centered, Family – Integrated, Multigenerational, Culturally aware church, spreading the gospel of Jesus Christ.  </a:t>
            </a:r>
          </a:p>
        </p:txBody>
      </p:sp>
      <p:pic>
        <p:nvPicPr>
          <p:cNvPr id="3" name="Picture 2" descr="A picture containing art&#10;&#10;Description automatically generated with medium confidence">
            <a:extLst>
              <a:ext uri="{FF2B5EF4-FFF2-40B4-BE49-F238E27FC236}">
                <a16:creationId xmlns:a16="http://schemas.microsoft.com/office/drawing/2014/main" id="{B34FE215-E002-412D-5DF5-7EEAEB47FCBF}"/>
              </a:ext>
            </a:extLst>
          </p:cNvPr>
          <p:cNvPicPr>
            <a:picLocks noChangeAspect="1"/>
          </p:cNvPicPr>
          <p:nvPr/>
        </p:nvPicPr>
        <p:blipFill rotWithShape="1">
          <a:blip r:embed="rId3">
            <a:extLst>
              <a:ext uri="{28A0092B-C50C-407E-A947-70E740481C1C}">
                <a14:useLocalDpi xmlns:a14="http://schemas.microsoft.com/office/drawing/2010/main" val="0"/>
              </a:ext>
            </a:extLst>
          </a:blip>
          <a:srcRect l="50729" t="212" r="6533" b="-212"/>
          <a:stretch/>
        </p:blipFill>
        <p:spPr>
          <a:xfrm>
            <a:off x="6942665" y="778933"/>
            <a:ext cx="4342925" cy="5715965"/>
          </a:xfrm>
          <a:prstGeom prst="rect">
            <a:avLst/>
          </a:prstGeom>
        </p:spPr>
      </p:pic>
    </p:spTree>
    <p:extLst>
      <p:ext uri="{BB962C8B-B14F-4D97-AF65-F5344CB8AC3E}">
        <p14:creationId xmlns:p14="http://schemas.microsoft.com/office/powerpoint/2010/main" val="423576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F6EB0BEB-E9E7-23F5-4E3E-634A2B8BC2CF}"/>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picture containing person, screenshot, art&#10;&#10;Description automatically generated">
            <a:extLst>
              <a:ext uri="{FF2B5EF4-FFF2-40B4-BE49-F238E27FC236}">
                <a16:creationId xmlns:a16="http://schemas.microsoft.com/office/drawing/2014/main" id="{D51A660F-047B-D7C1-7036-335DCAF60526}"/>
              </a:ext>
            </a:extLst>
          </p:cNvPr>
          <p:cNvPicPr>
            <a:picLocks noChangeAspect="1"/>
          </p:cNvPicPr>
          <p:nvPr/>
        </p:nvPicPr>
        <p:blipFill rotWithShape="1">
          <a:blip r:embed="rId3">
            <a:extLst>
              <a:ext uri="{28A0092B-C50C-407E-A947-70E740481C1C}">
                <a14:useLocalDpi xmlns:a14="http://schemas.microsoft.com/office/drawing/2010/main" val="0"/>
              </a:ext>
            </a:extLst>
          </a:blip>
          <a:srcRect l="7141" r="38533"/>
          <a:stretch/>
        </p:blipFill>
        <p:spPr>
          <a:xfrm>
            <a:off x="517364" y="541653"/>
            <a:ext cx="5577111" cy="5774693"/>
          </a:xfrm>
          <a:prstGeom prst="rect">
            <a:avLst/>
          </a:prstGeom>
        </p:spPr>
      </p:pic>
      <p:sp>
        <p:nvSpPr>
          <p:cNvPr id="8" name="TextBox 7">
            <a:extLst>
              <a:ext uri="{FF2B5EF4-FFF2-40B4-BE49-F238E27FC236}">
                <a16:creationId xmlns:a16="http://schemas.microsoft.com/office/drawing/2014/main" id="{EB7766D2-2C7D-C53A-46C4-A86212504323}"/>
              </a:ext>
            </a:extLst>
          </p:cNvPr>
          <p:cNvSpPr txBox="1"/>
          <p:nvPr/>
        </p:nvSpPr>
        <p:spPr>
          <a:xfrm>
            <a:off x="5921593" y="1373427"/>
            <a:ext cx="5808180" cy="4691387"/>
          </a:xfrm>
          <a:prstGeom prst="rect">
            <a:avLst/>
          </a:prstGeom>
        </p:spPr>
        <p:txBody>
          <a:bodyPr vert="horz" lIns="91440" tIns="45720" rIns="91440" bIns="45720" rtlCol="0">
            <a:noAutofit/>
          </a:bodyPr>
          <a:lstStyle/>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i="0" strike="noStrike" kern="1200" cap="none" spc="0" normalizeH="0" baseline="0" noProof="0" dirty="0">
                <a:ln>
                  <a:noFill/>
                </a:ln>
                <a:solidFill>
                  <a:srgbClr val="FFFFFF"/>
                </a:solidFill>
                <a:effectLst/>
                <a:uLnTx/>
                <a:uFillTx/>
                <a:latin typeface="Calibri" panose="020F0502020204030204"/>
                <a:ea typeface="+mn-ea"/>
                <a:cs typeface="+mn-cs"/>
              </a:rPr>
              <a:t>Membership Growth</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i="0" strike="noStrike" kern="1200" cap="none" spc="0" normalizeH="0" baseline="0" noProof="0" dirty="0">
                <a:ln>
                  <a:noFill/>
                </a:ln>
                <a:solidFill>
                  <a:srgbClr val="FFFFFF"/>
                </a:solidFill>
                <a:effectLst/>
                <a:uLnTx/>
                <a:uFillTx/>
                <a:latin typeface="Calibri" panose="020F0502020204030204"/>
                <a:ea typeface="+mn-ea"/>
                <a:cs typeface="+mn-cs"/>
              </a:rPr>
              <a:t>Debt Free for Thee </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i="0" strike="noStrike" kern="1200" cap="none" spc="0" normalizeH="0" baseline="0" noProof="0" dirty="0">
                <a:ln>
                  <a:noFill/>
                </a:ln>
                <a:solidFill>
                  <a:srgbClr val="FFFFFF"/>
                </a:solidFill>
                <a:effectLst/>
                <a:uLnTx/>
                <a:uFillTx/>
                <a:latin typeface="Calibri" panose="020F0502020204030204"/>
                <a:ea typeface="+mn-ea"/>
                <a:cs typeface="+mn-cs"/>
              </a:rPr>
              <a:t>Motivated and Skilled Staff &amp; Volunteers</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i="0" strike="noStrike" kern="1200" cap="none" spc="0" normalizeH="0" baseline="0" noProof="0" dirty="0">
                <a:ln>
                  <a:noFill/>
                </a:ln>
                <a:solidFill>
                  <a:srgbClr val="FFFFFF"/>
                </a:solidFill>
                <a:effectLst/>
                <a:uLnTx/>
                <a:uFillTx/>
                <a:latin typeface="Calibri" panose="020F0502020204030204"/>
                <a:ea typeface="+mn-ea"/>
                <a:cs typeface="+mn-cs"/>
              </a:rPr>
              <a:t>Community Commitment </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i="0" strike="noStrike" kern="1200" cap="none" spc="0" normalizeH="0" baseline="0" noProof="0" dirty="0">
                <a:ln>
                  <a:noFill/>
                </a:ln>
                <a:solidFill>
                  <a:srgbClr val="FFFFFF"/>
                </a:solidFill>
                <a:effectLst/>
                <a:uLnTx/>
                <a:uFillTx/>
                <a:latin typeface="Calibri" panose="020F0502020204030204"/>
                <a:ea typeface="+mn-ea"/>
                <a:cs typeface="+mn-cs"/>
              </a:rPr>
              <a:t>New Demographic &amp; Market Penetration</a:t>
            </a:r>
          </a:p>
        </p:txBody>
      </p:sp>
      <p:sp>
        <p:nvSpPr>
          <p:cNvPr id="10" name="TextBox 9">
            <a:extLst>
              <a:ext uri="{FF2B5EF4-FFF2-40B4-BE49-F238E27FC236}">
                <a16:creationId xmlns:a16="http://schemas.microsoft.com/office/drawing/2014/main" id="{0A38D3D8-5732-0D48-00CE-C1C2C6B3C7DF}"/>
              </a:ext>
            </a:extLst>
          </p:cNvPr>
          <p:cNvSpPr txBox="1"/>
          <p:nvPr/>
        </p:nvSpPr>
        <p:spPr>
          <a:xfrm>
            <a:off x="-35441" y="370837"/>
            <a:ext cx="12192000" cy="6463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venir Next LT Pro" panose="020B0504020202020204" pitchFamily="34" charset="0"/>
                <a:cs typeface="Aharoni" panose="02010803020104030203" pitchFamily="2" charset="-79"/>
              </a:rPr>
              <a:t>Our Strategic Goals </a:t>
            </a:r>
          </a:p>
        </p:txBody>
      </p:sp>
    </p:spTree>
    <p:extLst>
      <p:ext uri="{BB962C8B-B14F-4D97-AF65-F5344CB8AC3E}">
        <p14:creationId xmlns:p14="http://schemas.microsoft.com/office/powerpoint/2010/main" val="313101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1A7F54AC-20A8-D325-A592-16DF2B5E6F58}"/>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749479E-9AA3-3615-D47E-9F1960F6396A}"/>
              </a:ext>
            </a:extLst>
          </p:cNvPr>
          <p:cNvSpPr txBox="1"/>
          <p:nvPr/>
        </p:nvSpPr>
        <p:spPr>
          <a:xfrm>
            <a:off x="2125211" y="278162"/>
            <a:ext cx="9138211" cy="6463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venir Next LT Pro" panose="020B0504020202020204" pitchFamily="34" charset="0"/>
                <a:cs typeface="Aharoni" panose="02010803020104030203" pitchFamily="2" charset="-79"/>
              </a:rPr>
              <a:t>Overall Goals for 2023 -2024</a:t>
            </a:r>
          </a:p>
        </p:txBody>
      </p:sp>
      <p:sp>
        <p:nvSpPr>
          <p:cNvPr id="7" name="TextBox 6">
            <a:extLst>
              <a:ext uri="{FF2B5EF4-FFF2-40B4-BE49-F238E27FC236}">
                <a16:creationId xmlns:a16="http://schemas.microsoft.com/office/drawing/2014/main" id="{518D00B0-CAEE-C016-6A05-B39D9B50458E}"/>
              </a:ext>
            </a:extLst>
          </p:cNvPr>
          <p:cNvSpPr txBox="1"/>
          <p:nvPr/>
        </p:nvSpPr>
        <p:spPr>
          <a:xfrm>
            <a:off x="431115" y="1501951"/>
            <a:ext cx="9005493" cy="3302443"/>
          </a:xfrm>
          <a:prstGeom prst="rect">
            <a:avLst/>
          </a:prstGeom>
          <a:noFill/>
        </p:spPr>
        <p:txBody>
          <a:bodyPr wrap="square">
            <a:spAutoFit/>
          </a:bodyPr>
          <a:lstStyle/>
          <a:p>
            <a:pPr marL="457200" indent="-228600">
              <a:lnSpc>
                <a:spcPct val="90000"/>
              </a:lnSpc>
              <a:spcAft>
                <a:spcPts val="600"/>
              </a:spcAft>
              <a:buFont typeface="Arial" panose="020B0604020202020204" pitchFamily="34" charset="0"/>
              <a:buChar char="•"/>
            </a:pPr>
            <a:r>
              <a:rPr lang="en-US" sz="3400" dirty="0">
                <a:solidFill>
                  <a:srgbClr val="FFFFFF"/>
                </a:solidFill>
              </a:rPr>
              <a:t>Increase attendance to Bible Study </a:t>
            </a:r>
          </a:p>
          <a:p>
            <a:pPr marL="457200" indent="-228600">
              <a:lnSpc>
                <a:spcPct val="90000"/>
              </a:lnSpc>
              <a:spcAft>
                <a:spcPts val="600"/>
              </a:spcAft>
              <a:buFont typeface="Arial" panose="020B0604020202020204" pitchFamily="34" charset="0"/>
              <a:buChar char="•"/>
            </a:pPr>
            <a:r>
              <a:rPr lang="en-US" sz="3400" dirty="0">
                <a:solidFill>
                  <a:srgbClr val="FFFFFF"/>
                </a:solidFill>
              </a:rPr>
              <a:t>Increase baptisms</a:t>
            </a:r>
          </a:p>
          <a:p>
            <a:pPr marL="457200" indent="-228600">
              <a:lnSpc>
                <a:spcPct val="90000"/>
              </a:lnSpc>
              <a:spcAft>
                <a:spcPts val="600"/>
              </a:spcAft>
              <a:buFont typeface="Arial" panose="020B0604020202020204" pitchFamily="34" charset="0"/>
              <a:buChar char="•"/>
            </a:pPr>
            <a:r>
              <a:rPr lang="en-US" sz="3400" dirty="0">
                <a:solidFill>
                  <a:srgbClr val="FFFFFF"/>
                </a:solidFill>
              </a:rPr>
              <a:t>Increase the number of tithers</a:t>
            </a:r>
          </a:p>
          <a:p>
            <a:pPr marL="457200" indent="-228600">
              <a:lnSpc>
                <a:spcPct val="90000"/>
              </a:lnSpc>
              <a:spcAft>
                <a:spcPts val="600"/>
              </a:spcAft>
              <a:buFont typeface="Arial" panose="020B0604020202020204" pitchFamily="34" charset="0"/>
              <a:buChar char="•"/>
            </a:pPr>
            <a:r>
              <a:rPr lang="en-US" sz="3400" dirty="0">
                <a:solidFill>
                  <a:srgbClr val="FFFFFF"/>
                </a:solidFill>
              </a:rPr>
              <a:t>Increase the number of Disciples </a:t>
            </a:r>
          </a:p>
          <a:p>
            <a:pPr marL="457200" indent="-228600">
              <a:lnSpc>
                <a:spcPct val="90000"/>
              </a:lnSpc>
              <a:spcAft>
                <a:spcPts val="600"/>
              </a:spcAft>
              <a:buFont typeface="Arial" panose="020B0604020202020204" pitchFamily="34" charset="0"/>
              <a:buChar char="•"/>
            </a:pPr>
            <a:r>
              <a:rPr lang="en-US" sz="3400" dirty="0">
                <a:solidFill>
                  <a:srgbClr val="FFFFFF"/>
                </a:solidFill>
              </a:rPr>
              <a:t>Increase the number of servant leaders</a:t>
            </a:r>
          </a:p>
          <a:p>
            <a:pPr marL="457200" indent="-228600">
              <a:lnSpc>
                <a:spcPct val="90000"/>
              </a:lnSpc>
              <a:spcAft>
                <a:spcPts val="600"/>
              </a:spcAft>
              <a:buFont typeface="Arial" panose="020B0604020202020204" pitchFamily="34" charset="0"/>
              <a:buChar char="•"/>
            </a:pPr>
            <a:r>
              <a:rPr lang="en-US" sz="3400" dirty="0">
                <a:solidFill>
                  <a:srgbClr val="FFFFFF"/>
                </a:solidFill>
              </a:rPr>
              <a:t>Increase member and community engagement</a:t>
            </a:r>
          </a:p>
        </p:txBody>
      </p:sp>
      <p:pic>
        <p:nvPicPr>
          <p:cNvPr id="4" name="Picture 3" descr="A blue line drawing of a clipboard with a dart board and a dart arrow&#10;&#10;Description automatically generated with low confidence">
            <a:extLst>
              <a:ext uri="{FF2B5EF4-FFF2-40B4-BE49-F238E27FC236}">
                <a16:creationId xmlns:a16="http://schemas.microsoft.com/office/drawing/2014/main" id="{B065E243-84FD-081E-B2CD-81CAC5E05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826" y="601327"/>
            <a:ext cx="3932885" cy="3802955"/>
          </a:xfrm>
          <a:prstGeom prst="rect">
            <a:avLst/>
          </a:prstGeom>
        </p:spPr>
      </p:pic>
    </p:spTree>
    <p:extLst>
      <p:ext uri="{BB962C8B-B14F-4D97-AF65-F5344CB8AC3E}">
        <p14:creationId xmlns:p14="http://schemas.microsoft.com/office/powerpoint/2010/main" val="154440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873676-3D69-48B0-BA02-D759766A9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48E96D7-6599-4607-9958-FD9E100013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7EFF4F5-D501-087F-45FE-5ED83AA4AEE5}"/>
              </a:ext>
            </a:extLst>
          </p:cNvPr>
          <p:cNvPicPr>
            <a:picLocks noChangeAspect="1"/>
          </p:cNvPicPr>
          <p:nvPr/>
        </p:nvPicPr>
        <p:blipFill rotWithShape="1">
          <a:blip r:embed="rId3"/>
          <a:srcRect t="15700" b="18561"/>
          <a:stretch/>
        </p:blipFill>
        <p:spPr>
          <a:xfrm>
            <a:off x="20" y="-1"/>
            <a:ext cx="12191980" cy="4187739"/>
          </a:xfrm>
          <a:prstGeom prst="rect">
            <a:avLst/>
          </a:prstGeom>
        </p:spPr>
      </p:pic>
      <p:cxnSp>
        <p:nvCxnSpPr>
          <p:cNvPr id="13" name="Straight Connector 12">
            <a:extLst>
              <a:ext uri="{FF2B5EF4-FFF2-40B4-BE49-F238E27FC236}">
                <a16:creationId xmlns:a16="http://schemas.microsoft.com/office/drawing/2014/main" id="{99478AA5-D1D0-4B5E-9FDE-6F55026DA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CA8EEE2-DA9A-4635-9B41-33EB565145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7F2368-BA01-4B3B-829B-6118D1B8A82B}"/>
              </a:ext>
            </a:extLst>
          </p:cNvPr>
          <p:cNvSpPr>
            <a:spLocks noGrp="1"/>
          </p:cNvSpPr>
          <p:nvPr>
            <p:ph type="ctrTitle"/>
          </p:nvPr>
        </p:nvSpPr>
        <p:spPr>
          <a:xfrm>
            <a:off x="1146048" y="4437888"/>
            <a:ext cx="9899904" cy="1116711"/>
          </a:xfrm>
        </p:spPr>
        <p:txBody>
          <a:bodyPr>
            <a:normAutofit/>
          </a:bodyPr>
          <a:lstStyle/>
          <a:p>
            <a:r>
              <a:rPr lang="en-US" dirty="0"/>
              <a:t>WAKE UP TO DREAM HIGHER IN God!</a:t>
            </a:r>
          </a:p>
        </p:txBody>
      </p:sp>
      <p:sp>
        <p:nvSpPr>
          <p:cNvPr id="3" name="Subtitle 2">
            <a:extLst>
              <a:ext uri="{FF2B5EF4-FFF2-40B4-BE49-F238E27FC236}">
                <a16:creationId xmlns:a16="http://schemas.microsoft.com/office/drawing/2014/main" id="{4FBE163F-2CFF-4D5E-9A2B-38F37B312999}"/>
              </a:ext>
            </a:extLst>
          </p:cNvPr>
          <p:cNvSpPr>
            <a:spLocks noGrp="1"/>
          </p:cNvSpPr>
          <p:nvPr>
            <p:ph type="subTitle" idx="1"/>
          </p:nvPr>
        </p:nvSpPr>
        <p:spPr>
          <a:xfrm>
            <a:off x="1751012" y="5481448"/>
            <a:ext cx="8689976" cy="535939"/>
          </a:xfrm>
        </p:spPr>
        <p:txBody>
          <a:bodyPr>
            <a:normAutofit/>
          </a:bodyPr>
          <a:lstStyle/>
          <a:p>
            <a:pPr>
              <a:lnSpc>
                <a:spcPct val="110000"/>
              </a:lnSpc>
            </a:pPr>
            <a:r>
              <a:rPr lang="en-US" sz="900">
                <a:solidFill>
                  <a:schemeClr val="tx1">
                    <a:lumMod val="50000"/>
                    <a:lumOff val="50000"/>
                  </a:schemeClr>
                </a:solidFill>
              </a:rPr>
              <a:t>Dr. Mark E. Whitlock, Jr. </a:t>
            </a:r>
          </a:p>
          <a:p>
            <a:pPr>
              <a:lnSpc>
                <a:spcPct val="110000"/>
              </a:lnSpc>
            </a:pPr>
            <a:r>
              <a:rPr lang="en-US" sz="900">
                <a:solidFill>
                  <a:schemeClr val="tx1">
                    <a:lumMod val="50000"/>
                    <a:lumOff val="50000"/>
                  </a:schemeClr>
                </a:solidFill>
              </a:rPr>
              <a:t>Reid Temple AME church</a:t>
            </a:r>
          </a:p>
        </p:txBody>
      </p:sp>
    </p:spTree>
    <p:extLst>
      <p:ext uri="{BB962C8B-B14F-4D97-AF65-F5344CB8AC3E}">
        <p14:creationId xmlns:p14="http://schemas.microsoft.com/office/powerpoint/2010/main" val="268251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F263-9BDF-4574-ADF8-A5DD3AA18B36}"/>
              </a:ext>
            </a:extLst>
          </p:cNvPr>
          <p:cNvSpPr>
            <a:spLocks noGrp="1"/>
          </p:cNvSpPr>
          <p:nvPr>
            <p:ph type="title"/>
          </p:nvPr>
        </p:nvSpPr>
        <p:spPr/>
        <p:txBody>
          <a:bodyPr/>
          <a:lstStyle/>
          <a:p>
            <a:r>
              <a:rPr lang="en-US" dirty="0"/>
              <a:t>Course objectives: </a:t>
            </a:r>
            <a:br>
              <a:rPr lang="en-US" dirty="0"/>
            </a:br>
            <a:r>
              <a:rPr lang="en-US" dirty="0"/>
              <a:t>Wake Up to Dream Higher in God! </a:t>
            </a:r>
          </a:p>
        </p:txBody>
      </p:sp>
      <p:sp>
        <p:nvSpPr>
          <p:cNvPr id="3" name="Content Placeholder 2">
            <a:extLst>
              <a:ext uri="{FF2B5EF4-FFF2-40B4-BE49-F238E27FC236}">
                <a16:creationId xmlns:a16="http://schemas.microsoft.com/office/drawing/2014/main" id="{76B5E698-64FC-4B51-998D-078E0AA8A574}"/>
              </a:ext>
            </a:extLst>
          </p:cNvPr>
          <p:cNvSpPr>
            <a:spLocks noGrp="1"/>
          </p:cNvSpPr>
          <p:nvPr>
            <p:ph sz="quarter" idx="13"/>
          </p:nvPr>
        </p:nvSpPr>
        <p:spPr>
          <a:xfrm>
            <a:off x="913774" y="2367092"/>
            <a:ext cx="4323244" cy="3424107"/>
          </a:xfrm>
        </p:spPr>
        <p:txBody>
          <a:bodyPr>
            <a:normAutofit fontScale="77500" lnSpcReduction="20000"/>
          </a:bodyPr>
          <a:lstStyle/>
          <a:p>
            <a:pPr marL="514350" indent="-514350">
              <a:buAutoNum type="romanUcPeriod"/>
            </a:pPr>
            <a:r>
              <a:rPr lang="en-US" dirty="0"/>
              <a:t>Prayer </a:t>
            </a:r>
          </a:p>
          <a:p>
            <a:pPr marL="514350" indent="-514350">
              <a:buAutoNum type="romanUcPeriod"/>
            </a:pPr>
            <a:r>
              <a:rPr lang="en-US" dirty="0"/>
              <a:t>Holy Scriptures – Gen. 15:1-10</a:t>
            </a:r>
          </a:p>
          <a:p>
            <a:pPr marL="514350" indent="-514350">
              <a:buAutoNum type="romanUcPeriod"/>
            </a:pPr>
            <a:r>
              <a:rPr lang="en-US" dirty="0"/>
              <a:t>God gave Abram commands through dreams and visions. </a:t>
            </a:r>
          </a:p>
          <a:p>
            <a:pPr marL="514350" indent="-514350">
              <a:buAutoNum type="romanUcPeriod"/>
            </a:pPr>
            <a:r>
              <a:rPr lang="en-US" dirty="0"/>
              <a:t>God speaks in Dreams and visions.</a:t>
            </a:r>
          </a:p>
          <a:p>
            <a:pPr marL="514350" indent="-514350">
              <a:buAutoNum type="romanUcPeriod"/>
            </a:pPr>
            <a:r>
              <a:rPr lang="en-US" dirty="0" err="1"/>
              <a:t>ReM</a:t>
            </a:r>
            <a:r>
              <a:rPr lang="en-US" dirty="0"/>
              <a:t> Sleep is better for Dreaming Higher.</a:t>
            </a:r>
          </a:p>
          <a:p>
            <a:pPr marL="514350" indent="-514350">
              <a:buAutoNum type="romanUcPeriod"/>
            </a:pPr>
            <a:r>
              <a:rPr lang="en-US" dirty="0"/>
              <a:t>Altar call</a:t>
            </a:r>
          </a:p>
          <a:p>
            <a:pPr marL="514350" indent="-514350">
              <a:buAutoNum type="romanUcPeriod"/>
            </a:pPr>
            <a:r>
              <a:rPr lang="en-US" dirty="0"/>
              <a:t>Salvation and Offering</a:t>
            </a:r>
          </a:p>
          <a:p>
            <a:pPr marL="514350" indent="-514350">
              <a:buAutoNum type="romanUcPeriod"/>
            </a:pPr>
            <a:r>
              <a:rPr lang="en-US" dirty="0"/>
              <a:t>Thank you….</a:t>
            </a:r>
          </a:p>
          <a:p>
            <a:pPr marL="0" indent="0">
              <a:buNone/>
            </a:pPr>
            <a:endParaRPr lang="en-US" dirty="0"/>
          </a:p>
        </p:txBody>
      </p:sp>
      <p:pic>
        <p:nvPicPr>
          <p:cNvPr id="3074" name="Picture 2" descr="Creating a Productive Meeting Agenda | Virtual Meeting Management">
            <a:extLst>
              <a:ext uri="{FF2B5EF4-FFF2-40B4-BE49-F238E27FC236}">
                <a16:creationId xmlns:a16="http://schemas.microsoft.com/office/drawing/2014/main" id="{ED55BD85-F295-47BA-B2CB-7CED1EC03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320" y="2045615"/>
            <a:ext cx="4696387" cy="428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85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BC9E-5648-FD5B-3001-080445847E07}"/>
              </a:ext>
            </a:extLst>
          </p:cNvPr>
          <p:cNvSpPr>
            <a:spLocks noGrp="1"/>
          </p:cNvSpPr>
          <p:nvPr>
            <p:ph type="title"/>
          </p:nvPr>
        </p:nvSpPr>
        <p:spPr>
          <a:xfrm>
            <a:off x="913775" y="618517"/>
            <a:ext cx="10364451" cy="798803"/>
          </a:xfrm>
        </p:spPr>
        <p:txBody>
          <a:bodyPr>
            <a:normAutofit/>
          </a:bodyPr>
          <a:lstStyle/>
          <a:p>
            <a:r>
              <a:rPr lang="en-US" dirty="0"/>
              <a:t>The Holy Scriptures </a:t>
            </a:r>
          </a:p>
        </p:txBody>
      </p:sp>
      <p:pic>
        <p:nvPicPr>
          <p:cNvPr id="4" name="Picture 2" descr="A Covenant and a Dream: Abraham – Bristol Hope Assembly">
            <a:extLst>
              <a:ext uri="{FF2B5EF4-FFF2-40B4-BE49-F238E27FC236}">
                <a16:creationId xmlns:a16="http://schemas.microsoft.com/office/drawing/2014/main" id="{E1E8ADB2-FD91-E8B4-464E-C0D01A9DEA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8" r="6112" b="-1"/>
          <a:stretch/>
        </p:blipFill>
        <p:spPr bwMode="auto">
          <a:xfrm>
            <a:off x="913774" y="2505456"/>
            <a:ext cx="3494466"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3C8E50-D936-256E-8DE8-21E9CA820597}"/>
              </a:ext>
            </a:extLst>
          </p:cNvPr>
          <p:cNvSpPr>
            <a:spLocks noGrp="1"/>
          </p:cNvSpPr>
          <p:nvPr>
            <p:ph sz="quarter" idx="13"/>
          </p:nvPr>
        </p:nvSpPr>
        <p:spPr>
          <a:xfrm>
            <a:off x="4837814" y="1753986"/>
            <a:ext cx="6439786" cy="4037214"/>
          </a:xfrm>
        </p:spPr>
        <p:txBody>
          <a:bodyPr>
            <a:normAutofit lnSpcReduction="10000"/>
          </a:bodyPr>
          <a:lstStyle/>
          <a:p>
            <a:pPr marL="0" indent="0">
              <a:lnSpc>
                <a:spcPct val="110000"/>
              </a:lnSpc>
              <a:buNone/>
            </a:pPr>
            <a:r>
              <a:rPr lang="en-US" sz="1400" dirty="0"/>
              <a:t>Gen. 15 After these things the word of the Lord came unto Abram in a vision, saying, Fear not, Abram: I am thy shield, and thy exceeding great reward.  2 And Abram said, Lord God, what wilt thou give me, seeing I go childless, and the steward of my house is this Eliezer of Damascus? 3 And Abram said, Behold, to me thou hast given no seed: and, lo, one born in my house is mine heir.  4 And, behold, the word of the Lord came unto him, saying, This shall not be thine heir; but he that shall come forth out of thine own bowels shall be thine heir. 5 And he brought him forth abroad, and said, Look now toward heaven, and tell the stars, if thou be able to number them: and he said unto him, So shall thy seed be. 6 And he believed in the Lord; and he counted it to him for righteousness. 7 And he said unto him, I am the Lord that brought thee out of Ur of the Chaldees, to give thee this land to inherit it. 8 And he said, Lord God, whereby shall I know that I shall inherit it? 9 And he said unto him, Take me an heifer of three years old, and a she goat of three years old, and a ram of three years old, and a turtledove, and a young pigeon. 10 And he took unto him all these, and divided them in the midst, and laid each piece one against another: but the birds divided he not.</a:t>
            </a:r>
          </a:p>
        </p:txBody>
      </p:sp>
    </p:spTree>
    <p:extLst>
      <p:ext uri="{BB962C8B-B14F-4D97-AF65-F5344CB8AC3E}">
        <p14:creationId xmlns:p14="http://schemas.microsoft.com/office/powerpoint/2010/main" val="264725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reaching out to a group of children&#10;&#10;Description automatically generated">
            <a:extLst>
              <a:ext uri="{FF2B5EF4-FFF2-40B4-BE49-F238E27FC236}">
                <a16:creationId xmlns:a16="http://schemas.microsoft.com/office/drawing/2014/main" id="{51D9D3A3-63B9-4DF0-047E-BC9A259B0950}"/>
              </a:ext>
            </a:extLst>
          </p:cNvPr>
          <p:cNvPicPr>
            <a:picLocks noChangeAspect="1"/>
          </p:cNvPicPr>
          <p:nvPr/>
        </p:nvPicPr>
        <p:blipFill>
          <a:blip r:embed="rId2"/>
          <a:stretch>
            <a:fillRect/>
          </a:stretch>
        </p:blipFill>
        <p:spPr>
          <a:xfrm>
            <a:off x="7537704" y="1654123"/>
            <a:ext cx="3840815" cy="3581559"/>
          </a:xfrm>
          <a:prstGeom prst="rect">
            <a:avLst/>
          </a:prstGeom>
        </p:spPr>
      </p:pic>
      <p:pic>
        <p:nvPicPr>
          <p:cNvPr id="11" name="Picture 10">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623FD52-C913-FA7E-43D5-B9F65A8ED710}"/>
              </a:ext>
            </a:extLst>
          </p:cNvPr>
          <p:cNvSpPr>
            <a:spLocks noGrp="1"/>
          </p:cNvSpPr>
          <p:nvPr>
            <p:ph sz="quarter" idx="13"/>
          </p:nvPr>
        </p:nvSpPr>
        <p:spPr>
          <a:xfrm>
            <a:off x="1054065" y="2367092"/>
            <a:ext cx="5855415" cy="3847444"/>
          </a:xfrm>
        </p:spPr>
        <p:txBody>
          <a:bodyPr>
            <a:normAutofit lnSpcReduction="10000"/>
          </a:bodyPr>
          <a:lstStyle/>
          <a:p>
            <a:pPr marL="0" indent="0">
              <a:lnSpc>
                <a:spcPct val="110000"/>
              </a:lnSpc>
              <a:buNone/>
            </a:pPr>
            <a:r>
              <a:rPr lang="en-US" sz="1300" b="1" dirty="0"/>
              <a:t>Ur of the </a:t>
            </a:r>
            <a:r>
              <a:rPr lang="en-US" sz="1300" b="1" dirty="0" err="1"/>
              <a:t>chaleans</a:t>
            </a:r>
            <a:r>
              <a:rPr lang="en-US" sz="1300" b="1" dirty="0"/>
              <a:t> was </a:t>
            </a:r>
            <a:r>
              <a:rPr lang="en-US" sz="1300" b="1"/>
              <a:t>the Sumerian city of UR. </a:t>
            </a:r>
          </a:p>
          <a:p>
            <a:pPr marL="0" indent="0">
              <a:lnSpc>
                <a:spcPct val="110000"/>
              </a:lnSpc>
              <a:buNone/>
            </a:pPr>
            <a:r>
              <a:rPr lang="en-US" sz="1300" b="1" dirty="0"/>
              <a:t>Genesis 12:1-9, </a:t>
            </a:r>
            <a:r>
              <a:rPr lang="en-US" sz="1300" dirty="0"/>
              <a:t>God's promise Abram a land, a nation, notoriety, and a blessing and curse those who curse you and all people receive a blessings through you. </a:t>
            </a:r>
          </a:p>
          <a:p>
            <a:pPr marL="0" indent="0">
              <a:lnSpc>
                <a:spcPct val="110000"/>
              </a:lnSpc>
              <a:buNone/>
            </a:pPr>
            <a:r>
              <a:rPr lang="en-US" sz="1300" b="1" dirty="0"/>
              <a:t>Gen. 15:1 </a:t>
            </a:r>
            <a:r>
              <a:rPr lang="en-US" sz="1300" dirty="0"/>
              <a:t>God guided Abram to have no fear, God is a shield. </a:t>
            </a:r>
          </a:p>
          <a:p>
            <a:pPr marL="0" indent="0">
              <a:lnSpc>
                <a:spcPct val="110000"/>
              </a:lnSpc>
              <a:buNone/>
            </a:pPr>
            <a:r>
              <a:rPr lang="en-US" sz="1300" b="1" dirty="0"/>
              <a:t>Gen. 15:4, </a:t>
            </a:r>
            <a:r>
              <a:rPr lang="en-US" sz="1300" dirty="0"/>
              <a:t>Abraham and Sarah were childless (a real source of shame in that culture), yet God promised that Abraham would have a son. </a:t>
            </a:r>
          </a:p>
          <a:p>
            <a:pPr marL="0" indent="0">
              <a:lnSpc>
                <a:spcPct val="110000"/>
              </a:lnSpc>
              <a:buNone/>
            </a:pPr>
            <a:r>
              <a:rPr lang="en-US" sz="1300" b="1" dirty="0"/>
              <a:t>Gen. 17, </a:t>
            </a:r>
            <a:r>
              <a:rPr lang="en-US" sz="1300" dirty="0"/>
              <a:t>God gave Abram and Sarai new names along with the covenant of circumcision and a renewed promise to give him a son through Sarai.</a:t>
            </a:r>
          </a:p>
          <a:p>
            <a:pPr marL="0" indent="0">
              <a:lnSpc>
                <a:spcPct val="110000"/>
              </a:lnSpc>
              <a:buNone/>
            </a:pPr>
            <a:r>
              <a:rPr lang="en-US" sz="1300" b="1" dirty="0"/>
              <a:t>Gen. 22:3</a:t>
            </a:r>
            <a:r>
              <a:rPr lang="en-US" sz="1300" dirty="0"/>
              <a:t>, God commands Abraham to sacrifice Isaac on the top of Mount Moriah.</a:t>
            </a:r>
          </a:p>
          <a:p>
            <a:pPr marL="0" indent="0">
              <a:lnSpc>
                <a:spcPct val="110000"/>
              </a:lnSpc>
              <a:buNone/>
            </a:pPr>
            <a:r>
              <a:rPr lang="en-US" sz="1300" b="1" dirty="0"/>
              <a:t>Heb. 11:8-10, </a:t>
            </a:r>
            <a:r>
              <a:rPr lang="en-US" sz="1300" dirty="0"/>
              <a:t>Abraham is a living example of faith and hope in the promises of God. </a:t>
            </a:r>
          </a:p>
        </p:txBody>
      </p:sp>
      <p:sp>
        <p:nvSpPr>
          <p:cNvPr id="2" name="Title 1">
            <a:extLst>
              <a:ext uri="{FF2B5EF4-FFF2-40B4-BE49-F238E27FC236}">
                <a16:creationId xmlns:a16="http://schemas.microsoft.com/office/drawing/2014/main" id="{573F858C-B4D6-308F-0A58-647E19F00E23}"/>
              </a:ext>
            </a:extLst>
          </p:cNvPr>
          <p:cNvSpPr>
            <a:spLocks noGrp="1"/>
          </p:cNvSpPr>
          <p:nvPr>
            <p:ph type="title"/>
          </p:nvPr>
        </p:nvSpPr>
        <p:spPr>
          <a:xfrm>
            <a:off x="1054064" y="618517"/>
            <a:ext cx="5855416" cy="1596177"/>
          </a:xfrm>
        </p:spPr>
        <p:txBody>
          <a:bodyPr>
            <a:normAutofit/>
          </a:bodyPr>
          <a:lstStyle/>
          <a:p>
            <a:r>
              <a:rPr lang="en-US" sz="2800" b="1" dirty="0"/>
              <a:t>God gave Abram commands through dreams and visions. </a:t>
            </a:r>
            <a:endParaRPr lang="en-US" sz="2800" dirty="0"/>
          </a:p>
        </p:txBody>
      </p:sp>
    </p:spTree>
    <p:extLst>
      <p:ext uri="{BB962C8B-B14F-4D97-AF65-F5344CB8AC3E}">
        <p14:creationId xmlns:p14="http://schemas.microsoft.com/office/powerpoint/2010/main" val="419296722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0837B1E79043449A6BA0D06928E7BD" ma:contentTypeVersion="12" ma:contentTypeDescription="Create a new document." ma:contentTypeScope="" ma:versionID="0fa6508cae8d9e69d96cb728823b0873">
  <xsd:schema xmlns:xsd="http://www.w3.org/2001/XMLSchema" xmlns:xs="http://www.w3.org/2001/XMLSchema" xmlns:p="http://schemas.microsoft.com/office/2006/metadata/properties" xmlns:ns3="1200a652-a314-4465-9e3b-eee3981a03cd" xmlns:ns4="2ae4f842-3a66-416e-8d2c-7fa05df01dda" targetNamespace="http://schemas.microsoft.com/office/2006/metadata/properties" ma:root="true" ma:fieldsID="c1a958c86f89277ea511e0eb79879f6e" ns3:_="" ns4:_="">
    <xsd:import namespace="1200a652-a314-4465-9e3b-eee3981a03cd"/>
    <xsd:import namespace="2ae4f842-3a66-416e-8d2c-7fa05df01dd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0a652-a314-4465-9e3b-eee3981a03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e4f842-3a66-416e-8d2c-7fa05df01dd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200a652-a314-4465-9e3b-eee3981a03cd" xsi:nil="true"/>
  </documentManagement>
</p:properties>
</file>

<file path=customXml/itemProps1.xml><?xml version="1.0" encoding="utf-8"?>
<ds:datastoreItem xmlns:ds="http://schemas.openxmlformats.org/officeDocument/2006/customXml" ds:itemID="{84294715-41C2-448B-B8B2-4C44B57C1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00a652-a314-4465-9e3b-eee3981a03cd"/>
    <ds:schemaRef ds:uri="2ae4f842-3a66-416e-8d2c-7fa05df01d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09309A-3643-4B68-B10C-83BF62AF1A48}">
  <ds:schemaRefs>
    <ds:schemaRef ds:uri="http://schemas.microsoft.com/sharepoint/v3/contenttype/forms"/>
  </ds:schemaRefs>
</ds:datastoreItem>
</file>

<file path=customXml/itemProps3.xml><?xml version="1.0" encoding="utf-8"?>
<ds:datastoreItem xmlns:ds="http://schemas.openxmlformats.org/officeDocument/2006/customXml" ds:itemID="{D8D7D698-5AE3-4987-BA64-D5B2BEB0F6E0}">
  <ds:schemaRefs>
    <ds:schemaRef ds:uri="http://purl.org/dc/elements/1.1/"/>
    <ds:schemaRef ds:uri="http://schemas.microsoft.com/office/2006/metadata/properties"/>
    <ds:schemaRef ds:uri="2ae4f842-3a66-416e-8d2c-7fa05df01dda"/>
    <ds:schemaRef ds:uri="1200a652-a314-4465-9e3b-eee3981a03cd"/>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TM04033925[[fn=Droplet]]</Template>
  <TotalTime>7597</TotalTime>
  <Words>1101</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Next LT Pro</vt:lpstr>
      <vt:lpstr>Calibri</vt:lpstr>
      <vt:lpstr>Tw Cen MT</vt:lpstr>
      <vt:lpstr>Droplet</vt:lpstr>
      <vt:lpstr>Wake Up to Dream Higher in God!</vt:lpstr>
      <vt:lpstr>PowerPoint Presentation</vt:lpstr>
      <vt:lpstr>PowerPoint Presentation</vt:lpstr>
      <vt:lpstr>PowerPoint Presentation</vt:lpstr>
      <vt:lpstr>PowerPoint Presentation</vt:lpstr>
      <vt:lpstr>WAKE UP TO DREAM HIGHER IN God!</vt:lpstr>
      <vt:lpstr>Course objectives:  Wake Up to Dream Higher in God! </vt:lpstr>
      <vt:lpstr>The Holy Scriptures </vt:lpstr>
      <vt:lpstr>God gave Abram commands through dreams and visions. </vt:lpstr>
      <vt:lpstr>God speaks in Dreams and visions</vt:lpstr>
      <vt:lpstr>ReM Sleep is better for Dreaming Higher</vt:lpstr>
      <vt:lpstr>Let’s pray </vt:lpstr>
      <vt:lpstr>Questions and answers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Whitlock</dc:creator>
  <cp:lastModifiedBy>Preston Jacob</cp:lastModifiedBy>
  <cp:revision>8</cp:revision>
  <dcterms:created xsi:type="dcterms:W3CDTF">2022-09-20T15:30:39Z</dcterms:created>
  <dcterms:modified xsi:type="dcterms:W3CDTF">2023-10-04T23:06:54Z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0x010100CC0837B1E79043449A6BA0D06928E7BD</vt:lpwstr>
  </property>
</Properties>
</file>